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2" r:id="rId3"/>
    <p:sldId id="273" r:id="rId4"/>
    <p:sldId id="257" r:id="rId5"/>
    <p:sldId id="258" r:id="rId6"/>
    <p:sldId id="260" r:id="rId7"/>
    <p:sldId id="261" r:id="rId8"/>
    <p:sldId id="262" r:id="rId9"/>
    <p:sldId id="265" r:id="rId10"/>
    <p:sldId id="268" r:id="rId11"/>
    <p:sldId id="271" r:id="rId12"/>
    <p:sldId id="266" r:id="rId13"/>
    <p:sldId id="269" r:id="rId14"/>
    <p:sldId id="270" r:id="rId15"/>
    <p:sldId id="264" r:id="rId16"/>
    <p:sldId id="26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3" d="100"/>
          <a:sy n="73" d="100"/>
        </p:scale>
        <p:origin x="13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EF31C-7508-4315-9BF2-840B962C551C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0AA5E-4BA8-4C32-B3C1-0741D13B26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51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AA5E-4BA8-4C32-B3C1-0741D13B262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67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0AA5E-4BA8-4C32-B3C1-0741D13B262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28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:\KMU\其它\PPT母片\ppt\m-002-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5" descr="F:\KMU\其它\PPT母片\ppt\m-002-封.jpg"/>
          <p:cNvPicPr>
            <a:picLocks noChangeAspect="1" noChangeArrowheads="1"/>
          </p:cNvPicPr>
          <p:nvPr/>
        </p:nvPicPr>
        <p:blipFill>
          <a:blip r:embed="rId2" cstate="print"/>
          <a:srcRect l="15833" t="30000" b="6667"/>
          <a:stretch>
            <a:fillRect/>
          </a:stretch>
        </p:blipFill>
        <p:spPr bwMode="auto">
          <a:xfrm>
            <a:off x="1447799" y="764704"/>
            <a:ext cx="7696201" cy="434340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47664" y="2060848"/>
            <a:ext cx="6768752" cy="93610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99992" y="4365104"/>
            <a:ext cx="4536504" cy="100811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:\KMU\其它\PPT母片\ppt\m-00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5496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8AF7-4370-467A-9ADD-DD79C367E264}" type="datetimeFigureOut">
              <a:rPr lang="zh-TW" altLang="en-US" smtClean="0"/>
              <a:t>2022/5/6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85461-4E87-4771-8FA0-801FE9D58BF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>
              <a:lumMod val="75000"/>
            </a:schemeClr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5">
              <a:lumMod val="7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rm.kmu.edu.tw/idserm?URL=http://isiknowledge.com/w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url.cc/Wr1xb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mailto:erm@kmu.edu.tw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m.kmu.edu.tw/idserm?URL=http://isiknowledge.com/w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59804" y="1988840"/>
            <a:ext cx="7772400" cy="4571999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如何在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WOS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資料庫查詢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著作被引用次數與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h-index?</a:t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sz="2200" dirty="0" smtClean="0"/>
              <a:t>圖資處讀者服務組</a:t>
            </a:r>
            <a:r>
              <a:rPr lang="en-US" altLang="zh-TW" sz="2200" dirty="0" smtClean="0"/>
              <a:t/>
            </a:r>
            <a:br>
              <a:rPr lang="en-US" altLang="zh-TW" sz="2200" dirty="0" smtClean="0"/>
            </a:b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09026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 txBox="1">
            <a:spLocks/>
          </p:cNvSpPr>
          <p:nvPr/>
        </p:nvSpPr>
        <p:spPr>
          <a:xfrm>
            <a:off x="1187624" y="2564904"/>
            <a:ext cx="6624736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以「篇名欄位」進行查詢</a:t>
            </a:r>
            <a:endParaRPr lang="en-US" altLang="zh-TW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ctr">
              <a:buNone/>
            </a:pPr>
            <a:r>
              <a:rPr lang="en-US" altLang="zh-TW" sz="26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zh-TW" altLang="en-US" sz="2600" dirty="0">
                <a:solidFill>
                  <a:schemeClr val="accent1">
                    <a:lumMod val="75000"/>
                  </a:schemeClr>
                </a:solidFill>
              </a:rPr>
              <a:t>適合手邊有個人</a:t>
            </a:r>
            <a:r>
              <a:rPr lang="en-US" altLang="zh-TW" sz="2600" dirty="0">
                <a:solidFill>
                  <a:schemeClr val="accent1">
                    <a:lumMod val="75000"/>
                  </a:schemeClr>
                </a:solidFill>
              </a:rPr>
              <a:t>WOS</a:t>
            </a:r>
            <a:r>
              <a:rPr lang="zh-TW" altLang="en-US" sz="2600" dirty="0">
                <a:solidFill>
                  <a:schemeClr val="accent1">
                    <a:lumMod val="75000"/>
                  </a:schemeClr>
                </a:solidFill>
              </a:rPr>
              <a:t>完整著作清單文字檔</a:t>
            </a:r>
            <a:r>
              <a:rPr lang="en-US" altLang="zh-TW" sz="2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1224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052736"/>
            <a:ext cx="7620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步驟一：連線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WOS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資料庫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帳號為</a:t>
            </a:r>
            <a:r>
              <a:rPr lang="zh-TW" altLang="en-US" sz="2000" dirty="0">
                <a:solidFill>
                  <a:srgbClr val="C00000"/>
                </a:solidFill>
              </a:rPr>
              <a:t>職號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；密碼為</a:t>
            </a:r>
            <a:r>
              <a:rPr lang="zh-TW" altLang="en-US" sz="2000" dirty="0">
                <a:solidFill>
                  <a:srgbClr val="C00000"/>
                </a:solidFill>
              </a:rPr>
              <a:t>數位學園密碼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1579418"/>
            <a:ext cx="9082471" cy="493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8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68" y="1432814"/>
            <a:ext cx="8058021" cy="5456374"/>
          </a:xfrm>
          <a:prstGeom prst="rect">
            <a:avLst/>
          </a:prstGeom>
        </p:spPr>
      </p:pic>
      <p:sp>
        <p:nvSpPr>
          <p:cNvPr id="4" name="內容版面配置區 2"/>
          <p:cNvSpPr txBox="1">
            <a:spLocks/>
          </p:cNvSpPr>
          <p:nvPr/>
        </p:nvSpPr>
        <p:spPr>
          <a:xfrm>
            <a:off x="591743" y="692696"/>
            <a:ext cx="7848872" cy="110007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步驟二：請將個人著作篇名依序複製貼上於標題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欄位，再點選檢索鍵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註：以下例舉５篇著作，皆為高被引著作。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850357" y="2315010"/>
            <a:ext cx="7590258" cy="3754822"/>
            <a:chOff x="850357" y="2675050"/>
            <a:chExt cx="7590258" cy="3754822"/>
          </a:xfrm>
        </p:grpSpPr>
        <p:sp>
          <p:nvSpPr>
            <p:cNvPr id="5" name="矩形 4"/>
            <p:cNvSpPr/>
            <p:nvPr/>
          </p:nvSpPr>
          <p:spPr>
            <a:xfrm>
              <a:off x="850357" y="3173292"/>
              <a:ext cx="7590258" cy="393992"/>
            </a:xfrm>
            <a:prstGeom prst="rect">
              <a:avLst/>
            </a:prstGeom>
            <a:noFill/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直線圖說文字 2 5"/>
            <p:cNvSpPr/>
            <p:nvPr/>
          </p:nvSpPr>
          <p:spPr>
            <a:xfrm>
              <a:off x="4067944" y="2675050"/>
              <a:ext cx="3334408" cy="30816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21221"/>
                <a:gd name="adj6" fmla="val -24908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選定標題欄位，並貼上著作篇名</a:t>
              </a:r>
              <a:endPara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直線圖說文字 2 9"/>
            <p:cNvSpPr/>
            <p:nvPr/>
          </p:nvSpPr>
          <p:spPr>
            <a:xfrm>
              <a:off x="1835696" y="6021288"/>
              <a:ext cx="1440160" cy="306957"/>
            </a:xfrm>
            <a:prstGeom prst="borderCallout2">
              <a:avLst>
                <a:gd name="adj1" fmla="val 50258"/>
                <a:gd name="adj2" fmla="val -4712"/>
                <a:gd name="adj3" fmla="val 53122"/>
                <a:gd name="adj4" fmla="val -19719"/>
                <a:gd name="adj5" fmla="val 133784"/>
                <a:gd name="adj6" fmla="val -29615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點選新增列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850357" y="4026340"/>
              <a:ext cx="7590258" cy="410772"/>
            </a:xfrm>
            <a:prstGeom prst="rect">
              <a:avLst/>
            </a:prstGeom>
            <a:noFill/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" name="直線圖說文字 2 11"/>
            <p:cNvSpPr/>
            <p:nvPr/>
          </p:nvSpPr>
          <p:spPr>
            <a:xfrm>
              <a:off x="2051720" y="4603613"/>
              <a:ext cx="3096344" cy="308164"/>
            </a:xfrm>
            <a:prstGeom prst="borderCallout2">
              <a:avLst>
                <a:gd name="adj1" fmla="val 18750"/>
                <a:gd name="adj2" fmla="val -8333"/>
                <a:gd name="adj3" fmla="val 15897"/>
                <a:gd name="adj4" fmla="val -27214"/>
                <a:gd name="adj5" fmla="val -52820"/>
                <a:gd name="adj6" fmla="val -29654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依序貼上其餘著作，並選擇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Or</a:t>
              </a:r>
              <a:endPara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直線圖說文字 2 12"/>
            <p:cNvSpPr/>
            <p:nvPr/>
          </p:nvSpPr>
          <p:spPr>
            <a:xfrm>
              <a:off x="7020272" y="6174766"/>
              <a:ext cx="1237330" cy="255106"/>
            </a:xfrm>
            <a:prstGeom prst="borderCallout2">
              <a:avLst>
                <a:gd name="adj1" fmla="val 118909"/>
                <a:gd name="adj2" fmla="val 58333"/>
                <a:gd name="adj3" fmla="val 169383"/>
                <a:gd name="adj4" fmla="val 61043"/>
                <a:gd name="adj5" fmla="val 215590"/>
                <a:gd name="adj6" fmla="val 64078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 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點選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208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6832"/>
            <a:ext cx="9252520" cy="4352046"/>
          </a:xfrm>
          <a:prstGeom prst="rect">
            <a:avLst/>
          </a:prstGeom>
        </p:spPr>
      </p:pic>
      <p:sp>
        <p:nvSpPr>
          <p:cNvPr id="4" name="內容版面配置區 2"/>
          <p:cNvSpPr txBox="1">
            <a:spLocks/>
          </p:cNvSpPr>
          <p:nvPr/>
        </p:nvSpPr>
        <p:spPr>
          <a:xfrm>
            <a:off x="683568" y="892537"/>
            <a:ext cx="7848872" cy="5040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步驟三：查詢結果數為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，請再點選</a:t>
            </a:r>
            <a:r>
              <a:rPr lang="zh-TW" altLang="en-US" sz="2000" b="0" dirty="0" smtClean="0">
                <a:solidFill>
                  <a:srgbClr val="C00000"/>
                </a:solidFill>
              </a:rPr>
              <a:t>引用文獻報告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23728" y="1916832"/>
            <a:ext cx="1008112" cy="360040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直線圖說文字 3 15"/>
          <p:cNvSpPr/>
          <p:nvPr/>
        </p:nvSpPr>
        <p:spPr>
          <a:xfrm>
            <a:off x="6219056" y="1484784"/>
            <a:ext cx="1881336" cy="288032"/>
          </a:xfrm>
          <a:prstGeom prst="borderCallout3">
            <a:avLst>
              <a:gd name="adj1" fmla="val 18750"/>
              <a:gd name="adj2" fmla="val -232"/>
              <a:gd name="adj3" fmla="val 18750"/>
              <a:gd name="adj4" fmla="val -16667"/>
              <a:gd name="adj5" fmla="val 100000"/>
              <a:gd name="adj6" fmla="val -16667"/>
              <a:gd name="adj7" fmla="val 309528"/>
              <a:gd name="adj8" fmla="val 51001"/>
            </a:avLst>
          </a:prstGeom>
          <a:solidFill>
            <a:srgbClr val="C00000"/>
          </a:solidFill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點選引用文獻報告</a:t>
            </a:r>
          </a:p>
        </p:txBody>
      </p:sp>
    </p:spTree>
    <p:extLst>
      <p:ext uri="{BB962C8B-B14F-4D97-AF65-F5344CB8AC3E}">
        <p14:creationId xmlns:p14="http://schemas.microsoft.com/office/powerpoint/2010/main" val="338305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656438" y="764705"/>
            <a:ext cx="7848872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步驟四：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點選</a:t>
            </a:r>
            <a:r>
              <a:rPr lang="zh-TW" altLang="en-US" sz="2000" b="0" dirty="0" smtClean="0">
                <a:solidFill>
                  <a:srgbClr val="C00000"/>
                </a:solidFill>
              </a:rPr>
              <a:t>「引用</a:t>
            </a:r>
            <a:r>
              <a:rPr lang="zh-TW" altLang="en-US" sz="2000" b="0" dirty="0">
                <a:solidFill>
                  <a:srgbClr val="C00000"/>
                </a:solidFill>
              </a:rPr>
              <a:t>文獻報告」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，即可得到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以下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數值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個人著作篇數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en-US" altLang="zh-TW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h-index 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en-US" altLang="zh-TW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引用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文獻總數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800</a:t>
            </a:r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520" y="3077308"/>
            <a:ext cx="8712968" cy="720080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42737" y="5828491"/>
            <a:ext cx="79305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備註：如有誤判筆數</a:t>
            </a:r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以上述範例若結果數大於</a:t>
            </a:r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5)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，請參考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sldjump"/>
              </a:rPr>
              <a:t>第</a:t>
            </a:r>
            <a:r>
              <a:rPr lang="en-US" altLang="zh-TW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sldjump"/>
              </a:rPr>
              <a:t>9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sldjump"/>
              </a:rPr>
              <a:t>頁說明</a:t>
            </a:r>
            <a:endParaRPr lang="en-US" altLang="zh-TW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進行二次篩選。</a:t>
            </a:r>
            <a:endParaRPr lang="en-US" altLang="zh-TW" sz="20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2119161"/>
            <a:ext cx="8986495" cy="368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0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373563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溫馨小提醒</a:t>
            </a:r>
            <a:endParaRPr lang="zh-TW" altLang="en-US" sz="2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zh-TW" altLang="en-US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1000"/>
              </a:spcBef>
            </a:pPr>
            <a:r>
              <a:rPr lang="en-US" altLang="zh-TW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H-index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簡單定義為</a:t>
            </a:r>
            <a:r>
              <a:rPr lang="zh-TW" altLang="en-US" sz="2000" dirty="0">
                <a:solidFill>
                  <a:srgbClr val="C00000"/>
                </a:solidFill>
              </a:rPr>
              <a:t>該作者</a:t>
            </a:r>
            <a:r>
              <a:rPr lang="en-US" altLang="zh-TW" sz="2000" dirty="0">
                <a:solidFill>
                  <a:srgbClr val="C00000"/>
                </a:solidFill>
              </a:rPr>
              <a:t>/</a:t>
            </a:r>
            <a:r>
              <a:rPr lang="zh-TW" altLang="en-US" sz="2000" dirty="0">
                <a:solidFill>
                  <a:srgbClr val="C00000"/>
                </a:solidFill>
              </a:rPr>
              <a:t>機構有至少</a:t>
            </a:r>
            <a:r>
              <a:rPr lang="en-US" altLang="zh-TW" sz="2000" dirty="0">
                <a:solidFill>
                  <a:srgbClr val="C00000"/>
                </a:solidFill>
              </a:rPr>
              <a:t>h</a:t>
            </a:r>
            <a:r>
              <a:rPr lang="zh-TW" altLang="en-US" sz="2000" dirty="0">
                <a:solidFill>
                  <a:srgbClr val="C00000"/>
                </a:solidFill>
              </a:rPr>
              <a:t>篇被引用達</a:t>
            </a:r>
            <a:r>
              <a:rPr lang="en-US" altLang="zh-TW" sz="2000" dirty="0">
                <a:solidFill>
                  <a:srgbClr val="C00000"/>
                </a:solidFill>
              </a:rPr>
              <a:t>h</a:t>
            </a:r>
            <a:r>
              <a:rPr lang="zh-TW" altLang="en-US" sz="2000" dirty="0">
                <a:solidFill>
                  <a:srgbClr val="C00000"/>
                </a:solidFill>
              </a:rPr>
              <a:t>次以上的文章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，透過簡單數字即可大致了解該作者</a:t>
            </a:r>
            <a:r>
              <a:rPr lang="en-US" altLang="zh-TW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機構論文質量。</a:t>
            </a:r>
            <a:r>
              <a:rPr lang="en-US" altLang="zh-TW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詳細內容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）</a:t>
            </a:r>
          </a:p>
          <a:p>
            <a:pPr>
              <a:lnSpc>
                <a:spcPts val="2600"/>
              </a:lnSpc>
              <a:spcBef>
                <a:spcPts val="1000"/>
              </a:spcBef>
            </a:pP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同一機構亦極有可能會發生同名作者情形，請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務必確認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檢索結果是否有誤判情形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8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7768" y="1412776"/>
            <a:ext cx="7916416" cy="1656184"/>
          </a:xfrm>
        </p:spPr>
        <p:txBody>
          <a:bodyPr>
            <a:normAutofit/>
          </a:bodyPr>
          <a:lstStyle/>
          <a:p>
            <a:pPr algn="ctr"/>
            <a:r>
              <a:rPr lang="zh-TW" altLang="en-US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如有任何問題歡迎洽詢讀者服務組</a:t>
            </a:r>
            <a:endParaRPr lang="en-US" altLang="zh-TW" sz="3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altLang="zh-TW" sz="24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zh-TW" altLang="en-US" sz="24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331640" y="2685273"/>
            <a:ext cx="432048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TW" alt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電話：分機</a:t>
            </a:r>
            <a:r>
              <a:rPr lang="en-US" altLang="zh-TW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2133</a:t>
            </a:r>
            <a:r>
              <a:rPr lang="zh-TW" alt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</a:t>
            </a:r>
            <a:r>
              <a:rPr lang="en-US" altLang="zh-TW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71-72</a:t>
            </a:r>
            <a:endParaRPr lang="en-US" altLang="zh-TW" sz="25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TW" alt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郵件：</a:t>
            </a:r>
            <a:r>
              <a:rPr lang="en-US" altLang="zh-TW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erm@kmu.edu.tw</a:t>
            </a:r>
            <a:endParaRPr lang="en-US" altLang="zh-TW" sz="25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TW" altLang="en-U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現場：圖書館後棟三樓</a:t>
            </a:r>
            <a:endParaRPr lang="en-US" altLang="zh-TW" sz="25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TW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LINEID :@ayr1866v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564904"/>
            <a:ext cx="2699957" cy="337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899592" y="1484784"/>
            <a:ext cx="7416824" cy="3490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您可選擇以下兩種檢索方式</a:t>
            </a:r>
            <a:endParaRPr lang="en-US" altLang="zh-TW" sz="3200" b="1" dirty="0" smtClean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ts val="4500"/>
              </a:lnSpc>
              <a:buFont typeface="+mj-ea"/>
              <a:buAutoNum type="ea1ChtPeriod"/>
            </a:pP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 action="ppaction://hlinksldjump"/>
              </a:rPr>
              <a:t>以「作者欄位」進行查詢</a:t>
            </a:r>
            <a:endParaRPr lang="en-US" altLang="zh-TW" sz="2800" dirty="0" smtClean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ts val="4500"/>
              </a:lnSpc>
              <a:buFont typeface="+mj-ea"/>
              <a:buAutoNum type="ea1ChtPeriod"/>
            </a:pP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以</a:t>
            </a:r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「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篇名欄位</a:t>
            </a:r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」</a:t>
            </a:r>
            <a:r>
              <a:rPr lang="zh-TW" altLang="en-US" sz="28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 action="ppaction://hlinksldjump"/>
              </a:rPr>
              <a:t>進行查詢</a:t>
            </a:r>
            <a:endParaRPr lang="en-US" altLang="zh-TW" sz="2800" dirty="0" smtClean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ts val="2600"/>
              </a:lnSpc>
            </a:pP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適合手邊有個人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WOS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完整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著作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清單文字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>
              <a:lnSpc>
                <a:spcPts val="2600"/>
              </a:lnSpc>
            </a:pPr>
            <a:endParaRPr lang="en-US" altLang="zh-TW" sz="20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ts val="2600"/>
              </a:lnSpc>
            </a:pPr>
            <a:endParaRPr lang="en-US" altLang="zh-TW" sz="2000" dirty="0" smtClean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600"/>
              </a:lnSpc>
            </a:pP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無論以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何種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方法進</a:t>
            </a:r>
            <a:r>
              <a:rPr lang="zh-TW" altLang="en-US" sz="20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查詢，最後仍務必比對查詢結果正確與否，以避免</a:t>
            </a:r>
            <a:r>
              <a:rPr lang="en-US" altLang="zh-TW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WOS</a:t>
            </a:r>
            <a:r>
              <a:rPr lang="zh-TW" altLang="en-US" sz="20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資料庫誤判。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075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19672" y="2492896"/>
            <a:ext cx="6624736" cy="1500187"/>
          </a:xfrm>
        </p:spPr>
        <p:txBody>
          <a:bodyPr/>
          <a:lstStyle/>
          <a:p>
            <a:pPr marL="0" lvl="1"/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以「</a:t>
            </a:r>
            <a:r>
              <a:rPr lang="zh-TW" altLang="en-US" sz="4000" b="1" dirty="0">
                <a:solidFill>
                  <a:schemeClr val="accent1">
                    <a:lumMod val="75000"/>
                  </a:schemeClr>
                </a:solidFill>
              </a:rPr>
              <a:t>作者欄位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</a:rPr>
              <a:t>」進行查詢</a:t>
            </a:r>
            <a:endParaRPr lang="en-US" altLang="zh-TW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5696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052736"/>
            <a:ext cx="7620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步驟一：連線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WOS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資料庫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帳號為</a:t>
            </a:r>
            <a:r>
              <a:rPr lang="zh-TW" altLang="en-US" sz="2000" dirty="0">
                <a:solidFill>
                  <a:srgbClr val="C00000"/>
                </a:solidFill>
              </a:rPr>
              <a:t>職號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；密碼為</a:t>
            </a:r>
            <a:r>
              <a:rPr lang="zh-TW" altLang="en-US" sz="2000" dirty="0">
                <a:solidFill>
                  <a:srgbClr val="C00000"/>
                </a:solidFill>
              </a:rPr>
              <a:t>數位學園密碼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1579418"/>
            <a:ext cx="9082471" cy="493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6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093" y="1988616"/>
            <a:ext cx="9384173" cy="4608959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5556" y="970977"/>
            <a:ext cx="7620000" cy="4373563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二：請在作者欄位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輸入作者全稱及縮寫，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再點選檢索鍵。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　　  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例如：戴嘉言圖資長請輸入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Dai Chia Yen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、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Dai CY</a:t>
            </a:r>
            <a:endParaRPr lang="en-US" altLang="zh-TW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247029" y="3924517"/>
            <a:ext cx="8612494" cy="2673058"/>
            <a:chOff x="283033" y="4644597"/>
            <a:chExt cx="8612494" cy="2673058"/>
          </a:xfrm>
        </p:grpSpPr>
        <p:sp>
          <p:nvSpPr>
            <p:cNvPr id="8" name="矩形 7"/>
            <p:cNvSpPr/>
            <p:nvPr/>
          </p:nvSpPr>
          <p:spPr>
            <a:xfrm>
              <a:off x="292486" y="5096088"/>
              <a:ext cx="7056784" cy="432048"/>
            </a:xfrm>
            <a:prstGeom prst="rect">
              <a:avLst/>
            </a:prstGeom>
            <a:noFill/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直線圖說文字 2 11"/>
            <p:cNvSpPr/>
            <p:nvPr/>
          </p:nvSpPr>
          <p:spPr>
            <a:xfrm>
              <a:off x="3095836" y="4644597"/>
              <a:ext cx="3527394" cy="30816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121221"/>
                <a:gd name="adj6" fmla="val -24908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選定作者欄位，並輸入作者全稱</a:t>
              </a:r>
              <a:endPara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直線圖說文字 2 12"/>
            <p:cNvSpPr/>
            <p:nvPr/>
          </p:nvSpPr>
          <p:spPr>
            <a:xfrm>
              <a:off x="1007604" y="7010698"/>
              <a:ext cx="1552237" cy="30695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-25839"/>
                <a:gd name="adj6" fmla="val -15679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點選新增列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283033" y="5814791"/>
              <a:ext cx="7056784" cy="432048"/>
            </a:xfrm>
            <a:prstGeom prst="rect">
              <a:avLst/>
            </a:prstGeom>
            <a:noFill/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直線圖說文字 2 15"/>
            <p:cNvSpPr/>
            <p:nvPr/>
          </p:nvSpPr>
          <p:spPr>
            <a:xfrm>
              <a:off x="1007604" y="6343882"/>
              <a:ext cx="4176464" cy="313032"/>
            </a:xfrm>
            <a:prstGeom prst="borderCallout2">
              <a:avLst>
                <a:gd name="adj1" fmla="val 60882"/>
                <a:gd name="adj2" fmla="val -1596"/>
                <a:gd name="adj3" fmla="val 46838"/>
                <a:gd name="adj4" fmla="val -10983"/>
                <a:gd name="adj5" fmla="val -28709"/>
                <a:gd name="adj6" fmla="val -13125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選定作者欄位再輸入作者縮寫，並選擇</a:t>
              </a:r>
              <a:r>
                <a:rPr lang="en-US" altLang="zh-TW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Or</a:t>
              </a:r>
              <a:endPara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直線圖說文字 2 19"/>
            <p:cNvSpPr/>
            <p:nvPr/>
          </p:nvSpPr>
          <p:spPr>
            <a:xfrm>
              <a:off x="8037492" y="6127867"/>
              <a:ext cx="858035" cy="563270"/>
            </a:xfrm>
            <a:prstGeom prst="borderCallout2">
              <a:avLst>
                <a:gd name="adj1" fmla="val 18750"/>
                <a:gd name="adj2" fmla="val -8333"/>
                <a:gd name="adj3" fmla="val 39042"/>
                <a:gd name="adj4" fmla="val -24055"/>
                <a:gd name="adj5" fmla="val 134540"/>
                <a:gd name="adj6" fmla="val -976"/>
              </a:avLst>
            </a:prstGeom>
            <a:solidFill>
              <a:srgbClr val="C00000"/>
            </a:solidFill>
            <a:ln w="3175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 </a:t>
              </a:r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點選</a:t>
              </a:r>
              <a:r>
                <a:rPr lang="zh-TW" altLang="en-US" sz="16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68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6832"/>
            <a:ext cx="9144000" cy="4638098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97738"/>
            <a:ext cx="8352928" cy="83106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步驟三：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顯示查詢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結果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(991)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為避免同名作者問題，請再利用左側限縮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功能 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</a:t>
            </a:r>
            <a:r>
              <a:rPr lang="zh-TW" altLang="en-US" sz="2000" b="0" dirty="0">
                <a:solidFill>
                  <a:srgbClr val="C00000"/>
                </a:solidFill>
              </a:rPr>
              <a:t>「</a:t>
            </a:r>
            <a:r>
              <a:rPr lang="en-US" altLang="zh-TW" sz="2000" b="0" dirty="0">
                <a:solidFill>
                  <a:srgbClr val="C00000"/>
                </a:solidFill>
              </a:rPr>
              <a:t>Web of Science</a:t>
            </a:r>
            <a:r>
              <a:rPr lang="zh-TW" altLang="en-US" sz="2000" b="0" dirty="0">
                <a:solidFill>
                  <a:srgbClr val="C00000"/>
                </a:solidFill>
              </a:rPr>
              <a:t>領域</a:t>
            </a:r>
            <a:r>
              <a:rPr lang="zh-TW" altLang="en-US" sz="2000" b="0" dirty="0" smtClean="0">
                <a:solidFill>
                  <a:srgbClr val="C00000"/>
                </a:solidFill>
              </a:rPr>
              <a:t>」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及</a:t>
            </a:r>
            <a:r>
              <a:rPr lang="zh-TW" altLang="en-US" sz="2000" b="0" dirty="0" smtClean="0">
                <a:solidFill>
                  <a:srgbClr val="C00000"/>
                </a:solidFill>
              </a:rPr>
              <a:t>「</a:t>
            </a:r>
            <a:r>
              <a:rPr lang="zh-TW" altLang="en-US" sz="2000" b="0" dirty="0">
                <a:solidFill>
                  <a:srgbClr val="C00000"/>
                </a:solidFill>
              </a:rPr>
              <a:t>機構檢索</a:t>
            </a:r>
            <a:r>
              <a:rPr lang="en-US" altLang="zh-TW" sz="2000" b="0" dirty="0">
                <a:solidFill>
                  <a:srgbClr val="C00000"/>
                </a:solidFill>
              </a:rPr>
              <a:t>-</a:t>
            </a:r>
            <a:r>
              <a:rPr lang="zh-TW" altLang="en-US" sz="2000" b="0" dirty="0">
                <a:solidFill>
                  <a:srgbClr val="C00000"/>
                </a:solidFill>
              </a:rPr>
              <a:t>加強版</a:t>
            </a:r>
            <a:r>
              <a:rPr lang="zh-TW" altLang="en-US" sz="2000" b="0" dirty="0" smtClean="0">
                <a:solidFill>
                  <a:srgbClr val="C00000"/>
                </a:solidFill>
              </a:rPr>
              <a:t>」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進行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篩選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altLang="zh-TW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14307"/>
            <a:ext cx="1584176" cy="288032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496" y="5517232"/>
            <a:ext cx="1584176" cy="360040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直線圖說文字 2 11"/>
          <p:cNvSpPr/>
          <p:nvPr/>
        </p:nvSpPr>
        <p:spPr>
          <a:xfrm>
            <a:off x="2555776" y="5271738"/>
            <a:ext cx="3785266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9179"/>
              <a:gd name="adj6" fmla="val -2513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按此使用機構檢索加強版限縮功能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96" y="1916832"/>
            <a:ext cx="936104" cy="317618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直線圖說文字 2 12"/>
          <p:cNvSpPr/>
          <p:nvPr/>
        </p:nvSpPr>
        <p:spPr>
          <a:xfrm>
            <a:off x="2555776" y="3988547"/>
            <a:ext cx="3776028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737"/>
              <a:gd name="adj6" fmla="val -2583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按此使用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Web of Science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領域限縮功能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43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7" y="1412776"/>
            <a:ext cx="9230023" cy="504056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79512" y="767303"/>
            <a:ext cx="77768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cap="all" spc="-6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機構檢索加強版限縮功能</a:t>
            </a:r>
            <a:endParaRPr lang="zh-TW" alt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直線圖說文字 2 13"/>
          <p:cNvSpPr/>
          <p:nvPr/>
        </p:nvSpPr>
        <p:spPr>
          <a:xfrm>
            <a:off x="5868144" y="5671801"/>
            <a:ext cx="1728192" cy="267760"/>
          </a:xfrm>
          <a:prstGeom prst="borderCallout2">
            <a:avLst>
              <a:gd name="adj1" fmla="val 137757"/>
              <a:gd name="adj2" fmla="val 180863"/>
              <a:gd name="adj3" fmla="val 13576"/>
              <a:gd name="adj4" fmla="val 170926"/>
              <a:gd name="adj5" fmla="val 68836"/>
              <a:gd name="adj6" fmla="val 1014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點選限縮功能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直線圖說文字 2 14"/>
          <p:cNvSpPr/>
          <p:nvPr/>
        </p:nvSpPr>
        <p:spPr>
          <a:xfrm>
            <a:off x="4932040" y="4149080"/>
            <a:ext cx="3240360" cy="26487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1350"/>
              <a:gd name="adj6" fmla="val -6030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勾選曾以該機構名義發表之著作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直線圖說文字 2 15"/>
          <p:cNvSpPr/>
          <p:nvPr/>
        </p:nvSpPr>
        <p:spPr>
          <a:xfrm>
            <a:off x="1259632" y="6093327"/>
            <a:ext cx="1764196" cy="288032"/>
          </a:xfrm>
          <a:prstGeom prst="borderCallout2">
            <a:avLst>
              <a:gd name="adj1" fmla="val 57231"/>
              <a:gd name="adj2" fmla="val -1265"/>
              <a:gd name="adj3" fmla="val 18750"/>
              <a:gd name="adj4" fmla="val -16667"/>
              <a:gd name="adj5" fmla="val -3420"/>
              <a:gd name="adj6" fmla="val -3471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點選查看全部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76456" y="6021288"/>
            <a:ext cx="576064" cy="3600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69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" y="4293096"/>
            <a:ext cx="9001125" cy="270070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" y="2564904"/>
            <a:ext cx="9086850" cy="16002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692" y="980727"/>
            <a:ext cx="8640554" cy="1591013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步驟四：初步篩選個人著作</a:t>
            </a: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後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，點選</a:t>
            </a:r>
            <a:r>
              <a:rPr lang="zh-TW" altLang="en-US" sz="2000" dirty="0" smtClean="0">
                <a:solidFill>
                  <a:srgbClr val="C00000"/>
                </a:solidFill>
              </a:rPr>
              <a:t>「引用</a:t>
            </a:r>
            <a:r>
              <a:rPr lang="zh-TW" altLang="en-US" sz="2000" dirty="0">
                <a:solidFill>
                  <a:srgbClr val="C00000"/>
                </a:solidFill>
              </a:rPr>
              <a:t>文獻報告」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，得到以下數值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個人著作篇數：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459</a:t>
            </a: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H-index 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</a:t>
            </a:r>
          </a:p>
          <a:p>
            <a:pPr>
              <a:lnSpc>
                <a:spcPts val="2600"/>
              </a:lnSpc>
              <a:spcBef>
                <a:spcPts val="0"/>
              </a:spcBef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引用文獻總數：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4,033</a:t>
            </a:r>
            <a:endParaRPr lang="zh-TW" altLang="en-US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直線圖說文字 3 10"/>
          <p:cNvSpPr/>
          <p:nvPr/>
        </p:nvSpPr>
        <p:spPr>
          <a:xfrm>
            <a:off x="6444208" y="1982940"/>
            <a:ext cx="1944216" cy="329528"/>
          </a:xfrm>
          <a:prstGeom prst="borderCallout3">
            <a:avLst>
              <a:gd name="adj1" fmla="val 94428"/>
              <a:gd name="adj2" fmla="val 40837"/>
              <a:gd name="adj3" fmla="val 149085"/>
              <a:gd name="adj4" fmla="val 41054"/>
              <a:gd name="adj5" fmla="val 205109"/>
              <a:gd name="adj6" fmla="val 40341"/>
              <a:gd name="adj7" fmla="val 319148"/>
              <a:gd name="adj8" fmla="val 39218"/>
            </a:avLst>
          </a:prstGeom>
          <a:solidFill>
            <a:srgbClr val="C00000"/>
          </a:solidFill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點選引用文獻報告</a:t>
            </a:r>
          </a:p>
        </p:txBody>
      </p:sp>
      <p:sp>
        <p:nvSpPr>
          <p:cNvPr id="15" name="矩形 14"/>
          <p:cNvSpPr/>
          <p:nvPr/>
        </p:nvSpPr>
        <p:spPr>
          <a:xfrm>
            <a:off x="226342" y="4869160"/>
            <a:ext cx="8748464" cy="1872207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168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768087" cy="5301208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1692" y="836712"/>
            <a:ext cx="8100748" cy="864096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步驟五：請下拉頁面至文獻清單處進行二次篩選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排除非本人著作</a:t>
            </a:r>
            <a:r>
              <a:rPr lang="en-US" altLang="zh-TW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，排</a:t>
            </a:r>
            <a:endParaRPr lang="en-US" altLang="zh-TW" sz="20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zh-TW" altLang="en-US" sz="20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TW" alt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除後將同時產生最新引用文獻報告。</a:t>
            </a:r>
            <a:endParaRPr lang="zh-TW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直線圖說文字 2 11"/>
          <p:cNvSpPr/>
          <p:nvPr/>
        </p:nvSpPr>
        <p:spPr>
          <a:xfrm>
            <a:off x="1475656" y="5301208"/>
            <a:ext cx="5616624" cy="288032"/>
          </a:xfrm>
          <a:prstGeom prst="borderCallout2">
            <a:avLst>
              <a:gd name="adj1" fmla="val 24297"/>
              <a:gd name="adj2" fmla="val -563"/>
              <a:gd name="adj3" fmla="val 18750"/>
              <a:gd name="adj4" fmla="val -16667"/>
              <a:gd name="adj5" fmla="val 259224"/>
              <a:gd name="adj6" fmla="val -1840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若發現非本人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著作，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請點選前面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小框，即可排除該筆文獻</a:t>
            </a:r>
          </a:p>
        </p:txBody>
      </p:sp>
      <p:sp>
        <p:nvSpPr>
          <p:cNvPr id="14" name="直線圖說文字 2 13"/>
          <p:cNvSpPr/>
          <p:nvPr/>
        </p:nvSpPr>
        <p:spPr>
          <a:xfrm>
            <a:off x="1691680" y="2492896"/>
            <a:ext cx="3678978" cy="267760"/>
          </a:xfrm>
          <a:prstGeom prst="borderCallout2">
            <a:avLst>
              <a:gd name="adj1" fmla="val -17470"/>
              <a:gd name="adj2" fmla="val 36105"/>
              <a:gd name="adj3" fmla="val -58864"/>
              <a:gd name="adj4" fmla="val 36808"/>
              <a:gd name="adj5" fmla="val -110273"/>
              <a:gd name="adj6" fmla="val 371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先使用出版日期排序，進行二次篩選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51520" y="6021288"/>
            <a:ext cx="288032" cy="360040"/>
          </a:xfrm>
          <a:prstGeom prst="rect">
            <a:avLst/>
          </a:prstGeom>
          <a:noFill/>
          <a:ln w="31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123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高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 w="31750" cmpd="sng">
          <a:solidFill>
            <a:srgbClr val="C0000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 smtClean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高醫</Template>
  <TotalTime>589</TotalTime>
  <Words>644</Words>
  <Application>Microsoft Office PowerPoint</Application>
  <PresentationFormat>如螢幕大小 (4:3)</PresentationFormat>
  <Paragraphs>61</Paragraphs>
  <Slides>16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高醫</vt:lpstr>
      <vt:lpstr>如何在WOS資料庫查詢 著作被引用次數與h-index?   圖資處讀者服務組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如何在WOS查詢 個人著作引用次數與H值?</dc:title>
  <dc:creator>徐淑倩</dc:creator>
  <cp:lastModifiedBy>Luisa Hsu</cp:lastModifiedBy>
  <cp:revision>123</cp:revision>
  <dcterms:created xsi:type="dcterms:W3CDTF">2019-01-18T08:10:43Z</dcterms:created>
  <dcterms:modified xsi:type="dcterms:W3CDTF">2022-05-06T09:25:19Z</dcterms:modified>
</cp:coreProperties>
</file>