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2" r:id="rId5"/>
    <p:sldId id="285" r:id="rId6"/>
    <p:sldId id="283" r:id="rId7"/>
    <p:sldId id="273" r:id="rId8"/>
    <p:sldId id="281" r:id="rId9"/>
    <p:sldId id="274" r:id="rId10"/>
    <p:sldId id="275" r:id="rId11"/>
    <p:sldId id="276" r:id="rId12"/>
    <p:sldId id="259" r:id="rId13"/>
    <p:sldId id="279" r:id="rId14"/>
    <p:sldId id="284" r:id="rId15"/>
    <p:sldId id="260" r:id="rId16"/>
    <p:sldId id="262" r:id="rId17"/>
    <p:sldId id="263" r:id="rId18"/>
    <p:sldId id="278" r:id="rId19"/>
    <p:sldId id="270" r:id="rId20"/>
    <p:sldId id="277" r:id="rId21"/>
    <p:sldId id="280" r:id="rId22"/>
    <p:sldId id="266" r:id="rId23"/>
    <p:sldId id="271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1007" autoAdjust="0"/>
  </p:normalViewPr>
  <p:slideViewPr>
    <p:cSldViewPr>
      <p:cViewPr varScale="1">
        <p:scale>
          <a:sx n="77" d="100"/>
          <a:sy n="77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87421-4177-4BD2-9270-BABECD75204A}" type="doc">
      <dgm:prSet loTypeId="urn:microsoft.com/office/officeart/2005/8/layout/process4" loCatId="process" qsTypeId="urn:microsoft.com/office/officeart/2005/8/quickstyle/simple5" qsCatId="simple" csTypeId="urn:microsoft.com/office/officeart/2005/8/colors/accent5_1" csCatId="accent5"/>
      <dgm:spPr/>
      <dgm:t>
        <a:bodyPr/>
        <a:lstStyle/>
        <a:p>
          <a:endParaRPr lang="zh-TW" altLang="en-US"/>
        </a:p>
      </dgm:t>
    </dgm:pt>
    <dgm:pt modelId="{57C90233-EE83-45B5-95B4-75A3BFB4B835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發展歷史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1513A03B-7D59-4AC7-A63B-08A5176285FF}" type="parTrans" cxnId="{D0CEE27E-98E2-44F3-8FCC-8BF4D14FC7D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C44BE5E-8A18-4EC2-BE6B-8F17C7C0717A}" type="sibTrans" cxnId="{D0CEE27E-98E2-44F3-8FCC-8BF4D14FC7D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236BEC8E-C258-4D02-B282-D9936C294A4A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危機與危機介入的意義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79FD9DD5-F459-4F12-97B8-D34FE5AF14C8}" type="parTrans" cxnId="{C522C46E-4710-4334-B242-EB6D5894B60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FD54655-C14B-4F50-9688-CA35A5662347}" type="sibTrans" cxnId="{C522C46E-4710-4334-B242-EB6D5894B60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E40336A7-EBD0-4884-8207-397D56EC3B13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基本假設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FDEF1AAF-6DC0-4C2B-BB6E-3C2DB6F9427C}" type="parTrans" cxnId="{1C649F2C-0907-4F82-A770-8BF893CB39C5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5493C8C-5B5F-4D41-A2A0-414501520490}" type="sibTrans" cxnId="{1C649F2C-0907-4F82-A770-8BF893CB39C5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CDABA655-E6E6-4D01-9B19-0E23A3FD14D5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主要理論觀點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CA45FCBE-AF80-4E70-9B4B-AA0F79B81749}" type="parTrans" cxnId="{5D3B5248-5511-4E82-A5E1-E80F89C9B638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52B602B9-7267-40D9-A355-10727AA81BE3}" type="sibTrans" cxnId="{5D3B5248-5511-4E82-A5E1-E80F89C9B638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2A8ECB38-1CCF-4B1D-B3BC-0679433E0CAD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處遇目標與原則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752F7C0F-56A4-42D6-8B52-28A90E9A7AC5}" type="parTrans" cxnId="{F2025526-017C-4EDD-A280-DA73EEC1591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7C179AAE-3B2E-47A2-BA52-0CDAF4CC30F8}" type="sibTrans" cxnId="{F2025526-017C-4EDD-A280-DA73EEC1591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D9DD5A60-7CCF-43F0-BD0F-04F976D58FA8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工作過程與階段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F9BEDA8F-73ED-4AD5-B9FB-FC4F396A9B21}" type="parTrans" cxnId="{9B64903B-AA55-4BAD-AEBF-9DC9A3157CB8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E155F5B-F0D1-4C05-A1D7-FC98EA21090E}" type="sibTrans" cxnId="{9B64903B-AA55-4BAD-AEBF-9DC9A3157CB8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0024F2A5-AFE4-458D-B14A-3EA4FBD3BDB9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理論評估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53BBD8A4-2285-49E8-9EF6-46148626D1DD}" type="parTrans" cxnId="{303FE648-97AE-4D22-8659-7C7AE419C5B5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EE22F1C4-A641-4D26-8838-628BE6BA9CC2}" type="sibTrans" cxnId="{303FE648-97AE-4D22-8659-7C7AE419C5B5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9E8C21C-8199-4A07-AE84-37B31D583CF7}" type="pres">
      <dgm:prSet presAssocID="{01987421-4177-4BD2-9270-BABECD7520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EF28E1-CD8B-4A75-BE42-93A25CCCA2AF}" type="pres">
      <dgm:prSet presAssocID="{0024F2A5-AFE4-458D-B14A-3EA4FBD3BDB9}" presName="boxAndChildren" presStyleCnt="0"/>
      <dgm:spPr/>
      <dgm:t>
        <a:bodyPr/>
        <a:lstStyle/>
        <a:p>
          <a:endParaRPr lang="zh-TW" altLang="en-US"/>
        </a:p>
      </dgm:t>
    </dgm:pt>
    <dgm:pt modelId="{5535EB00-947F-4511-872B-C13325563536}" type="pres">
      <dgm:prSet presAssocID="{0024F2A5-AFE4-458D-B14A-3EA4FBD3BDB9}" presName="parentTextBox" presStyleLbl="node1" presStyleIdx="0" presStyleCnt="7"/>
      <dgm:spPr/>
      <dgm:t>
        <a:bodyPr/>
        <a:lstStyle/>
        <a:p>
          <a:endParaRPr lang="zh-TW" altLang="en-US"/>
        </a:p>
      </dgm:t>
    </dgm:pt>
    <dgm:pt modelId="{11B929AC-8A49-44A4-AE18-BE5838BC006A}" type="pres">
      <dgm:prSet presAssocID="{6E155F5B-F0D1-4C05-A1D7-FC98EA21090E}" presName="sp" presStyleCnt="0"/>
      <dgm:spPr/>
      <dgm:t>
        <a:bodyPr/>
        <a:lstStyle/>
        <a:p>
          <a:endParaRPr lang="zh-TW" altLang="en-US"/>
        </a:p>
      </dgm:t>
    </dgm:pt>
    <dgm:pt modelId="{256A3FE2-366C-40B3-A754-DBD415EE79EE}" type="pres">
      <dgm:prSet presAssocID="{D9DD5A60-7CCF-43F0-BD0F-04F976D58FA8}" presName="arrowAndChildren" presStyleCnt="0"/>
      <dgm:spPr/>
      <dgm:t>
        <a:bodyPr/>
        <a:lstStyle/>
        <a:p>
          <a:endParaRPr lang="zh-TW" altLang="en-US"/>
        </a:p>
      </dgm:t>
    </dgm:pt>
    <dgm:pt modelId="{EC03B224-3B0E-4835-B8EC-0756CD153CE6}" type="pres">
      <dgm:prSet presAssocID="{D9DD5A60-7CCF-43F0-BD0F-04F976D58FA8}" presName="parentTextArrow" presStyleLbl="node1" presStyleIdx="1" presStyleCnt="7"/>
      <dgm:spPr/>
      <dgm:t>
        <a:bodyPr/>
        <a:lstStyle/>
        <a:p>
          <a:endParaRPr lang="zh-TW" altLang="en-US"/>
        </a:p>
      </dgm:t>
    </dgm:pt>
    <dgm:pt modelId="{67008363-EA1E-4580-B61D-554B5C6BCCF2}" type="pres">
      <dgm:prSet presAssocID="{7C179AAE-3B2E-47A2-BA52-0CDAF4CC30F8}" presName="sp" presStyleCnt="0"/>
      <dgm:spPr/>
      <dgm:t>
        <a:bodyPr/>
        <a:lstStyle/>
        <a:p>
          <a:endParaRPr lang="zh-TW" altLang="en-US"/>
        </a:p>
      </dgm:t>
    </dgm:pt>
    <dgm:pt modelId="{1D966A17-855E-42C8-BE59-5FCAE2A97DAB}" type="pres">
      <dgm:prSet presAssocID="{2A8ECB38-1CCF-4B1D-B3BC-0679433E0CAD}" presName="arrowAndChildren" presStyleCnt="0"/>
      <dgm:spPr/>
      <dgm:t>
        <a:bodyPr/>
        <a:lstStyle/>
        <a:p>
          <a:endParaRPr lang="zh-TW" altLang="en-US"/>
        </a:p>
      </dgm:t>
    </dgm:pt>
    <dgm:pt modelId="{BC23220D-7849-4BA7-AB6B-F85BC0C7D4ED}" type="pres">
      <dgm:prSet presAssocID="{2A8ECB38-1CCF-4B1D-B3BC-0679433E0CAD}" presName="parentTextArrow" presStyleLbl="node1" presStyleIdx="2" presStyleCnt="7"/>
      <dgm:spPr/>
      <dgm:t>
        <a:bodyPr/>
        <a:lstStyle/>
        <a:p>
          <a:endParaRPr lang="zh-TW" altLang="en-US"/>
        </a:p>
      </dgm:t>
    </dgm:pt>
    <dgm:pt modelId="{6730C68A-B021-4A0A-9B27-9844C7C0F84B}" type="pres">
      <dgm:prSet presAssocID="{52B602B9-7267-40D9-A355-10727AA81BE3}" presName="sp" presStyleCnt="0"/>
      <dgm:spPr/>
      <dgm:t>
        <a:bodyPr/>
        <a:lstStyle/>
        <a:p>
          <a:endParaRPr lang="zh-TW" altLang="en-US"/>
        </a:p>
      </dgm:t>
    </dgm:pt>
    <dgm:pt modelId="{10F7870C-23BA-46E1-A8FB-39B2D865ABFD}" type="pres">
      <dgm:prSet presAssocID="{CDABA655-E6E6-4D01-9B19-0E23A3FD14D5}" presName="arrowAndChildren" presStyleCnt="0"/>
      <dgm:spPr/>
      <dgm:t>
        <a:bodyPr/>
        <a:lstStyle/>
        <a:p>
          <a:endParaRPr lang="zh-TW" altLang="en-US"/>
        </a:p>
      </dgm:t>
    </dgm:pt>
    <dgm:pt modelId="{5B96659A-8BBA-412E-AEE8-269EC8C81C70}" type="pres">
      <dgm:prSet presAssocID="{CDABA655-E6E6-4D01-9B19-0E23A3FD14D5}" presName="parentTextArrow" presStyleLbl="node1" presStyleIdx="3" presStyleCnt="7"/>
      <dgm:spPr/>
      <dgm:t>
        <a:bodyPr/>
        <a:lstStyle/>
        <a:p>
          <a:endParaRPr lang="zh-TW" altLang="en-US"/>
        </a:p>
      </dgm:t>
    </dgm:pt>
    <dgm:pt modelId="{CB71B985-103E-4E18-99AD-A19B228C8903}" type="pres">
      <dgm:prSet presAssocID="{35493C8C-5B5F-4D41-A2A0-414501520490}" presName="sp" presStyleCnt="0"/>
      <dgm:spPr/>
      <dgm:t>
        <a:bodyPr/>
        <a:lstStyle/>
        <a:p>
          <a:endParaRPr lang="zh-TW" altLang="en-US"/>
        </a:p>
      </dgm:t>
    </dgm:pt>
    <dgm:pt modelId="{7F87D6F0-FE17-40BD-8324-28197CC2E584}" type="pres">
      <dgm:prSet presAssocID="{E40336A7-EBD0-4884-8207-397D56EC3B13}" presName="arrowAndChildren" presStyleCnt="0"/>
      <dgm:spPr/>
      <dgm:t>
        <a:bodyPr/>
        <a:lstStyle/>
        <a:p>
          <a:endParaRPr lang="zh-TW" altLang="en-US"/>
        </a:p>
      </dgm:t>
    </dgm:pt>
    <dgm:pt modelId="{8E5A116E-3E48-493A-B3CF-7B2227964E82}" type="pres">
      <dgm:prSet presAssocID="{E40336A7-EBD0-4884-8207-397D56EC3B13}" presName="parentTextArrow" presStyleLbl="node1" presStyleIdx="4" presStyleCnt="7"/>
      <dgm:spPr/>
      <dgm:t>
        <a:bodyPr/>
        <a:lstStyle/>
        <a:p>
          <a:endParaRPr lang="zh-TW" altLang="en-US"/>
        </a:p>
      </dgm:t>
    </dgm:pt>
    <dgm:pt modelId="{FB3BE912-D8EF-4DDA-BE90-ACEF6E65897C}" type="pres">
      <dgm:prSet presAssocID="{1FD54655-C14B-4F50-9688-CA35A5662347}" presName="sp" presStyleCnt="0"/>
      <dgm:spPr/>
      <dgm:t>
        <a:bodyPr/>
        <a:lstStyle/>
        <a:p>
          <a:endParaRPr lang="zh-TW" altLang="en-US"/>
        </a:p>
      </dgm:t>
    </dgm:pt>
    <dgm:pt modelId="{CD3CE812-7724-466F-B23E-87A814B5D645}" type="pres">
      <dgm:prSet presAssocID="{236BEC8E-C258-4D02-B282-D9936C294A4A}" presName="arrowAndChildren" presStyleCnt="0"/>
      <dgm:spPr/>
      <dgm:t>
        <a:bodyPr/>
        <a:lstStyle/>
        <a:p>
          <a:endParaRPr lang="zh-TW" altLang="en-US"/>
        </a:p>
      </dgm:t>
    </dgm:pt>
    <dgm:pt modelId="{F8EF7C18-E9EA-415E-B47D-2FAC043A6850}" type="pres">
      <dgm:prSet presAssocID="{236BEC8E-C258-4D02-B282-D9936C294A4A}" presName="parentTextArrow" presStyleLbl="node1" presStyleIdx="5" presStyleCnt="7"/>
      <dgm:spPr/>
      <dgm:t>
        <a:bodyPr/>
        <a:lstStyle/>
        <a:p>
          <a:endParaRPr lang="zh-TW" altLang="en-US"/>
        </a:p>
      </dgm:t>
    </dgm:pt>
    <dgm:pt modelId="{E6C7ECDB-E717-439E-AC79-80C1C568A0B5}" type="pres">
      <dgm:prSet presAssocID="{BC44BE5E-8A18-4EC2-BE6B-8F17C7C0717A}" presName="sp" presStyleCnt="0"/>
      <dgm:spPr/>
      <dgm:t>
        <a:bodyPr/>
        <a:lstStyle/>
        <a:p>
          <a:endParaRPr lang="zh-TW" altLang="en-US"/>
        </a:p>
      </dgm:t>
    </dgm:pt>
    <dgm:pt modelId="{3FB2ABFE-EE43-4642-B2F9-1CD1D124AB92}" type="pres">
      <dgm:prSet presAssocID="{57C90233-EE83-45B5-95B4-75A3BFB4B835}" presName="arrowAndChildren" presStyleCnt="0"/>
      <dgm:spPr/>
      <dgm:t>
        <a:bodyPr/>
        <a:lstStyle/>
        <a:p>
          <a:endParaRPr lang="zh-TW" altLang="en-US"/>
        </a:p>
      </dgm:t>
    </dgm:pt>
    <dgm:pt modelId="{B34E2745-175F-4E2B-A5D9-996284894564}" type="pres">
      <dgm:prSet presAssocID="{57C90233-EE83-45B5-95B4-75A3BFB4B835}" presName="parentTextArrow" presStyleLbl="node1" presStyleIdx="6" presStyleCnt="7"/>
      <dgm:spPr/>
      <dgm:t>
        <a:bodyPr/>
        <a:lstStyle/>
        <a:p>
          <a:endParaRPr lang="zh-TW" altLang="en-US"/>
        </a:p>
      </dgm:t>
    </dgm:pt>
  </dgm:ptLst>
  <dgm:cxnLst>
    <dgm:cxn modelId="{4B027A69-0360-4188-A5F5-DECFC696192D}" type="presOf" srcId="{57C90233-EE83-45B5-95B4-75A3BFB4B835}" destId="{B34E2745-175F-4E2B-A5D9-996284894564}" srcOrd="0" destOrd="0" presId="urn:microsoft.com/office/officeart/2005/8/layout/process4"/>
    <dgm:cxn modelId="{5D3B5248-5511-4E82-A5E1-E80F89C9B638}" srcId="{01987421-4177-4BD2-9270-BABECD75204A}" destId="{CDABA655-E6E6-4D01-9B19-0E23A3FD14D5}" srcOrd="3" destOrd="0" parTransId="{CA45FCBE-AF80-4E70-9B4B-AA0F79B81749}" sibTransId="{52B602B9-7267-40D9-A355-10727AA81BE3}"/>
    <dgm:cxn modelId="{F2025526-017C-4EDD-A280-DA73EEC15917}" srcId="{01987421-4177-4BD2-9270-BABECD75204A}" destId="{2A8ECB38-1CCF-4B1D-B3BC-0679433E0CAD}" srcOrd="4" destOrd="0" parTransId="{752F7C0F-56A4-42D6-8B52-28A90E9A7AC5}" sibTransId="{7C179AAE-3B2E-47A2-BA52-0CDAF4CC30F8}"/>
    <dgm:cxn modelId="{A6A6DA1F-7767-4FD7-80F0-0C91E01D4FFF}" type="presOf" srcId="{236BEC8E-C258-4D02-B282-D9936C294A4A}" destId="{F8EF7C18-E9EA-415E-B47D-2FAC043A6850}" srcOrd="0" destOrd="0" presId="urn:microsoft.com/office/officeart/2005/8/layout/process4"/>
    <dgm:cxn modelId="{9B64903B-AA55-4BAD-AEBF-9DC9A3157CB8}" srcId="{01987421-4177-4BD2-9270-BABECD75204A}" destId="{D9DD5A60-7CCF-43F0-BD0F-04F976D58FA8}" srcOrd="5" destOrd="0" parTransId="{F9BEDA8F-73ED-4AD5-B9FB-FC4F396A9B21}" sibTransId="{6E155F5B-F0D1-4C05-A1D7-FC98EA21090E}"/>
    <dgm:cxn modelId="{DA417636-1EEC-4E98-AE74-DEA3D556C53F}" type="presOf" srcId="{2A8ECB38-1CCF-4B1D-B3BC-0679433E0CAD}" destId="{BC23220D-7849-4BA7-AB6B-F85BC0C7D4ED}" srcOrd="0" destOrd="0" presId="urn:microsoft.com/office/officeart/2005/8/layout/process4"/>
    <dgm:cxn modelId="{D526C00E-01E1-4B66-8679-B564E1F70B07}" type="presOf" srcId="{E40336A7-EBD0-4884-8207-397D56EC3B13}" destId="{8E5A116E-3E48-493A-B3CF-7B2227964E82}" srcOrd="0" destOrd="0" presId="urn:microsoft.com/office/officeart/2005/8/layout/process4"/>
    <dgm:cxn modelId="{830A1958-8119-4ADB-ABB7-7626940FCCA1}" type="presOf" srcId="{01987421-4177-4BD2-9270-BABECD75204A}" destId="{19E8C21C-8199-4A07-AE84-37B31D583CF7}" srcOrd="0" destOrd="0" presId="urn:microsoft.com/office/officeart/2005/8/layout/process4"/>
    <dgm:cxn modelId="{68AC898A-B809-4CAC-983F-A52099366BD6}" type="presOf" srcId="{CDABA655-E6E6-4D01-9B19-0E23A3FD14D5}" destId="{5B96659A-8BBA-412E-AEE8-269EC8C81C70}" srcOrd="0" destOrd="0" presId="urn:microsoft.com/office/officeart/2005/8/layout/process4"/>
    <dgm:cxn modelId="{1C649F2C-0907-4F82-A770-8BF893CB39C5}" srcId="{01987421-4177-4BD2-9270-BABECD75204A}" destId="{E40336A7-EBD0-4884-8207-397D56EC3B13}" srcOrd="2" destOrd="0" parTransId="{FDEF1AAF-6DC0-4C2B-BB6E-3C2DB6F9427C}" sibTransId="{35493C8C-5B5F-4D41-A2A0-414501520490}"/>
    <dgm:cxn modelId="{570B636C-5A6F-4F1D-940C-EB70E9CE1505}" type="presOf" srcId="{0024F2A5-AFE4-458D-B14A-3EA4FBD3BDB9}" destId="{5535EB00-947F-4511-872B-C13325563536}" srcOrd="0" destOrd="0" presId="urn:microsoft.com/office/officeart/2005/8/layout/process4"/>
    <dgm:cxn modelId="{D0CEE27E-98E2-44F3-8FCC-8BF4D14FC7D0}" srcId="{01987421-4177-4BD2-9270-BABECD75204A}" destId="{57C90233-EE83-45B5-95B4-75A3BFB4B835}" srcOrd="0" destOrd="0" parTransId="{1513A03B-7D59-4AC7-A63B-08A5176285FF}" sibTransId="{BC44BE5E-8A18-4EC2-BE6B-8F17C7C0717A}"/>
    <dgm:cxn modelId="{303FE648-97AE-4D22-8659-7C7AE419C5B5}" srcId="{01987421-4177-4BD2-9270-BABECD75204A}" destId="{0024F2A5-AFE4-458D-B14A-3EA4FBD3BDB9}" srcOrd="6" destOrd="0" parTransId="{53BBD8A4-2285-49E8-9EF6-46148626D1DD}" sibTransId="{EE22F1C4-A641-4D26-8838-628BE6BA9CC2}"/>
    <dgm:cxn modelId="{C522C46E-4710-4334-B242-EB6D5894B607}" srcId="{01987421-4177-4BD2-9270-BABECD75204A}" destId="{236BEC8E-C258-4D02-B282-D9936C294A4A}" srcOrd="1" destOrd="0" parTransId="{79FD9DD5-F459-4F12-97B8-D34FE5AF14C8}" sibTransId="{1FD54655-C14B-4F50-9688-CA35A5662347}"/>
    <dgm:cxn modelId="{A61798F8-09E5-4FD5-A452-E9D6EA46EF8C}" type="presOf" srcId="{D9DD5A60-7CCF-43F0-BD0F-04F976D58FA8}" destId="{EC03B224-3B0E-4835-B8EC-0756CD153CE6}" srcOrd="0" destOrd="0" presId="urn:microsoft.com/office/officeart/2005/8/layout/process4"/>
    <dgm:cxn modelId="{284D6D14-754D-4325-AE97-9FBBDB548766}" type="presParOf" srcId="{19E8C21C-8199-4A07-AE84-37B31D583CF7}" destId="{46EF28E1-CD8B-4A75-BE42-93A25CCCA2AF}" srcOrd="0" destOrd="0" presId="urn:microsoft.com/office/officeart/2005/8/layout/process4"/>
    <dgm:cxn modelId="{D4A30A83-AA51-4F52-B4FE-0FD120AFEEBF}" type="presParOf" srcId="{46EF28E1-CD8B-4A75-BE42-93A25CCCA2AF}" destId="{5535EB00-947F-4511-872B-C13325563536}" srcOrd="0" destOrd="0" presId="urn:microsoft.com/office/officeart/2005/8/layout/process4"/>
    <dgm:cxn modelId="{78FF7A75-4568-423D-B1A4-68DB98269D9D}" type="presParOf" srcId="{19E8C21C-8199-4A07-AE84-37B31D583CF7}" destId="{11B929AC-8A49-44A4-AE18-BE5838BC006A}" srcOrd="1" destOrd="0" presId="urn:microsoft.com/office/officeart/2005/8/layout/process4"/>
    <dgm:cxn modelId="{B390D743-1C5A-45FA-ACF0-157F05B4BCAD}" type="presParOf" srcId="{19E8C21C-8199-4A07-AE84-37B31D583CF7}" destId="{256A3FE2-366C-40B3-A754-DBD415EE79EE}" srcOrd="2" destOrd="0" presId="urn:microsoft.com/office/officeart/2005/8/layout/process4"/>
    <dgm:cxn modelId="{20FEC486-AD7C-402A-B71B-5E95A49D8D3D}" type="presParOf" srcId="{256A3FE2-366C-40B3-A754-DBD415EE79EE}" destId="{EC03B224-3B0E-4835-B8EC-0756CD153CE6}" srcOrd="0" destOrd="0" presId="urn:microsoft.com/office/officeart/2005/8/layout/process4"/>
    <dgm:cxn modelId="{3DC83518-CD4D-47B1-9A1E-64F593858D6B}" type="presParOf" srcId="{19E8C21C-8199-4A07-AE84-37B31D583CF7}" destId="{67008363-EA1E-4580-B61D-554B5C6BCCF2}" srcOrd="3" destOrd="0" presId="urn:microsoft.com/office/officeart/2005/8/layout/process4"/>
    <dgm:cxn modelId="{02B1F0C4-02DE-4740-9321-D31A9C03541E}" type="presParOf" srcId="{19E8C21C-8199-4A07-AE84-37B31D583CF7}" destId="{1D966A17-855E-42C8-BE59-5FCAE2A97DAB}" srcOrd="4" destOrd="0" presId="urn:microsoft.com/office/officeart/2005/8/layout/process4"/>
    <dgm:cxn modelId="{2CFA2B80-9948-46AA-925E-D8FEB692353F}" type="presParOf" srcId="{1D966A17-855E-42C8-BE59-5FCAE2A97DAB}" destId="{BC23220D-7849-4BA7-AB6B-F85BC0C7D4ED}" srcOrd="0" destOrd="0" presId="urn:microsoft.com/office/officeart/2005/8/layout/process4"/>
    <dgm:cxn modelId="{E8B0A2D5-AF3F-451E-AAD7-6A3192B908B5}" type="presParOf" srcId="{19E8C21C-8199-4A07-AE84-37B31D583CF7}" destId="{6730C68A-B021-4A0A-9B27-9844C7C0F84B}" srcOrd="5" destOrd="0" presId="urn:microsoft.com/office/officeart/2005/8/layout/process4"/>
    <dgm:cxn modelId="{55FDF76C-3588-4304-8A12-5813E3860674}" type="presParOf" srcId="{19E8C21C-8199-4A07-AE84-37B31D583CF7}" destId="{10F7870C-23BA-46E1-A8FB-39B2D865ABFD}" srcOrd="6" destOrd="0" presId="urn:microsoft.com/office/officeart/2005/8/layout/process4"/>
    <dgm:cxn modelId="{76A2A687-BD93-4C72-AA3D-E635477AF4C6}" type="presParOf" srcId="{10F7870C-23BA-46E1-A8FB-39B2D865ABFD}" destId="{5B96659A-8BBA-412E-AEE8-269EC8C81C70}" srcOrd="0" destOrd="0" presId="urn:microsoft.com/office/officeart/2005/8/layout/process4"/>
    <dgm:cxn modelId="{3C21C00E-7B4E-443B-A345-601666476F2B}" type="presParOf" srcId="{19E8C21C-8199-4A07-AE84-37B31D583CF7}" destId="{CB71B985-103E-4E18-99AD-A19B228C8903}" srcOrd="7" destOrd="0" presId="urn:microsoft.com/office/officeart/2005/8/layout/process4"/>
    <dgm:cxn modelId="{7774C28C-739E-4DE0-845E-B848D95C5179}" type="presParOf" srcId="{19E8C21C-8199-4A07-AE84-37B31D583CF7}" destId="{7F87D6F0-FE17-40BD-8324-28197CC2E584}" srcOrd="8" destOrd="0" presId="urn:microsoft.com/office/officeart/2005/8/layout/process4"/>
    <dgm:cxn modelId="{779BF041-A5A7-4A8E-9775-72A1D61A08FC}" type="presParOf" srcId="{7F87D6F0-FE17-40BD-8324-28197CC2E584}" destId="{8E5A116E-3E48-493A-B3CF-7B2227964E82}" srcOrd="0" destOrd="0" presId="urn:microsoft.com/office/officeart/2005/8/layout/process4"/>
    <dgm:cxn modelId="{2CF51538-D60A-48D4-8E8D-52B9344777F6}" type="presParOf" srcId="{19E8C21C-8199-4A07-AE84-37B31D583CF7}" destId="{FB3BE912-D8EF-4DDA-BE90-ACEF6E65897C}" srcOrd="9" destOrd="0" presId="urn:microsoft.com/office/officeart/2005/8/layout/process4"/>
    <dgm:cxn modelId="{7CF834CB-EF15-45FC-AFA1-0BA08C582572}" type="presParOf" srcId="{19E8C21C-8199-4A07-AE84-37B31D583CF7}" destId="{CD3CE812-7724-466F-B23E-87A814B5D645}" srcOrd="10" destOrd="0" presId="urn:microsoft.com/office/officeart/2005/8/layout/process4"/>
    <dgm:cxn modelId="{5723F130-2C84-4D61-8D2C-A84FE7DD1994}" type="presParOf" srcId="{CD3CE812-7724-466F-B23E-87A814B5D645}" destId="{F8EF7C18-E9EA-415E-B47D-2FAC043A6850}" srcOrd="0" destOrd="0" presId="urn:microsoft.com/office/officeart/2005/8/layout/process4"/>
    <dgm:cxn modelId="{5D734302-D7CC-4092-B39C-BA588073500C}" type="presParOf" srcId="{19E8C21C-8199-4A07-AE84-37B31D583CF7}" destId="{E6C7ECDB-E717-439E-AC79-80C1C568A0B5}" srcOrd="11" destOrd="0" presId="urn:microsoft.com/office/officeart/2005/8/layout/process4"/>
    <dgm:cxn modelId="{BFAAB0C6-A6EE-4C2A-8908-0874EEC78D83}" type="presParOf" srcId="{19E8C21C-8199-4A07-AE84-37B31D583CF7}" destId="{3FB2ABFE-EE43-4642-B2F9-1CD1D124AB92}" srcOrd="12" destOrd="0" presId="urn:microsoft.com/office/officeart/2005/8/layout/process4"/>
    <dgm:cxn modelId="{A4065FE3-4AD8-4277-B35C-08823EBDA62F}" type="presParOf" srcId="{3FB2ABFE-EE43-4642-B2F9-1CD1D124AB92}" destId="{B34E2745-175F-4E2B-A5D9-9962848945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4B8A0-4B5D-40BF-B6EC-D67BC7517578}" type="doc">
      <dgm:prSet loTypeId="urn:microsoft.com/office/officeart/2005/8/layout/chevron1" loCatId="process" qsTypeId="urn:microsoft.com/office/officeart/2005/8/quickstyle/simple5" qsCatId="simple" csTypeId="urn:microsoft.com/office/officeart/2005/8/colors/accent1_1" csCatId="accent1" phldr="1"/>
      <dgm:spPr/>
    </dgm:pt>
    <dgm:pt modelId="{D2DE9688-8A43-4E8E-B7E6-167F293B86DF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穩定狀況 </a:t>
          </a:r>
          <a:r>
            <a: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&amp; </a:t>
          </a:r>
        </a:p>
        <a:p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找出問題        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F16C5170-BD6C-454C-9D60-B0599DF4A7B8}" type="parTrans" cxnId="{EC582842-E74D-4DAB-93B3-FE39803853A7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36B9BF04-2369-4008-B7D5-4BCD7986C774}" type="sibTrans" cxnId="{EC582842-E74D-4DAB-93B3-FE39803853A7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1A2B22DD-1322-433F-908B-C264903A1A0C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問題指認與處遇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84B6DB4D-03AC-45B2-99F3-0A6BB57B0C35}" type="parTrans" cxnId="{833A3CED-C1F7-4839-88A8-8A65292B8E98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A8367AC-E5F7-4013-A082-693D52E0E359}" type="sibTrans" cxnId="{833A3CED-C1F7-4839-88A8-8A65292B8E98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6551C0B2-386D-421B-8364-A55591D9F9DC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結束與追蹤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28012FA3-9FB2-42EC-9F48-25378AEA6D85}" type="parTrans" cxnId="{DC6C7234-3B6F-491B-8D6A-230542DA3531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9CEF0768-FD27-4220-BD34-045797A9C460}" type="sibTrans" cxnId="{DC6C7234-3B6F-491B-8D6A-230542DA3531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0314FE05-C284-4E02-A563-C733E9A516C3}" type="pres">
      <dgm:prSet presAssocID="{A8E4B8A0-4B5D-40BF-B6EC-D67BC7517578}" presName="Name0" presStyleCnt="0">
        <dgm:presLayoutVars>
          <dgm:dir/>
          <dgm:animLvl val="lvl"/>
          <dgm:resizeHandles val="exact"/>
        </dgm:presLayoutVars>
      </dgm:prSet>
      <dgm:spPr/>
    </dgm:pt>
    <dgm:pt modelId="{D013AE14-B584-41CD-8979-13F9431809FF}" type="pres">
      <dgm:prSet presAssocID="{D2DE9688-8A43-4E8E-B7E6-167F293B86D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DA9F72-E094-4987-8941-CC6B83B97E15}" type="pres">
      <dgm:prSet presAssocID="{36B9BF04-2369-4008-B7D5-4BCD7986C774}" presName="parTxOnlySpace" presStyleCnt="0"/>
      <dgm:spPr/>
    </dgm:pt>
    <dgm:pt modelId="{7D079F5C-C339-48BD-9F62-362E7F8553AE}" type="pres">
      <dgm:prSet presAssocID="{1A2B22DD-1322-433F-908B-C264903A1A0C}" presName="parTxOnly" presStyleLbl="node1" presStyleIdx="1" presStyleCnt="3" custLinFactNeighborX="-18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791590-8A55-4787-8302-B0A4689AD4B7}" type="pres">
      <dgm:prSet presAssocID="{7A8367AC-E5F7-4013-A082-693D52E0E359}" presName="parTxOnlySpace" presStyleCnt="0"/>
      <dgm:spPr/>
    </dgm:pt>
    <dgm:pt modelId="{E275FB82-5007-49DD-A743-37EA2AA0F05E}" type="pres">
      <dgm:prSet presAssocID="{6551C0B2-386D-421B-8364-A55591D9F9DC}" presName="parTxOnly" presStyleLbl="node1" presStyleIdx="2" presStyleCnt="3" custLinFactNeighborX="-36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582842-E74D-4DAB-93B3-FE39803853A7}" srcId="{A8E4B8A0-4B5D-40BF-B6EC-D67BC7517578}" destId="{D2DE9688-8A43-4E8E-B7E6-167F293B86DF}" srcOrd="0" destOrd="0" parTransId="{F16C5170-BD6C-454C-9D60-B0599DF4A7B8}" sibTransId="{36B9BF04-2369-4008-B7D5-4BCD7986C774}"/>
    <dgm:cxn modelId="{833A3CED-C1F7-4839-88A8-8A65292B8E98}" srcId="{A8E4B8A0-4B5D-40BF-B6EC-D67BC7517578}" destId="{1A2B22DD-1322-433F-908B-C264903A1A0C}" srcOrd="1" destOrd="0" parTransId="{84B6DB4D-03AC-45B2-99F3-0A6BB57B0C35}" sibTransId="{7A8367AC-E5F7-4013-A082-693D52E0E359}"/>
    <dgm:cxn modelId="{158D44D0-63E7-4AE5-BBE1-7A8C5525F0E3}" type="presOf" srcId="{A8E4B8A0-4B5D-40BF-B6EC-D67BC7517578}" destId="{0314FE05-C284-4E02-A563-C733E9A516C3}" srcOrd="0" destOrd="0" presId="urn:microsoft.com/office/officeart/2005/8/layout/chevron1"/>
    <dgm:cxn modelId="{5FAA8924-5BEE-4A09-91DE-DBC62C0E681A}" type="presOf" srcId="{D2DE9688-8A43-4E8E-B7E6-167F293B86DF}" destId="{D013AE14-B584-41CD-8979-13F9431809FF}" srcOrd="0" destOrd="0" presId="urn:microsoft.com/office/officeart/2005/8/layout/chevron1"/>
    <dgm:cxn modelId="{3D747310-D2D4-4C18-A75B-B6D9C2E30CC3}" type="presOf" srcId="{1A2B22DD-1322-433F-908B-C264903A1A0C}" destId="{7D079F5C-C339-48BD-9F62-362E7F8553AE}" srcOrd="0" destOrd="0" presId="urn:microsoft.com/office/officeart/2005/8/layout/chevron1"/>
    <dgm:cxn modelId="{868C7914-DD71-4EBE-A085-27555E124169}" type="presOf" srcId="{6551C0B2-386D-421B-8364-A55591D9F9DC}" destId="{E275FB82-5007-49DD-A743-37EA2AA0F05E}" srcOrd="0" destOrd="0" presId="urn:microsoft.com/office/officeart/2005/8/layout/chevron1"/>
    <dgm:cxn modelId="{DC6C7234-3B6F-491B-8D6A-230542DA3531}" srcId="{A8E4B8A0-4B5D-40BF-B6EC-D67BC7517578}" destId="{6551C0B2-386D-421B-8364-A55591D9F9DC}" srcOrd="2" destOrd="0" parTransId="{28012FA3-9FB2-42EC-9F48-25378AEA6D85}" sibTransId="{9CEF0768-FD27-4220-BD34-045797A9C460}"/>
    <dgm:cxn modelId="{155E3801-8AC6-4E16-98D0-2BE61649F490}" type="presParOf" srcId="{0314FE05-C284-4E02-A563-C733E9A516C3}" destId="{D013AE14-B584-41CD-8979-13F9431809FF}" srcOrd="0" destOrd="0" presId="urn:microsoft.com/office/officeart/2005/8/layout/chevron1"/>
    <dgm:cxn modelId="{6B4C9829-5BF8-4F89-909F-FB7C55E841DA}" type="presParOf" srcId="{0314FE05-C284-4E02-A563-C733E9A516C3}" destId="{57DA9F72-E094-4987-8941-CC6B83B97E15}" srcOrd="1" destOrd="0" presId="urn:microsoft.com/office/officeart/2005/8/layout/chevron1"/>
    <dgm:cxn modelId="{1CE6EBEC-1904-456E-B0E9-564B2E6D9BB3}" type="presParOf" srcId="{0314FE05-C284-4E02-A563-C733E9A516C3}" destId="{7D079F5C-C339-48BD-9F62-362E7F8553AE}" srcOrd="2" destOrd="0" presId="urn:microsoft.com/office/officeart/2005/8/layout/chevron1"/>
    <dgm:cxn modelId="{F060904B-A1AD-44C7-9572-0E0B2D16BE61}" type="presParOf" srcId="{0314FE05-C284-4E02-A563-C733E9A516C3}" destId="{3D791590-8A55-4787-8302-B0A4689AD4B7}" srcOrd="3" destOrd="0" presId="urn:microsoft.com/office/officeart/2005/8/layout/chevron1"/>
    <dgm:cxn modelId="{91F8B46E-9B72-4647-8EA3-5B575E997739}" type="presParOf" srcId="{0314FE05-C284-4E02-A563-C733E9A516C3}" destId="{E275FB82-5007-49DD-A743-37EA2AA0F05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5EB00-947F-4511-872B-C13325563536}">
      <dsp:nvSpPr>
        <dsp:cNvPr id="0" name=""/>
        <dsp:cNvSpPr/>
      </dsp:nvSpPr>
      <dsp:spPr>
        <a:xfrm>
          <a:off x="0" y="4079417"/>
          <a:ext cx="8229600" cy="4464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理論評估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4079417"/>
        <a:ext cx="8229600" cy="446408"/>
      </dsp:txXfrm>
    </dsp:sp>
    <dsp:sp modelId="{EC03B224-3B0E-4835-B8EC-0756CD153CE6}">
      <dsp:nvSpPr>
        <dsp:cNvPr id="0" name=""/>
        <dsp:cNvSpPr/>
      </dsp:nvSpPr>
      <dsp:spPr>
        <a:xfrm rot="10800000">
          <a:off x="0" y="3399537"/>
          <a:ext cx="8229600" cy="68657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工作過程與階段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0" y="3399537"/>
        <a:ext cx="8229600" cy="446116"/>
      </dsp:txXfrm>
    </dsp:sp>
    <dsp:sp modelId="{BC23220D-7849-4BA7-AB6B-F85BC0C7D4ED}">
      <dsp:nvSpPr>
        <dsp:cNvPr id="0" name=""/>
        <dsp:cNvSpPr/>
      </dsp:nvSpPr>
      <dsp:spPr>
        <a:xfrm rot="10800000">
          <a:off x="0" y="2719657"/>
          <a:ext cx="8229600" cy="68657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處遇目標與原則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0" y="2719657"/>
        <a:ext cx="8229600" cy="446116"/>
      </dsp:txXfrm>
    </dsp:sp>
    <dsp:sp modelId="{5B96659A-8BBA-412E-AEE8-269EC8C81C70}">
      <dsp:nvSpPr>
        <dsp:cNvPr id="0" name=""/>
        <dsp:cNvSpPr/>
      </dsp:nvSpPr>
      <dsp:spPr>
        <a:xfrm rot="10800000">
          <a:off x="0" y="2039777"/>
          <a:ext cx="8229600" cy="68657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主要理論觀點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0" y="2039777"/>
        <a:ext cx="8229600" cy="446116"/>
      </dsp:txXfrm>
    </dsp:sp>
    <dsp:sp modelId="{8E5A116E-3E48-493A-B3CF-7B2227964E82}">
      <dsp:nvSpPr>
        <dsp:cNvPr id="0" name=""/>
        <dsp:cNvSpPr/>
      </dsp:nvSpPr>
      <dsp:spPr>
        <a:xfrm rot="10800000">
          <a:off x="0" y="1359897"/>
          <a:ext cx="8229600" cy="68657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基本假設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0" y="1359897"/>
        <a:ext cx="8229600" cy="446116"/>
      </dsp:txXfrm>
    </dsp:sp>
    <dsp:sp modelId="{F8EF7C18-E9EA-415E-B47D-2FAC043A6850}">
      <dsp:nvSpPr>
        <dsp:cNvPr id="0" name=""/>
        <dsp:cNvSpPr/>
      </dsp:nvSpPr>
      <dsp:spPr>
        <a:xfrm rot="10800000">
          <a:off x="0" y="680017"/>
          <a:ext cx="8229600" cy="68657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危機與危機介入的意義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0" y="680017"/>
        <a:ext cx="8229600" cy="446116"/>
      </dsp:txXfrm>
    </dsp:sp>
    <dsp:sp modelId="{B34E2745-175F-4E2B-A5D9-996284894564}">
      <dsp:nvSpPr>
        <dsp:cNvPr id="0" name=""/>
        <dsp:cNvSpPr/>
      </dsp:nvSpPr>
      <dsp:spPr>
        <a:xfrm rot="10800000">
          <a:off x="0" y="137"/>
          <a:ext cx="8229600" cy="68657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發展歷史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0" y="137"/>
        <a:ext cx="8229600" cy="446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AE14-B584-41CD-8979-13F9431809FF}">
      <dsp:nvSpPr>
        <dsp:cNvPr id="0" name=""/>
        <dsp:cNvSpPr/>
      </dsp:nvSpPr>
      <dsp:spPr>
        <a:xfrm>
          <a:off x="2175" y="0"/>
          <a:ext cx="2650645" cy="93377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穩定狀況 </a:t>
          </a:r>
          <a:r>
            <a:rPr lang="en-US" altLang="zh-TW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&amp;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找出問題        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469061" y="0"/>
        <a:ext cx="1716874" cy="933771"/>
      </dsp:txXfrm>
    </dsp:sp>
    <dsp:sp modelId="{7D079F5C-C339-48BD-9F62-362E7F8553AE}">
      <dsp:nvSpPr>
        <dsp:cNvPr id="0" name=""/>
        <dsp:cNvSpPr/>
      </dsp:nvSpPr>
      <dsp:spPr>
        <a:xfrm>
          <a:off x="2337866" y="0"/>
          <a:ext cx="2650645" cy="93377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問題指認與處遇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2804752" y="0"/>
        <a:ext cx="1716874" cy="933771"/>
      </dsp:txXfrm>
    </dsp:sp>
    <dsp:sp modelId="{E275FB82-5007-49DD-A743-37EA2AA0F05E}">
      <dsp:nvSpPr>
        <dsp:cNvPr id="0" name=""/>
        <dsp:cNvSpPr/>
      </dsp:nvSpPr>
      <dsp:spPr>
        <a:xfrm>
          <a:off x="4675731" y="0"/>
          <a:ext cx="2650645" cy="93377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結束與追蹤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5142617" y="0"/>
        <a:ext cx="1716874" cy="93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BCA0A32-BAA5-4D5B-99E2-7E90F4CB58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54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9005-7896-454C-85E8-F126DD125663}" type="datetimeFigureOut">
              <a:rPr lang="zh-TW" altLang="en-US" smtClean="0"/>
              <a:pPr/>
              <a:t>2015/11/24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E3E80-66A2-45EF-A540-349B51C49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15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24CA-1C14-455F-89C2-E1ECBB4A0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FFE3-BBE9-4E6D-8398-CD0F76EF10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>
            <a:lvl1pPr marL="514350" indent="-5143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2525-D6DD-4299-B079-4EF0FABA75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864096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772400" cy="4536504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3pPr>
            <a:lvl4pPr marL="13716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4pPr>
            <a:lvl5pPr marL="18288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B53-5B76-47B1-873B-22A984959F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B139A5-89F5-4F60-9361-46E1B0784D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448" y="1909192"/>
            <a:ext cx="8001000" cy="1447800"/>
          </a:xfrm>
        </p:spPr>
        <p:txBody>
          <a:bodyPr/>
          <a:lstStyle/>
          <a:p>
            <a:pPr eaLnBrk="1" hangingPunct="1"/>
            <a:r>
              <a:rPr lang="zh-TW" altLang="en-US" sz="6600" dirty="0" smtClean="0">
                <a:solidFill>
                  <a:schemeClr val="bg1"/>
                </a:solidFill>
                <a:ea typeface="標楷體" pitchFamily="65" charset="-120"/>
              </a:rPr>
              <a:t>危機介入取向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3881784"/>
            <a:ext cx="8064500" cy="192348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 smtClean="0">
                <a:solidFill>
                  <a:schemeClr val="tx1"/>
                </a:solidFill>
                <a:ea typeface="標楷體" pitchFamily="65" charset="-120"/>
              </a:rPr>
              <a:t>授課老師：林東龍</a:t>
            </a:r>
          </a:p>
          <a:p>
            <a:pPr eaLnBrk="1" hangingPunct="1"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      授課日期：</a:t>
            </a:r>
            <a:r>
              <a:rPr lang="en-US" altLang="zh-TW" sz="280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2015/11/16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                                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CFFE3-BBE9-4E6D-8398-CD0F76EF102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（一）發展性危機：人生長過程中必須面對的各個轉捩階段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      ，如入學、結婚、異性交往</a:t>
            </a:r>
            <a:r>
              <a:rPr lang="en-US" altLang="zh-TW" sz="2400" dirty="0" smtClean="0"/>
              <a:t>…</a:t>
            </a:r>
          </a:p>
          <a:p>
            <a:pPr>
              <a:buNone/>
            </a:pPr>
            <a:r>
              <a:rPr lang="zh-TW" altLang="en-US" sz="2400" dirty="0" smtClean="0"/>
              <a:t>（二）意外性危機：無法意料（隨機、突發）的危機，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      如失業、離婚、致命性疾病</a:t>
            </a:r>
            <a:r>
              <a:rPr lang="en-US" altLang="zh-TW" sz="2400" dirty="0" smtClean="0"/>
              <a:t>…</a:t>
            </a:r>
          </a:p>
          <a:p>
            <a:pPr>
              <a:buNone/>
            </a:pPr>
            <a:r>
              <a:rPr lang="zh-TW" altLang="en-US" sz="2400" dirty="0" smtClean="0"/>
              <a:t>（三）存在性危機：個人面對人生重要問題產生嚴重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      困擾。</a:t>
            </a:r>
          </a:p>
          <a:p>
            <a:pPr>
              <a:buNone/>
            </a:pPr>
            <a:r>
              <a:rPr lang="zh-TW" altLang="en-US" sz="2400" dirty="0" smtClean="0"/>
              <a:t>（四）環境危機：自然大災害所造成，如颱風、瘟疫、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               </a:t>
            </a:r>
            <a:r>
              <a:rPr lang="zh-TW" altLang="en-US" sz="2400" dirty="0" smtClean="0"/>
              <a:t>或政治性因素所導致災害。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6" name="流程圖: 程序 5"/>
          <p:cNvSpPr/>
          <p:nvPr/>
        </p:nvSpPr>
        <p:spPr>
          <a:xfrm>
            <a:off x="683568" y="1921966"/>
            <a:ext cx="4032448" cy="642938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危機之類型</a:t>
            </a: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17713"/>
            <a:ext cx="8704263" cy="4651375"/>
          </a:xfrm>
        </p:spPr>
        <p:txBody>
          <a:bodyPr/>
          <a:lstStyle/>
          <a:p>
            <a:pPr lvl="1" indent="-431800" eaLnBrk="1" hangingPunct="1">
              <a:buFont typeface="Wingdings" pitchFamily="2" charset="2"/>
              <a:buNone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buFont typeface="Wingdings" pitchFamily="2" charset="2"/>
              <a:buNone/>
            </a:pPr>
            <a:endParaRPr lang="en-US" altLang="zh-TW" sz="2400" dirty="0" smtClean="0">
              <a:latin typeface="Times New Roman" pitchFamily="18" charset="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（一）是指對處於生活危機狀況中的人施予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短期性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處遇的方   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</a:rPr>
              <a:t>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法，透過提供個人急需的幫助，協助克服危急情況， 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</a:rPr>
              <a:t>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重回身心平衡（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Linderman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1944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）。</a:t>
            </a:r>
          </a:p>
          <a:p>
            <a:pPr lvl="1" indent="-431800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（二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）早期以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心理動力的自我心理學為基礎，針對導致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個人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zh-TW" altLang="en-US" sz="2400" dirty="0">
                <a:latin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</a:rPr>
              <a:t>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正常功能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產生混亂的事件，採行阻止行動，解決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危機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zh-TW" altLang="en-US" sz="2400" dirty="0">
                <a:latin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</a:rPr>
              <a:t>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情境。重點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是個人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對危機的情緒反應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和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長期改變其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處</a:t>
            </a:r>
            <a:endParaRPr lang="en-US" altLang="zh-TW" sz="2400" b="1" u="sng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zh-TW" altLang="en-US" sz="2400" b="1" dirty="0">
                <a:latin typeface="Times New Roman" pitchFamily="18" charset="0"/>
              </a:rPr>
              <a:t> </a:t>
            </a:r>
            <a:r>
              <a:rPr lang="zh-TW" altLang="en-US" sz="2400" b="1" dirty="0" smtClean="0">
                <a:latin typeface="Times New Roman" pitchFamily="18" charset="0"/>
              </a:rPr>
              <a:t>           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理日常問題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能力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（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Payne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1992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）。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流程圖: 程序 7"/>
          <p:cNvSpPr/>
          <p:nvPr/>
        </p:nvSpPr>
        <p:spPr>
          <a:xfrm>
            <a:off x="611560" y="2060848"/>
            <a:ext cx="4032448" cy="642938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危機</a:t>
            </a:r>
            <a:r>
              <a:rPr lang="zh-TW" altLang="en-US" sz="32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介入的意義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基本假設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zh-TW" altLang="zh-TW" sz="2800" dirty="0" smtClean="0"/>
              <a:t>當個人無力處理內在壓力或外在事件，轉變成危機事件時將引發危機。</a:t>
            </a:r>
          </a:p>
          <a:p>
            <a:pPr lvl="1">
              <a:buNone/>
            </a:pPr>
            <a:r>
              <a:rPr lang="en-US" altLang="zh-TW" sz="2400" dirty="0" err="1" smtClean="0"/>
              <a:t>Caplan</a:t>
            </a:r>
            <a:r>
              <a:rPr lang="zh-TW" altLang="zh-TW" sz="2400" dirty="0" smtClean="0"/>
              <a:t>危機發展階段：</a:t>
            </a:r>
          </a:p>
          <a:p>
            <a:pPr lvl="2">
              <a:buNone/>
            </a:pPr>
            <a:r>
              <a:rPr lang="zh-TW" altLang="zh-TW" sz="2000" dirty="0" smtClean="0"/>
              <a:t>第一階段</a:t>
            </a:r>
            <a:r>
              <a:rPr lang="en-US" altLang="zh-TW" sz="2000" dirty="0" smtClean="0"/>
              <a:t>-</a:t>
            </a:r>
            <a:r>
              <a:rPr lang="zh-TW" altLang="zh-TW" sz="2000" dirty="0" smtClean="0"/>
              <a:t>平時解決問題方法，不成功則懊惱心理增加</a:t>
            </a:r>
          </a:p>
          <a:p>
            <a:pPr lvl="2">
              <a:buNone/>
            </a:pPr>
            <a:r>
              <a:rPr lang="zh-TW" altLang="zh-TW" sz="2000" dirty="0" smtClean="0"/>
              <a:t>第二階段</a:t>
            </a:r>
            <a:r>
              <a:rPr lang="en-US" altLang="zh-TW" sz="2000" dirty="0" smtClean="0"/>
              <a:t>-</a:t>
            </a:r>
            <a:r>
              <a:rPr lang="zh-TW" altLang="zh-TW" sz="2000" dirty="0" smtClean="0"/>
              <a:t>逃避、重新定義情境或事件，但不管用</a:t>
            </a:r>
          </a:p>
          <a:p>
            <a:pPr lvl="2">
              <a:buNone/>
            </a:pPr>
            <a:r>
              <a:rPr lang="zh-TW" altLang="zh-TW" sz="2000" dirty="0" smtClean="0"/>
              <a:t>第三階段</a:t>
            </a:r>
            <a:r>
              <a:rPr lang="en-US" altLang="zh-TW" sz="2000" dirty="0" smtClean="0"/>
              <a:t>-</a:t>
            </a:r>
            <a:r>
              <a:rPr lang="zh-TW" altLang="zh-TW" sz="2000" dirty="0" smtClean="0"/>
              <a:t>新的因應方法，或設法動用其他內外在資源，但問題仍持續，緊張情緒增加到頂點</a:t>
            </a:r>
          </a:p>
          <a:p>
            <a:pPr lvl="2">
              <a:buNone/>
            </a:pPr>
            <a:r>
              <a:rPr lang="zh-TW" altLang="zh-TW" sz="2000" dirty="0" smtClean="0"/>
              <a:t>第四階段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若個人仍無法處置</a:t>
            </a:r>
            <a:r>
              <a:rPr lang="zh-TW" altLang="en-US" sz="2000" dirty="0" smtClean="0"/>
              <a:t>、有效緩和情緒，就會進入第四階段</a:t>
            </a:r>
            <a:r>
              <a:rPr lang="zh-TW" altLang="en-US" sz="2000" dirty="0"/>
              <a:t>。</a:t>
            </a:r>
            <a:r>
              <a:rPr lang="zh-TW" altLang="zh-TW" sz="2000" dirty="0" smtClean="0"/>
              <a:t>此</a:t>
            </a:r>
            <a:r>
              <a:rPr lang="zh-TW" altLang="zh-TW" sz="2000" dirty="0"/>
              <a:t>階段個人產生情緒崩潰、生活嚴重失</a:t>
            </a:r>
            <a:r>
              <a:rPr lang="zh-TW" altLang="zh-TW" sz="2000" dirty="0" smtClean="0"/>
              <a:t>序</a:t>
            </a:r>
            <a:r>
              <a:rPr lang="zh-TW" altLang="en-US" sz="2000" dirty="0" smtClean="0"/>
              <a:t>。有時</a:t>
            </a:r>
            <a:r>
              <a:rPr lang="zh-TW" altLang="zh-TW" sz="2000" dirty="0" smtClean="0"/>
              <a:t>突發</a:t>
            </a:r>
            <a:r>
              <a:rPr lang="zh-TW" altLang="zh-TW" sz="2000" dirty="0" smtClean="0"/>
              <a:t>性</a:t>
            </a:r>
            <a:r>
              <a:rPr lang="zh-TW" altLang="zh-TW" sz="2000" dirty="0" smtClean="0"/>
              <a:t>危機</a:t>
            </a:r>
            <a:r>
              <a:rPr lang="zh-TW" altLang="en-US" sz="2000" dirty="0" smtClean="0"/>
              <a:t>扮演轉捩點，把個人推向一緊急危機。</a:t>
            </a:r>
            <a:endParaRPr lang="en-US" altLang="zh-TW" sz="2000" dirty="0" smtClean="0"/>
          </a:p>
          <a:p>
            <a:pPr marL="447675" lvl="2" indent="0">
              <a:buNone/>
            </a:pPr>
            <a:r>
              <a:rPr lang="zh-TW" altLang="zh-TW" sz="2800" dirty="0" smtClean="0"/>
              <a:t>個人</a:t>
            </a:r>
            <a:r>
              <a:rPr lang="zh-TW" altLang="zh-TW" sz="2800" dirty="0" smtClean="0"/>
              <a:t>對危機情境之反應是反映出個人對目前</a:t>
            </a:r>
            <a:r>
              <a:rPr lang="zh-TW" altLang="zh-TW" sz="2800" dirty="0" smtClean="0"/>
              <a:t>壓力</a:t>
            </a:r>
            <a:r>
              <a:rPr lang="zh-TW" altLang="zh-TW" sz="2800" dirty="0" smtClean="0"/>
              <a:t>的認知經驗，而非個人</a:t>
            </a:r>
            <a:r>
              <a:rPr lang="zh-TW" altLang="en-US" sz="2800" dirty="0" smtClean="0"/>
              <a:t>心理狀態原本就有問題。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927944"/>
            <a:ext cx="8572500" cy="4597400"/>
          </a:xfrm>
        </p:spPr>
        <p:txBody>
          <a:bodyPr/>
          <a:lstStyle/>
          <a:p>
            <a:pPr indent="-431800" eaLnBrk="1" hangingPunct="1"/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危機是暫時的（通常是因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normal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developmental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  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buFont typeface="Arial" charset="0"/>
              <a:buNone/>
            </a:pP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stressful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life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event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所引起），而且有特定發展階 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buFont typeface="Arial" charset="0"/>
              <a:buNone/>
            </a:pP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     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段，但持續時間因人而異。一般持續約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>8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週。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★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DSM-Ⅳ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診斷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</a:rPr>
              <a:t>（一）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A person is diagnosed as having an </a:t>
            </a:r>
            <a:r>
              <a:rPr lang="en-US" altLang="zh-TW" sz="2200" b="1" u="sng" dirty="0" smtClean="0">
                <a:latin typeface="Times New Roman" pitchFamily="18" charset="0"/>
                <a:ea typeface="標楷體" pitchFamily="65" charset="-120"/>
              </a:rPr>
              <a:t>acute stress disorder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en-US" altLang="zh-TW" sz="2200" b="1" dirty="0" smtClean="0">
                <a:latin typeface="Times New Roman" pitchFamily="18" charset="0"/>
                <a:ea typeface="標楷體" pitchFamily="65" charset="-120"/>
              </a:rPr>
              <a:t>        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                if he develops and experiences for </a:t>
            </a:r>
            <a:r>
              <a:rPr lang="en-US" altLang="zh-TW" sz="2200" b="1" u="sng" dirty="0" smtClean="0">
                <a:latin typeface="Times New Roman" pitchFamily="18" charset="0"/>
                <a:ea typeface="標楷體" pitchFamily="65" charset="-120"/>
              </a:rPr>
              <a:t>at least two 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en-US" altLang="zh-TW" sz="2200" b="1" dirty="0" smtClean="0">
                <a:latin typeface="Times New Roman" pitchFamily="18" charset="0"/>
                <a:ea typeface="標楷體" pitchFamily="65" charset="-120"/>
              </a:rPr>
              <a:t>                          </a:t>
            </a:r>
            <a:r>
              <a:rPr lang="en-US" altLang="zh-TW" sz="2200" b="1" u="sng" dirty="0" smtClean="0">
                <a:latin typeface="Times New Roman" pitchFamily="18" charset="0"/>
                <a:ea typeface="標楷體" pitchFamily="65" charset="-120"/>
              </a:rPr>
              <a:t>days but for less than one month, at least three of the 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en-US" altLang="zh-TW" sz="2200" b="1" dirty="0" smtClean="0">
                <a:latin typeface="Times New Roman" pitchFamily="18" charset="0"/>
              </a:rPr>
              <a:t>                          </a:t>
            </a:r>
            <a:r>
              <a:rPr lang="en-US" altLang="zh-TW" sz="2200" b="1" u="sng" dirty="0" smtClean="0">
                <a:latin typeface="Times New Roman" pitchFamily="18" charset="0"/>
                <a:ea typeface="標楷體" pitchFamily="65" charset="-120"/>
              </a:rPr>
              <a:t>characteristic anxiety, dissociative, and other 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en-US" altLang="zh-TW" sz="2200" b="1" dirty="0" smtClean="0">
                <a:latin typeface="Times New Roman" pitchFamily="18" charset="0"/>
              </a:rPr>
              <a:t>                          </a:t>
            </a:r>
            <a:r>
              <a:rPr lang="en-US" altLang="zh-TW" sz="2200" b="1" u="sng" dirty="0" smtClean="0">
                <a:latin typeface="Times New Roman" pitchFamily="18" charset="0"/>
                <a:ea typeface="標楷體" pitchFamily="65" charset="-120"/>
              </a:rPr>
              <a:t>symptoms ( including a subjective sense of numbing, 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en-US" altLang="zh-TW" sz="2200" b="1" dirty="0" smtClean="0">
                <a:latin typeface="Times New Roman" pitchFamily="18" charset="0"/>
              </a:rPr>
              <a:t>                          </a:t>
            </a:r>
            <a:r>
              <a:rPr lang="en-US" altLang="zh-TW" sz="2200" b="1" u="sng" dirty="0" smtClean="0">
                <a:latin typeface="Times New Roman" pitchFamily="18" charset="0"/>
                <a:ea typeface="標楷體" pitchFamily="65" charset="-120"/>
              </a:rPr>
              <a:t>detachment, </a:t>
            </a:r>
            <a:r>
              <a:rPr lang="en-US" altLang="zh-TW" sz="2200" b="1" u="sng" dirty="0" err="1" smtClean="0">
                <a:latin typeface="Times New Roman" pitchFamily="18" charset="0"/>
                <a:ea typeface="標楷體" pitchFamily="65" charset="-120"/>
              </a:rPr>
              <a:t>derealization</a:t>
            </a:r>
            <a:r>
              <a:rPr lang="en-US" altLang="zh-TW" sz="2200" b="1" u="sng" dirty="0" smtClean="0">
                <a:latin typeface="Times New Roman" pitchFamily="18" charset="0"/>
                <a:ea typeface="標楷體" pitchFamily="65" charset="-120"/>
              </a:rPr>
              <a:t>, dissociative amnesia……)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214313" y="785813"/>
            <a:ext cx="8501062" cy="4697412"/>
          </a:xfrm>
        </p:spPr>
        <p:txBody>
          <a:bodyPr/>
          <a:lstStyle/>
          <a:p>
            <a:pPr indent="-431800"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 （二）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PTSD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創傷後壓力症候群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    當事件超出個人因應能力或心理受重創時，就容易產生。除會有心理焦慮、混亂、憤怒、恐慌或無力感覺，想尋求解脫或減除這種心理不適的感受外，也可能會有解組行為，症狀包括惡夢、性格大變、解離、麻木感、失眠、逃避、易怒、易受驚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……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問題思考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若危機已存在一段時間？（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p188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</a:rPr>
              <a:t>                   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如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Repeated sexual abuse</a:t>
            </a:r>
          </a:p>
          <a:p>
            <a:pPr indent="-431800" eaLnBrk="1" hangingPunct="1">
              <a:buFont typeface="Wingdings" pitchFamily="2" charset="2"/>
              <a:buNone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buFont typeface="Wingdings" pitchFamily="2" charset="2"/>
              <a:buChar char="u"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危機提供個人成長和發展機會，但結果各不相同，端賴是否有外在資源提供。</a:t>
            </a:r>
            <a:endParaRPr lang="zh-TW" altLang="en-US" dirty="0" smtClean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主要理論觀點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770485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不同理論觀點的影響：</a:t>
            </a:r>
            <a:endParaRPr lang="en-US" altLang="zh-TW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著重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驅力和動機方面的問題（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Freud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非受制於兒童生活經驗影響，而是依一定程序進行，面臨八個階段的轉換危機與挑戰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Erikson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人類自我實現目標和豐富生活經驗過程中受阻（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Rogers &amp; Maslow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危機乃外在事件誘發，使人發生環境適應問題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TW" altLang="en-US" sz="2600" dirty="0" smtClean="0">
                <a:latin typeface="Times New Roman" pitchFamily="18" charset="0"/>
                <a:cs typeface="Times New Roman" pitchFamily="18" charset="0"/>
              </a:rPr>
              <a:t>生態理論與適應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Moos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等）。</a:t>
            </a:r>
            <a:endParaRPr lang="zh-TW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578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dirty="0" smtClean="0">
                <a:ea typeface="標楷體" pitchFamily="65" charset="-120"/>
              </a:rPr>
              <a:t>處遇目標與處遇原則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39739" y="1801391"/>
            <a:ext cx="8164710" cy="4579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（一）低層次目標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緩和症狀、使案主回覆過去生活功能狀態、瞭解</a:t>
            </a:r>
            <a:endParaRPr lang="en-US" altLang="zh-TW" sz="2400" dirty="0" smtClean="0">
              <a:ea typeface="標楷體" pitchFamily="65" charset="-12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造成危機的前導事件，以及協助家庭或社區支持</a:t>
            </a:r>
            <a:endParaRPr lang="en-US" altLang="zh-TW" sz="2400" dirty="0" smtClean="0">
              <a:ea typeface="標楷體" pitchFamily="65" charset="-12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案主。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（二）高層次目標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協助案主瞭解現在情形與過去危機之間關連性，</a:t>
            </a:r>
            <a:endParaRPr lang="en-US" altLang="zh-TW" sz="2400" dirty="0" smtClean="0">
              <a:ea typeface="標楷體" pitchFamily="65" charset="-12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並引發思考和感受新因應方式，激發個人復原力。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6" name="流程圖: 程序 5"/>
          <p:cNvSpPr/>
          <p:nvPr/>
        </p:nvSpPr>
        <p:spPr>
          <a:xfrm>
            <a:off x="683568" y="1988840"/>
            <a:ext cx="4032448" cy="642938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處</a:t>
            </a:r>
            <a:r>
              <a:rPr lang="zh-TW" altLang="en-US" sz="3200" dirty="0">
                <a:solidFill>
                  <a:schemeClr val="bg1"/>
                </a:solidFill>
                <a:ea typeface="標楷體" pitchFamily="65" charset="-120"/>
              </a:rPr>
              <a:t>遇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目標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 </a:t>
            </a:r>
            <a:br>
              <a:rPr lang="en-US" altLang="zh-TW" smtClean="0"/>
            </a:br>
            <a:endParaRPr lang="zh-TW" altLang="zh-TW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3" y="1700808"/>
            <a:ext cx="8319269" cy="4651375"/>
          </a:xfrm>
        </p:spPr>
        <p:txBody>
          <a:bodyPr/>
          <a:lstStyle/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zh-TW" altLang="zh-TW" sz="2400" dirty="0" smtClean="0"/>
              <a:t>（一）儘快與案主建立信任與委託關係，協助降低負面情緒，恢復其能量。</a:t>
            </a:r>
          </a:p>
          <a:p>
            <a:pPr>
              <a:buNone/>
            </a:pPr>
            <a:r>
              <a:rPr lang="zh-TW" altLang="zh-TW" sz="2400" dirty="0" smtClean="0"/>
              <a:t>（二）危機介入有時間限制，聚焦在目前問題上。</a:t>
            </a:r>
          </a:p>
          <a:p>
            <a:pPr lvl="1">
              <a:buNone/>
            </a:pPr>
            <a:r>
              <a:rPr lang="zh-TW" altLang="en-US" sz="2400" dirty="0" smtClean="0"/>
              <a:t>   </a:t>
            </a:r>
            <a:r>
              <a:rPr lang="zh-TW" altLang="zh-TW" sz="2400" dirty="0" smtClean="0"/>
              <a:t>針對危機問題與案主需要做正確評估，而非個人與問</a:t>
            </a:r>
            <a:endParaRPr lang="en-US" altLang="zh-TW" sz="2400" dirty="0" smtClean="0"/>
          </a:p>
          <a:p>
            <a:pPr lvl="1">
              <a:buNone/>
            </a:pPr>
            <a:r>
              <a:rPr lang="zh-TW" altLang="en-US" sz="2400" dirty="0" smtClean="0"/>
              <a:t>   </a:t>
            </a:r>
            <a:r>
              <a:rPr lang="zh-TW" altLang="zh-TW" sz="2400" dirty="0" smtClean="0"/>
              <a:t>題作完整診斷。</a:t>
            </a:r>
          </a:p>
          <a:p>
            <a:pPr>
              <a:buNone/>
            </a:pPr>
            <a:r>
              <a:rPr lang="zh-TW" altLang="zh-TW" sz="2400" dirty="0" smtClean="0"/>
              <a:t>（三）透過澄清與諮商過程來處理案主核心問題。</a:t>
            </a:r>
          </a:p>
          <a:p>
            <a:pPr>
              <a:buNone/>
            </a:pPr>
            <a:r>
              <a:rPr lang="zh-TW" altLang="en-US" sz="2400" dirty="0" smtClean="0"/>
              <a:t>      </a:t>
            </a:r>
            <a:r>
              <a:rPr lang="zh-TW" altLang="zh-TW" sz="2400" dirty="0" smtClean="0"/>
              <a:t>協助案主於思考混亂和情緒極度不穩定狀況下，透過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</a:t>
            </a:r>
            <a:r>
              <a:rPr lang="zh-TW" altLang="zh-TW" sz="2400" dirty="0" smtClean="0"/>
              <a:t>協商與澄清以釐清案主需求、過去因應壓力的對策、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</a:t>
            </a:r>
            <a:r>
              <a:rPr lang="zh-TW" altLang="zh-TW" sz="2400" dirty="0" smtClean="0"/>
              <a:t>危機發生的近因與過程、社會生活損害情性等訊息。</a:t>
            </a:r>
            <a:endParaRPr lang="zh-TW" altLang="zh-TW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6" name="流程圖: 程序 5"/>
          <p:cNvSpPr/>
          <p:nvPr/>
        </p:nvSpPr>
        <p:spPr>
          <a:xfrm>
            <a:off x="683568" y="1772816"/>
            <a:ext cx="4032448" cy="642938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處遇原則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5157192"/>
            <a:ext cx="8280920" cy="129614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zh-TW" altLang="zh-TW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87016"/>
            <a:ext cx="8857679" cy="4950296"/>
          </a:xfrm>
        </p:spPr>
        <p:txBody>
          <a:bodyPr/>
          <a:lstStyle/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（四）不斷評估案主可能受到的傷害或自我傷害，並運用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案主環境資源，提供保護措施。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（五）擬定明確可達成目標，幫助案主回覆社會生活功能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—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目標應具優先性、明確性和可行性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（六）工作員扮演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積極角色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，處遇過程要有彈性。配合案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主能力、動機與需求，隨時調整計畫與角色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（七）運用案主個人與環境資源來處理危機。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     環境資源有助於協助度過危機初期的惡劣或不安全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感等情緒。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★問題思考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家庭或社區作為支持資源的可行性？</a:t>
            </a:r>
          </a:p>
          <a:p>
            <a:pPr lvl="1"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                        當家庭或社區也是潛在危機來源時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23528" y="4653136"/>
            <a:ext cx="8424936" cy="187220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a typeface="標楷體" pitchFamily="65" charset="-120"/>
              </a:rPr>
              <a:t>危機介入過程與階段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28800"/>
            <a:ext cx="8572500" cy="4651375"/>
          </a:xfrm>
        </p:spPr>
        <p:txBody>
          <a:bodyPr/>
          <a:lstStyle/>
          <a:p>
            <a:pPr indent="-431800" eaLnBrk="1" hangingPunct="1">
              <a:lnSpc>
                <a:spcPct val="90000"/>
              </a:lnSpc>
              <a:buFont typeface="Wingdings" pitchFamily="2" charset="2"/>
              <a:buChar char="u"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Char char="u"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lnSpc>
                <a:spcPct val="9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步驟一：建立良好溝通關係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工作員需傳達協助處理危機的意願，並肯定其求助行為。</a:t>
            </a:r>
          </a:p>
          <a:p>
            <a:pPr indent="-431800" eaLnBrk="1" hangingPunct="1">
              <a:lnSpc>
                <a:spcPct val="9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步驟二：評量致命性與安求性需求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是有否自傷或傷人之虞，評量其威脅程度和保障安全。</a:t>
            </a: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問題思考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保密（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confidentiality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）原則的倫理兩難！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</a:endParaRPr>
          </a:p>
          <a:p>
            <a:pPr indent="-4318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     保密為一種權利，也是義務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保密的積極性作為，亦即專業者引導且案主願意合作以一種更好或健康的方式生活（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Alan 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</a:rPr>
              <a:t>Griwuth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2001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）。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10" name="群組 9"/>
          <p:cNvGrpSpPr/>
          <p:nvPr/>
        </p:nvGrpSpPr>
        <p:grpSpPr>
          <a:xfrm>
            <a:off x="467544" y="1556792"/>
            <a:ext cx="7623848" cy="933771"/>
            <a:chOff x="692568" y="1515027"/>
            <a:chExt cx="7983888" cy="977869"/>
          </a:xfrm>
        </p:grpSpPr>
        <p:graphicFrame>
          <p:nvGraphicFramePr>
            <p:cNvPr id="8" name="資料庫圖表 7"/>
            <p:cNvGraphicFramePr/>
            <p:nvPr/>
          </p:nvGraphicFramePr>
          <p:xfrm>
            <a:off x="899592" y="1515027"/>
            <a:ext cx="7776864" cy="9778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等腰三角形 8"/>
            <p:cNvSpPr/>
            <p:nvPr/>
          </p:nvSpPr>
          <p:spPr>
            <a:xfrm rot="5400000">
              <a:off x="544052" y="1777316"/>
              <a:ext cx="792088" cy="495055"/>
            </a:xfrm>
            <a:prstGeom prst="triangle">
              <a:avLst>
                <a:gd name="adj" fmla="val 513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內容綱要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1711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r>
              <a:rPr lang="zh-TW" altLang="zh-TW" sz="2800" dirty="0" smtClean="0"/>
              <a:t>步驟三：指認主要問題</a:t>
            </a:r>
          </a:p>
          <a:p>
            <a:pPr lvl="2">
              <a:buNone/>
            </a:pPr>
            <a:r>
              <a:rPr lang="zh-TW" altLang="zh-TW" sz="2000" dirty="0" smtClean="0"/>
              <a:t>找出引發危機的主要情境，評量相關影響因素，亦即協助案主認清核心問題是否為危機。</a:t>
            </a:r>
          </a:p>
          <a:p>
            <a:r>
              <a:rPr lang="zh-TW" altLang="zh-TW" sz="2800" dirty="0" smtClean="0"/>
              <a:t>步驟四：處理感受提供協助</a:t>
            </a:r>
          </a:p>
          <a:p>
            <a:pPr lvl="2">
              <a:buNone/>
            </a:pPr>
            <a:r>
              <a:rPr lang="zh-TW" altLang="zh-TW" sz="2000" dirty="0" smtClean="0"/>
              <a:t>包括鼓勵案主表達目前感受，以及瞭解此危機對家人朋友等人其</a:t>
            </a:r>
            <a:endParaRPr lang="en-US" altLang="zh-TW" sz="2000" dirty="0" smtClean="0"/>
          </a:p>
          <a:p>
            <a:pPr lvl="2">
              <a:buNone/>
            </a:pPr>
            <a:r>
              <a:rPr lang="zh-TW" altLang="zh-TW" sz="2000" dirty="0" smtClean="0"/>
              <a:t>每日生活、認知和健康上的衝擊，如有無出現緊張徵候、恐慌、</a:t>
            </a:r>
            <a:endParaRPr lang="en-US" altLang="zh-TW" sz="2000" dirty="0" smtClean="0"/>
          </a:p>
          <a:p>
            <a:pPr lvl="2">
              <a:buNone/>
            </a:pPr>
            <a:r>
              <a:rPr lang="zh-TW" altLang="zh-TW" sz="2000" dirty="0" smtClean="0"/>
              <a:t>無力感等情緒。</a:t>
            </a:r>
            <a:r>
              <a:rPr lang="zh-TW" altLang="en-US" sz="2000" dirty="0" smtClean="0"/>
              <a:t>若針對認知扭曲進行面質，需注意時機（</a:t>
            </a:r>
            <a:r>
              <a:rPr lang="en-US" altLang="zh-TW" sz="2000" dirty="0" smtClean="0"/>
              <a:t>p205</a:t>
            </a:r>
            <a:r>
              <a:rPr lang="zh-TW" altLang="en-US" sz="2000" dirty="0" smtClean="0"/>
              <a:t>）</a:t>
            </a:r>
            <a:endParaRPr lang="zh-TW" altLang="zh-TW" sz="2000" dirty="0" smtClean="0"/>
          </a:p>
          <a:p>
            <a:r>
              <a:rPr lang="zh-TW" altLang="zh-TW" sz="2800" dirty="0" smtClean="0"/>
              <a:t>步驟五：探討可能的各種選擇</a:t>
            </a:r>
          </a:p>
          <a:p>
            <a:pPr lvl="2">
              <a:buNone/>
            </a:pPr>
            <a:r>
              <a:rPr lang="zh-TW" altLang="zh-TW" sz="2000" dirty="0" smtClean="0"/>
              <a:t>檢討過去適應與非適應的方法，鼓勵案主思考其他因應方法。</a:t>
            </a:r>
          </a:p>
          <a:p>
            <a:r>
              <a:rPr lang="zh-TW" altLang="zh-TW" sz="2800" dirty="0" smtClean="0"/>
              <a:t>步驟六：協助列出處遇目標與計畫</a:t>
            </a:r>
          </a:p>
          <a:p>
            <a:pPr lvl="2">
              <a:buNone/>
            </a:pPr>
            <a:r>
              <a:rPr lang="zh-TW" altLang="zh-TW" sz="2000" dirty="0" smtClean="0"/>
              <a:t>依案主實際需要，訂定處遇任務。並</a:t>
            </a:r>
            <a:r>
              <a:rPr lang="zh-TW" altLang="zh-TW" sz="2000" b="1" u="sng" dirty="0" smtClean="0"/>
              <a:t>適時告訴案主別人成功經驗</a:t>
            </a:r>
            <a:endParaRPr lang="en-US" altLang="zh-TW" sz="2000" b="1" u="sng" dirty="0" smtClean="0"/>
          </a:p>
          <a:p>
            <a:pPr lvl="2">
              <a:buNone/>
            </a:pPr>
            <a:r>
              <a:rPr lang="zh-TW" altLang="zh-TW" sz="2000" b="1" u="sng" dirty="0" smtClean="0"/>
              <a:t>，鼓勵案主表現正向行為</a:t>
            </a:r>
            <a:r>
              <a:rPr lang="zh-TW" altLang="zh-TW" sz="2000" dirty="0" smtClean="0"/>
              <a:t>。</a:t>
            </a:r>
            <a:endParaRPr lang="zh-TW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 </a:t>
            </a:r>
            <a:endParaRPr lang="zh-TW" altLang="zh-TW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步驟七：結案的決定標準</a:t>
            </a:r>
          </a:p>
          <a:p>
            <a:pPr lvl="2">
              <a:buNone/>
            </a:pPr>
            <a:r>
              <a:rPr lang="zh-TW" altLang="en-US" dirty="0" smtClean="0"/>
              <a:t>回顧案主進步情形，完成哪些目標，提前告知會談剩</a:t>
            </a:r>
            <a:endParaRPr lang="en-US" altLang="zh-TW" dirty="0" smtClean="0"/>
          </a:p>
          <a:p>
            <a:pPr lvl="2">
              <a:buNone/>
            </a:pPr>
            <a:r>
              <a:rPr lang="zh-TW" altLang="en-US" dirty="0" smtClean="0"/>
              <a:t>餘次數。</a:t>
            </a:r>
            <a:r>
              <a:rPr lang="zh-TW" altLang="en-US" b="1" u="sng" dirty="0" smtClean="0"/>
              <a:t>同時，透過事先引導，協助案主預期未來可</a:t>
            </a:r>
            <a:endParaRPr lang="en-US" altLang="zh-TW" b="1" u="sng" dirty="0" smtClean="0"/>
          </a:p>
          <a:p>
            <a:pPr lvl="2">
              <a:buNone/>
            </a:pPr>
            <a:r>
              <a:rPr lang="zh-TW" altLang="en-US" b="1" u="sng" dirty="0" smtClean="0"/>
              <a:t>能危機，並有效計畫因應策略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步驟八：追蹤處理方式</a:t>
            </a:r>
          </a:p>
          <a:p>
            <a:pPr lvl="2">
              <a:buNone/>
            </a:pPr>
            <a:r>
              <a:rPr lang="zh-TW" altLang="en-US" dirty="0" smtClean="0"/>
              <a:t>確保案主渡過危機，約定時間會面評估案主情形。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dirty="0" smtClean="0">
                <a:ea typeface="標楷體" pitchFamily="65" charset="-120"/>
              </a:rPr>
              <a:t>主要技巧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5" y="1700808"/>
            <a:ext cx="8319839" cy="4651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（一）一般性方法：解除危機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運用於危機初期，包括直接鼓勵適應性行為、支持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性技巧、環境改善等，強調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密集式介入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，包含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專業與非專業資源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zh-TW" altLang="en-US" sz="18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（二）個別性方法：依危機者特定需要而設計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重視失衡的直接原因，評估危機者內在心理過程和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人際關係，目標使案主</a:t>
            </a:r>
            <a:r>
              <a:rPr lang="zh-TW" altLang="en-US" sz="2400" b="1" u="sng" dirty="0" smtClean="0">
                <a:latin typeface="Times New Roman" pitchFamily="18" charset="0"/>
                <a:ea typeface="標楷體" pitchFamily="65" charset="-120"/>
              </a:rPr>
              <a:t>重獲平衡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的過程。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8" name="流程圖: 程序 7"/>
          <p:cNvSpPr/>
          <p:nvPr/>
        </p:nvSpPr>
        <p:spPr>
          <a:xfrm>
            <a:off x="683568" y="1993974"/>
            <a:ext cx="4032448" cy="642938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u"/>
              <a:defRPr/>
            </a:pPr>
            <a:r>
              <a:rPr lang="zh-TW" altLang="en-US" sz="32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依目的不同分為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dirty="0" smtClean="0">
                <a:ea typeface="標楷體" pitchFamily="65" charset="-120"/>
              </a:rPr>
              <a:t>理論評估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08493" y="1681427"/>
            <a:ext cx="7855311" cy="4771909"/>
            <a:chOff x="608493" y="1681427"/>
            <a:chExt cx="7855311" cy="4771909"/>
          </a:xfrm>
        </p:grpSpPr>
        <p:sp>
          <p:nvSpPr>
            <p:cNvPr id="7" name="手繪多邊形 6"/>
            <p:cNvSpPr/>
            <p:nvPr/>
          </p:nvSpPr>
          <p:spPr>
            <a:xfrm>
              <a:off x="608528" y="1681427"/>
              <a:ext cx="3429233" cy="512430"/>
            </a:xfrm>
            <a:custGeom>
              <a:avLst/>
              <a:gdLst>
                <a:gd name="connsiteX0" fmla="*/ 0 w 3429233"/>
                <a:gd name="connsiteY0" fmla="*/ 0 h 512430"/>
                <a:gd name="connsiteX1" fmla="*/ 3429233 w 3429233"/>
                <a:gd name="connsiteY1" fmla="*/ 0 h 512430"/>
                <a:gd name="connsiteX2" fmla="*/ 3429233 w 3429233"/>
                <a:gd name="connsiteY2" fmla="*/ 512430 h 512430"/>
                <a:gd name="connsiteX3" fmla="*/ 0 w 3429233"/>
                <a:gd name="connsiteY3" fmla="*/ 512430 h 512430"/>
                <a:gd name="connsiteX4" fmla="*/ 0 w 3429233"/>
                <a:gd name="connsiteY4" fmla="*/ 0 h 51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233" h="512430">
                  <a:moveTo>
                    <a:pt x="0" y="0"/>
                  </a:moveTo>
                  <a:lnTo>
                    <a:pt x="3429233" y="0"/>
                  </a:lnTo>
                  <a:lnTo>
                    <a:pt x="3429233" y="512430"/>
                  </a:lnTo>
                  <a:lnTo>
                    <a:pt x="0" y="512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標楷體" pitchFamily="65" charset="-120"/>
                  <a:ea typeface="標楷體" pitchFamily="65" charset="-120"/>
                </a:rPr>
                <a:t>優點</a:t>
              </a:r>
              <a:endParaRPr lang="zh-TW" altLang="en-US" sz="2800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608493" y="2234709"/>
              <a:ext cx="3429233" cy="4137127"/>
            </a:xfrm>
            <a:custGeom>
              <a:avLst/>
              <a:gdLst>
                <a:gd name="connsiteX0" fmla="*/ 0 w 3429233"/>
                <a:gd name="connsiteY0" fmla="*/ 0 h 4137127"/>
                <a:gd name="connsiteX1" fmla="*/ 3429233 w 3429233"/>
                <a:gd name="connsiteY1" fmla="*/ 0 h 4137127"/>
                <a:gd name="connsiteX2" fmla="*/ 3429233 w 3429233"/>
                <a:gd name="connsiteY2" fmla="*/ 4137127 h 4137127"/>
                <a:gd name="connsiteX3" fmla="*/ 0 w 3429233"/>
                <a:gd name="connsiteY3" fmla="*/ 4137127 h 4137127"/>
                <a:gd name="connsiteX4" fmla="*/ 0 w 3429233"/>
                <a:gd name="connsiteY4" fmla="*/ 0 h 41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233" h="4137127">
                  <a:moveTo>
                    <a:pt x="0" y="0"/>
                  </a:moveTo>
                  <a:lnTo>
                    <a:pt x="3429233" y="0"/>
                  </a:lnTo>
                  <a:lnTo>
                    <a:pt x="3429233" y="4137127"/>
                  </a:lnTo>
                  <a:lnTo>
                    <a:pt x="0" y="41371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lvl="1" indent="-45720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ea"/>
                <a:buAutoNum type="ea1ChtPeriod"/>
              </a:pPr>
              <a:r>
                <a:rPr lang="zh-TW" altLang="en-US" sz="2200" kern="1200" dirty="0" smtClean="0">
                  <a:latin typeface="標楷體" pitchFamily="65" charset="-120"/>
                  <a:ea typeface="標楷體" pitchFamily="65" charset="-120"/>
                </a:rPr>
                <a:t>在有限時間內，集中焦點，協助解決問題</a:t>
              </a:r>
              <a:endParaRPr lang="zh-TW" altLang="en-US" sz="2200" kern="1200" dirty="0">
                <a:latin typeface="標楷體" pitchFamily="65" charset="-120"/>
                <a:ea typeface="標楷體" pitchFamily="65" charset="-120"/>
              </a:endParaRPr>
            </a:p>
            <a:p>
              <a:pPr lvl="1" indent="-457200" algn="just" defTabSz="9779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ea"/>
                <a:buAutoNum type="ea1ChtPeriod"/>
              </a:pPr>
              <a:r>
                <a:rPr lang="zh-TW" altLang="en-US" sz="2200" kern="1200" dirty="0" smtClean="0">
                  <a:latin typeface="標楷體" pitchFamily="65" charset="-120"/>
                  <a:ea typeface="標楷體" pitchFamily="65" charset="-120"/>
                </a:rPr>
                <a:t>亦重視案主非理性和情緒、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無</a:t>
              </a:r>
              <a:r>
                <a:rPr lang="zh-TW" altLang="en-US" sz="2200" kern="1200" dirty="0" smtClean="0">
                  <a:latin typeface="標楷體" pitchFamily="65" charset="-120"/>
                  <a:ea typeface="標楷體" pitchFamily="65" charset="-120"/>
                </a:rPr>
                <a:t>意識等行為</a:t>
              </a:r>
              <a:endParaRPr lang="zh-TW" altLang="en-US" sz="2200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309768" y="1687603"/>
              <a:ext cx="4154036" cy="548591"/>
            </a:xfrm>
            <a:custGeom>
              <a:avLst/>
              <a:gdLst>
                <a:gd name="connsiteX0" fmla="*/ 0 w 4154036"/>
                <a:gd name="connsiteY0" fmla="*/ 0 h 548591"/>
                <a:gd name="connsiteX1" fmla="*/ 4154036 w 4154036"/>
                <a:gd name="connsiteY1" fmla="*/ 0 h 548591"/>
                <a:gd name="connsiteX2" fmla="*/ 4154036 w 4154036"/>
                <a:gd name="connsiteY2" fmla="*/ 548591 h 548591"/>
                <a:gd name="connsiteX3" fmla="*/ 0 w 4154036"/>
                <a:gd name="connsiteY3" fmla="*/ 548591 h 548591"/>
                <a:gd name="connsiteX4" fmla="*/ 0 w 4154036"/>
                <a:gd name="connsiteY4" fmla="*/ 0 h 54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036" h="548591">
                  <a:moveTo>
                    <a:pt x="0" y="0"/>
                  </a:moveTo>
                  <a:lnTo>
                    <a:pt x="4154036" y="0"/>
                  </a:lnTo>
                  <a:lnTo>
                    <a:pt x="4154036" y="548591"/>
                  </a:lnTo>
                  <a:lnTo>
                    <a:pt x="0" y="5485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標楷體" pitchFamily="65" charset="-120"/>
                  <a:ea typeface="標楷體" pitchFamily="65" charset="-120"/>
                </a:rPr>
                <a:t>缺點與限制</a:t>
              </a:r>
              <a:endParaRPr lang="zh-TW" altLang="en-US" sz="2800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306396" y="2258374"/>
              <a:ext cx="4154036" cy="4194962"/>
            </a:xfrm>
            <a:custGeom>
              <a:avLst/>
              <a:gdLst>
                <a:gd name="connsiteX0" fmla="*/ 0 w 4154036"/>
                <a:gd name="connsiteY0" fmla="*/ 0 h 4194962"/>
                <a:gd name="connsiteX1" fmla="*/ 4154036 w 4154036"/>
                <a:gd name="connsiteY1" fmla="*/ 0 h 4194962"/>
                <a:gd name="connsiteX2" fmla="*/ 4154036 w 4154036"/>
                <a:gd name="connsiteY2" fmla="*/ 4194962 h 4194962"/>
                <a:gd name="connsiteX3" fmla="*/ 0 w 4154036"/>
                <a:gd name="connsiteY3" fmla="*/ 4194962 h 4194962"/>
                <a:gd name="connsiteX4" fmla="*/ 0 w 4154036"/>
                <a:gd name="connsiteY4" fmla="*/ 0 h 419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036" h="4194962">
                  <a:moveTo>
                    <a:pt x="0" y="0"/>
                  </a:moveTo>
                  <a:lnTo>
                    <a:pt x="4154036" y="0"/>
                  </a:lnTo>
                  <a:lnTo>
                    <a:pt x="4154036" y="4194962"/>
                  </a:lnTo>
                  <a:lnTo>
                    <a:pt x="0" y="4194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lvl="1" indent="-4572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ea"/>
                <a:buAutoNum type="ea1ChtPeriod"/>
              </a:pPr>
              <a:r>
                <a:rPr lang="zh-TW" altLang="en-US" sz="2000" kern="1200" dirty="0" smtClean="0">
                  <a:latin typeface="標楷體" pitchFamily="65" charset="-120"/>
                  <a:ea typeface="標楷體" pitchFamily="65" charset="-120"/>
                </a:rPr>
                <a:t>不適用於非主動求助、防衛性大的案主</a:t>
              </a:r>
              <a:endParaRPr lang="zh-TW" altLang="en-US" sz="2000" kern="1200" dirty="0">
                <a:latin typeface="標楷體" pitchFamily="65" charset="-120"/>
                <a:ea typeface="標楷體" pitchFamily="65" charset="-120"/>
              </a:endParaRPr>
            </a:p>
            <a:p>
              <a:pPr lvl="1" indent="-4572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ea"/>
                <a:buAutoNum type="ea1ChtPeriod"/>
              </a:pPr>
              <a:r>
                <a:rPr lang="zh-TW" altLang="en-US" sz="2000" kern="1200" dirty="0" smtClean="0">
                  <a:latin typeface="標楷體" pitchFamily="65" charset="-120"/>
                  <a:ea typeface="標楷體" pitchFamily="65" charset="-120"/>
                </a:rPr>
                <a:t>危機時間過長，需要轉變認知的</a:t>
              </a:r>
              <a:r>
                <a:rPr lang="zh-TW" altLang="en-US" sz="2000" kern="1200" smtClean="0">
                  <a:latin typeface="標楷體" pitchFamily="65" charset="-120"/>
                  <a:ea typeface="標楷體" pitchFamily="65" charset="-120"/>
                </a:rPr>
                <a:t>案</a:t>
              </a:r>
              <a:r>
                <a:rPr lang="zh-TW" altLang="en-US" sz="2000" kern="1200" smtClean="0">
                  <a:latin typeface="標楷體" pitchFamily="65" charset="-120"/>
                  <a:ea typeface="標楷體" pitchFamily="65" charset="-120"/>
                </a:rPr>
                <a:t>主。</a:t>
              </a:r>
              <a:endParaRPr lang="zh-TW" altLang="en-US" sz="2000" kern="1200" dirty="0">
                <a:latin typeface="標楷體" pitchFamily="65" charset="-120"/>
                <a:ea typeface="標楷體" pitchFamily="65" charset="-120"/>
              </a:endParaRPr>
            </a:p>
            <a:p>
              <a:pPr lvl="1" indent="-4572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ea"/>
                <a:buAutoNum type="ea1ChtPeriod"/>
              </a:pPr>
              <a:r>
                <a:rPr lang="zh-TW" sz="2000" kern="1200" dirty="0" smtClean="0">
                  <a:latin typeface="標楷體" pitchFamily="65" charset="-120"/>
                  <a:ea typeface="標楷體" pitchFamily="65" charset="-120"/>
                </a:rPr>
                <a:t>不同社會文化中，現有理論假設與實務工作原則</a:t>
              </a:r>
              <a:r>
                <a:rPr lang="zh-TW" altLang="en-US" sz="2000" kern="1200" dirty="0" smtClean="0">
                  <a:latin typeface="標楷體" pitchFamily="65" charset="-120"/>
                  <a:ea typeface="標楷體" pitchFamily="65" charset="-120"/>
                </a:rPr>
                <a:t>是否仍然</a:t>
              </a:r>
              <a:r>
                <a:rPr lang="zh-TW" sz="2000" kern="1200" dirty="0" smtClean="0">
                  <a:latin typeface="標楷體" pitchFamily="65" charset="-120"/>
                  <a:ea typeface="標楷體" pitchFamily="65" charset="-120"/>
                </a:rPr>
                <a:t>有效，如對問題的看法、可能使用的資源類型</a:t>
              </a:r>
              <a:r>
                <a:rPr lang="zh-TW" altLang="en-US" sz="2000" kern="1200" dirty="0" smtClean="0">
                  <a:latin typeface="標楷體" pitchFamily="65" charset="-120"/>
                  <a:ea typeface="標楷體" pitchFamily="65" charset="-120"/>
                </a:rPr>
                <a:t>。</a:t>
              </a:r>
              <a:endParaRPr lang="zh-TW" sz="2000" kern="1200" dirty="0">
                <a:latin typeface="標楷體" pitchFamily="65" charset="-120"/>
                <a:ea typeface="標楷體" pitchFamily="65" charset="-120"/>
              </a:endParaRPr>
            </a:p>
            <a:p>
              <a:pPr lvl="1" indent="-4572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ea"/>
                <a:buAutoNum type="ea1ChtPeriod"/>
              </a:pPr>
              <a:r>
                <a:rPr lang="zh-TW" sz="2000" kern="1200" dirty="0" smtClean="0">
                  <a:latin typeface="標楷體" pitchFamily="65" charset="-120"/>
                  <a:ea typeface="標楷體" pitchFamily="65" charset="-120"/>
                </a:rPr>
                <a:t>較少討論社會系統</a:t>
              </a:r>
              <a:r>
                <a:rPr lang="zh-TW" altLang="en-US" sz="2000" kern="1200" dirty="0" smtClean="0">
                  <a:latin typeface="標楷體" pitchFamily="65" charset="-120"/>
                  <a:ea typeface="標楷體" pitchFamily="65" charset="-120"/>
                </a:rPr>
                <a:t>（惡劣社會和物理環境）</a:t>
              </a:r>
              <a:r>
                <a:rPr lang="zh-TW" sz="2000" kern="1200" dirty="0" smtClean="0">
                  <a:latin typeface="標楷體" pitchFamily="65" charset="-120"/>
                  <a:ea typeface="標楷體" pitchFamily="65" charset="-120"/>
                </a:rPr>
                <a:t>對個人危機的影響，也缺乏納入適當社區服務系統來處遇危機</a:t>
              </a:r>
              <a:r>
                <a:rPr lang="zh-TW" altLang="en-US" sz="2000" kern="1200" dirty="0" smtClean="0">
                  <a:latin typeface="標楷體" pitchFamily="65" charset="-120"/>
                  <a:ea typeface="標楷體" pitchFamily="65" charset="-120"/>
                </a:rPr>
                <a:t>。</a:t>
              </a:r>
              <a:endParaRPr lang="zh-TW" sz="20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發展歷史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772400" cy="4752528"/>
          </a:xfrm>
        </p:spPr>
        <p:txBody>
          <a:bodyPr anchor="t">
            <a:no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起源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社會工作運用危機處理原則的濫觴</a:t>
            </a:r>
          </a:p>
          <a:p>
            <a:pPr lvl="1"/>
            <a:r>
              <a:rPr lang="en-US" altLang="zh-TW" dirty="0" smtClean="0"/>
              <a:t>1906</a:t>
            </a:r>
            <a:r>
              <a:rPr lang="zh-TW" altLang="en-US" dirty="0" smtClean="0"/>
              <a:t>年美國全國救生聯盟於紐約市設立第一所自殺防治中心，協助面臨危機者。</a:t>
            </a:r>
          </a:p>
          <a:p>
            <a:pPr>
              <a:buFont typeface="Wingdings" pitchFamily="2" charset="2"/>
              <a:buChar char="n"/>
            </a:pPr>
            <a:r>
              <a:rPr lang="zh-TW" altLang="zh-TW" dirty="0" smtClean="0"/>
              <a:t>「危機介入」一詞的提出</a:t>
            </a:r>
          </a:p>
          <a:p>
            <a:pPr lvl="1"/>
            <a:r>
              <a:rPr lang="en-US" altLang="zh-TW" dirty="0" smtClean="0"/>
              <a:t>1940</a:t>
            </a:r>
            <a:r>
              <a:rPr lang="zh-TW" altLang="en-US" dirty="0" smtClean="0"/>
              <a:t>年代逐漸發展。</a:t>
            </a:r>
            <a:r>
              <a:rPr lang="en-US" altLang="zh-TW" dirty="0" smtClean="0"/>
              <a:t>1942</a:t>
            </a:r>
            <a:r>
              <a:rPr lang="zh-TW" altLang="zh-TW" dirty="0" smtClean="0"/>
              <a:t>年麻州綜合醫院的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Lindermann</a:t>
            </a:r>
            <a:r>
              <a:rPr lang="en-US" altLang="zh-TW" dirty="0" smtClean="0"/>
              <a:t> </a:t>
            </a:r>
            <a:r>
              <a:rPr lang="zh-TW" altLang="zh-TW" dirty="0" smtClean="0"/>
              <a:t>醫師和其他同仁提出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其工作主要是對倖存者與喪親者心理反應與調適行為進行研究。</a:t>
            </a:r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「危機介入」理論來源</a:t>
            </a:r>
          </a:p>
          <a:p>
            <a:pPr lvl="1"/>
            <a:r>
              <a:rPr lang="en-US" altLang="zh-TW" dirty="0" smtClean="0"/>
              <a:t>1.Tyhurst</a:t>
            </a:r>
            <a:r>
              <a:rPr lang="zh-TW" altLang="zh-TW" dirty="0" smtClean="0"/>
              <a:t>（</a:t>
            </a:r>
            <a:r>
              <a:rPr lang="en-US" altLang="zh-TW" dirty="0" smtClean="0"/>
              <a:t>1958</a:t>
            </a:r>
            <a:r>
              <a:rPr lang="zh-TW" altLang="zh-TW" dirty="0" smtClean="0"/>
              <a:t>）</a:t>
            </a:r>
            <a:r>
              <a:rPr lang="en-US" altLang="zh-TW" dirty="0" smtClean="0"/>
              <a:t>described the reactions of previously healthy people </a:t>
            </a:r>
            <a:r>
              <a:rPr lang="en-US" altLang="zh-TW" b="1" u="sng" dirty="0" smtClean="0"/>
              <a:t>to severe stress</a:t>
            </a:r>
            <a:r>
              <a:rPr lang="en-US" altLang="zh-TW" dirty="0" smtClean="0"/>
              <a:t> and advocated prompt </a:t>
            </a:r>
            <a:r>
              <a:rPr lang="en-US" altLang="zh-TW" b="1" u="sng" dirty="0" smtClean="0"/>
              <a:t>intervention soon after the traumatic experience</a:t>
            </a:r>
            <a:r>
              <a:rPr lang="en-US" altLang="zh-TW" dirty="0" smtClean="0"/>
              <a:t> in order to effect </a:t>
            </a:r>
            <a:r>
              <a:rPr lang="en-US" altLang="zh-TW" b="1" u="sng" dirty="0" smtClean="0"/>
              <a:t>a positive outcome</a:t>
            </a:r>
            <a:r>
              <a:rPr lang="en-US" altLang="zh-TW" dirty="0" smtClean="0"/>
              <a:t>.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a typeface="標楷體" pitchFamily="65" charset="-120"/>
              </a:rPr>
              <a:t>發展歷史（續一）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064896" cy="45365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2.Hill—</a:t>
            </a:r>
            <a:r>
              <a:rPr lang="en-US" altLang="zh-TW" sz="2000" b="1" u="sng" dirty="0" smtClean="0">
                <a:latin typeface="Times New Roman" pitchFamily="18" charset="0"/>
              </a:rPr>
              <a:t>family </a:t>
            </a:r>
            <a:r>
              <a:rPr lang="en-US" altLang="zh-TW" sz="2000" b="1" u="sng" dirty="0">
                <a:latin typeface="Times New Roman" pitchFamily="18" charset="0"/>
              </a:rPr>
              <a:t>crisis </a:t>
            </a:r>
            <a:r>
              <a:rPr lang="en-US" altLang="zh-TW" sz="2000" dirty="0">
                <a:latin typeface="Times New Roman" pitchFamily="18" charset="0"/>
              </a:rPr>
              <a:t>during war-induced separation </a:t>
            </a:r>
            <a:r>
              <a:rPr lang="en-US" altLang="zh-TW" sz="2000" dirty="0" smtClean="0">
                <a:latin typeface="Times New Roman" pitchFamily="18" charset="0"/>
              </a:rPr>
              <a:t>and reunions</a:t>
            </a:r>
            <a:r>
              <a:rPr lang="zh-TW" altLang="en-US" sz="2000" dirty="0">
                <a:latin typeface="Times New Roman" pitchFamily="18" charset="0"/>
              </a:rPr>
              <a:t>（</a:t>
            </a:r>
            <a:r>
              <a:rPr lang="en-US" altLang="zh-TW" sz="2000" dirty="0">
                <a:latin typeface="Times New Roman" pitchFamily="18" charset="0"/>
              </a:rPr>
              <a:t>1949</a:t>
            </a:r>
            <a:r>
              <a:rPr lang="zh-TW" altLang="en-US" sz="2000" dirty="0" smtClean="0">
                <a:latin typeface="Times New Roman" pitchFamily="18" charset="0"/>
              </a:rPr>
              <a:t>）</a:t>
            </a:r>
            <a:endParaRPr lang="en-US" altLang="zh-TW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A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the event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）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-- interacting with B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the family resources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）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--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interacting with C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the definition of the event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）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-- produces 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the crisis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）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3.Caplan</a:t>
            </a:r>
            <a:r>
              <a:rPr lang="zh-TW" altLang="en-US" sz="2000" dirty="0" smtClean="0">
                <a:latin typeface="Times New Roman" pitchFamily="18" charset="0"/>
              </a:rPr>
              <a:t>（</a:t>
            </a:r>
            <a:r>
              <a:rPr lang="en-US" altLang="zh-TW" sz="2000" dirty="0" smtClean="0">
                <a:latin typeface="Times New Roman" pitchFamily="18" charset="0"/>
              </a:rPr>
              <a:t>1964</a:t>
            </a:r>
            <a:r>
              <a:rPr lang="zh-TW" altLang="en-US" sz="2000" dirty="0" smtClean="0">
                <a:latin typeface="Times New Roman" pitchFamily="18" charset="0"/>
              </a:rPr>
              <a:t>）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a.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危機發展階段（後述）；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b. Defining a crisis as a </a:t>
            </a:r>
            <a:r>
              <a:rPr lang="en-US" altLang="zh-TW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temporary upset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in the emotional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    homeostasis of the individual produced by hazardous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    events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c. Crises were </a:t>
            </a:r>
            <a:r>
              <a:rPr lang="en-US" altLang="zh-TW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unique opportunities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for individual to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    achieve a better or worse emotional balance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d. Advocate for </a:t>
            </a:r>
            <a:r>
              <a:rPr lang="en-US" altLang="zh-TW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community-bases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preventive crisis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         intervention services.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4824536"/>
          </a:xfrm>
        </p:spPr>
        <p:txBody>
          <a:bodyPr/>
          <a:lstStyle/>
          <a:p>
            <a:pPr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4.Selye(1956)—physiological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responses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stress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a.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有機體與外界環境維持平衡（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equilibrium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）狀態；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當有機體某一部份產生改變，便造成所有部分的改變。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b. Reestablish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homeostasis: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alarm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phase(the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organism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mobilizes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fight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flight),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resistance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phase (cope with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change).</a:t>
            </a:r>
          </a:p>
          <a:p>
            <a:pPr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5.Coping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theory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生態學（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ecological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a.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個人面對壓力事件的調適，如個人認知評估與事件的意義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b.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社會身份（年齡、性別、婚姻、種族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）與疾病罹患率、壓力調適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431800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6.Protective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factors—resilient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theory</a:t>
            </a:r>
          </a:p>
          <a:p>
            <a:pPr lvl="1" indent="-431800" eaLnBrk="1" hangingPunct="1">
              <a:buFont typeface="Wingdings" pitchFamily="2" charset="2"/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個人、家庭或社區提供有效的調適方式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發展歷史（續二）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sz="3200" dirty="0" smtClean="0"/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年代後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危機介入極為盛行。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包括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suicide prevention centers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（由非專業與半專業志工提供電話諮商，亦為國內生命線自殺預防熱線設置之背景）、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mental health programs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care systems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welfare system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rape treatment centers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assistance program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等，均強調危機早期介入，減低問題變成嚴重。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a typeface="標楷體" pitchFamily="65" charset="-120"/>
              </a:rPr>
              <a:t>危機與危機介入的意義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4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（一）希臘語源意指疾病轉好或轉壞的轉捩點，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有難關、轉機、主要關鍵等含意。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（二）中文意涵包括危險與轉機。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      如：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921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大地震家業全毀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中年突然失業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不知道人生下一步何去何從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結婚之後兩人或家人不知如何相處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                   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到一個新的就學或就業環境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</a:rPr>
              <a:t>                     恐怖攻擊事件</a:t>
            </a:r>
            <a:r>
              <a:rPr lang="en-US" altLang="zh-TW" sz="2400" dirty="0" smtClean="0">
                <a:latin typeface="Times New Roman" pitchFamily="18" charset="0"/>
              </a:rPr>
              <a:t>…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4" name="流程圖: 程序 3"/>
          <p:cNvSpPr/>
          <p:nvPr/>
        </p:nvSpPr>
        <p:spPr>
          <a:xfrm>
            <a:off x="683568" y="1844824"/>
            <a:ext cx="4032448" cy="642938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2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危機（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crisis</a:t>
            </a:r>
            <a:r>
              <a:rPr lang="zh-TW" altLang="en-US" sz="2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）的意義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4221088"/>
            <a:ext cx="8280920" cy="187220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zh-TW" altLang="zh-TW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（三）相關學者定義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危機是指個人對此一情境不知道可以有什麼 反應（或</a:t>
            </a:r>
            <a:r>
              <a:rPr lang="zh-TW" altLang="en-US" u="sng" dirty="0" smtClean="0">
                <a:latin typeface="Times New Roman" pitchFamily="18" charset="0"/>
                <a:ea typeface="標楷體" pitchFamily="65" charset="-120"/>
              </a:rPr>
              <a:t>無力解決問題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）。 “我該怎麼辦？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…”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2.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強調個人危機情緒面的不平衡與懊惱（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upset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）。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危機為認知歸因結果，亦即將侵犯個人日常生活期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望</a:t>
            </a:r>
            <a:r>
              <a:rPr lang="zh-TW" altLang="en-US" u="sng" dirty="0" smtClean="0">
                <a:latin typeface="Times New Roman" pitchFamily="18" charset="0"/>
                <a:ea typeface="標楷體" pitchFamily="65" charset="-120"/>
              </a:rPr>
              <a:t>看成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是危機事件，認為沒有能力掌握新情況。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8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綜合上述，危機是指個人面對人生重要目標受阻的情境、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或經歷緊張事件、情境時，內心感覺運用過去習慣性處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理機制不足以應付當前狀態，或找不出解決對策陷入無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力感，引起情緒起伏變動激烈不安、緊張和其他異常反應。</a:t>
            </a:r>
            <a:endParaRPr lang="zh-TW" alt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82525-D6DD-4299-B079-4EF0FABA759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365"/>
            <a:ext cx="8435280" cy="4525963"/>
          </a:xfrm>
        </p:spPr>
        <p:txBody>
          <a:bodyPr/>
          <a:lstStyle/>
          <a:p>
            <a:pPr lvl="1">
              <a:buNone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（一）個人認知為達成生活重要目標受到嚴重阻礙。</a:t>
            </a:r>
          </a:p>
          <a:p>
            <a:pPr lvl="1"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（二）有明顯嚴重情緒懊惱。需留意是否產生危機轉化狀態，亦即將焦慮壓制在意識之外，轉成慢性狀態，一種假性適應，但隨實有可能復發。</a:t>
            </a:r>
          </a:p>
          <a:p>
            <a:pPr lvl="1"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（三）個人無法有系統解決問題，心理上高度脆弱。</a:t>
            </a:r>
          </a:p>
          <a:p>
            <a:pPr lvl="1"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（四）在短時間內，個人一定要做選擇和設法取得平衡。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525-D6DD-4299-B079-4EF0FABA7594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10" name="流程圖: 程序 9"/>
          <p:cNvSpPr/>
          <p:nvPr/>
        </p:nvSpPr>
        <p:spPr>
          <a:xfrm>
            <a:off x="683568" y="1916832"/>
            <a:ext cx="4032448" cy="642938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危機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要素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簡報9</Template>
  <TotalTime>6414</TotalTime>
  <Words>2386</Words>
  <Application>Microsoft Office PowerPoint</Application>
  <PresentationFormat>如螢幕大小 (4:3)</PresentationFormat>
  <Paragraphs>239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新細明體</vt:lpstr>
      <vt:lpstr>標楷體</vt:lpstr>
      <vt:lpstr>Arial</vt:lpstr>
      <vt:lpstr>Calibri</vt:lpstr>
      <vt:lpstr>Tahoma</vt:lpstr>
      <vt:lpstr>Times New Roman</vt:lpstr>
      <vt:lpstr>Wingdings</vt:lpstr>
      <vt:lpstr>簡報9</vt:lpstr>
      <vt:lpstr>危機介入取向</vt:lpstr>
      <vt:lpstr>內容綱要</vt:lpstr>
      <vt:lpstr>發展歷史</vt:lpstr>
      <vt:lpstr>發展歷史（續一）</vt:lpstr>
      <vt:lpstr>PowerPoint 簡報</vt:lpstr>
      <vt:lpstr>發展歷史（續二）</vt:lpstr>
      <vt:lpstr>危機與危機介入的意義</vt:lpstr>
      <vt:lpstr>PowerPoint 簡報</vt:lpstr>
      <vt:lpstr>PowerPoint 簡報</vt:lpstr>
      <vt:lpstr>PowerPoint 簡報</vt:lpstr>
      <vt:lpstr>PowerPoint 簡報</vt:lpstr>
      <vt:lpstr>基本假設</vt:lpstr>
      <vt:lpstr>PowerPoint 簡報</vt:lpstr>
      <vt:lpstr> </vt:lpstr>
      <vt:lpstr>主要理論觀點</vt:lpstr>
      <vt:lpstr>處遇目標與處遇原則</vt:lpstr>
      <vt:lpstr>   </vt:lpstr>
      <vt:lpstr> </vt:lpstr>
      <vt:lpstr>危機介入過程與階段</vt:lpstr>
      <vt:lpstr>PowerPoint 簡報</vt:lpstr>
      <vt:lpstr> </vt:lpstr>
      <vt:lpstr>主要技巧</vt:lpstr>
      <vt:lpstr>理論評估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醫療公道如何討？ 台灣醫療糾紛處理機制弊病之探討</dc:title>
  <dc:creator>user</dc:creator>
  <cp:lastModifiedBy>Admin</cp:lastModifiedBy>
  <cp:revision>291</cp:revision>
  <dcterms:created xsi:type="dcterms:W3CDTF">2003-09-09T00:59:01Z</dcterms:created>
  <dcterms:modified xsi:type="dcterms:W3CDTF">2015-11-24T01:35:14Z</dcterms:modified>
</cp:coreProperties>
</file>