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3" r:id="rId1"/>
  </p:sldMasterIdLst>
  <p:handoutMasterIdLst>
    <p:handoutMasterId r:id="rId19"/>
  </p:handoutMasterIdLst>
  <p:sldIdLst>
    <p:sldId id="256" r:id="rId2"/>
    <p:sldId id="257" r:id="rId3"/>
    <p:sldId id="258" r:id="rId4"/>
    <p:sldId id="273" r:id="rId5"/>
    <p:sldId id="259" r:id="rId6"/>
    <p:sldId id="267" r:id="rId7"/>
    <p:sldId id="260" r:id="rId8"/>
    <p:sldId id="261" r:id="rId9"/>
    <p:sldId id="262" r:id="rId10"/>
    <p:sldId id="263" r:id="rId11"/>
    <p:sldId id="270" r:id="rId12"/>
    <p:sldId id="264" r:id="rId13"/>
    <p:sldId id="269" r:id="rId14"/>
    <p:sldId id="265" r:id="rId15"/>
    <p:sldId id="272" r:id="rId16"/>
    <p:sldId id="266" r:id="rId17"/>
    <p:sldId id="271" r:id="rId18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593" autoAdjust="0"/>
    <p:restoredTop sz="90929" autoAdjust="0"/>
  </p:normalViewPr>
  <p:slideViewPr>
    <p:cSldViewPr>
      <p:cViewPr varScale="1">
        <p:scale>
          <a:sx n="85" d="100"/>
          <a:sy n="85" d="100"/>
        </p:scale>
        <p:origin x="984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1BEAA4-7AFF-45D9-9D35-A7591FA022BF}" type="doc">
      <dgm:prSet loTypeId="urn:microsoft.com/office/officeart/2005/8/layout/vList2" loCatId="list" qsTypeId="urn:microsoft.com/office/officeart/2005/8/quickstyle/simple1" qsCatId="simple" csTypeId="urn:microsoft.com/office/officeart/2005/8/colors/accent5_4" csCatId="accent5"/>
      <dgm:spPr/>
      <dgm:t>
        <a:bodyPr/>
        <a:lstStyle/>
        <a:p>
          <a:endParaRPr lang="zh-TW" altLang="en-US"/>
        </a:p>
      </dgm:t>
    </dgm:pt>
    <dgm:pt modelId="{35DF8410-0BEB-4870-9B5C-917A9C7D31A8}">
      <dgm:prSet/>
      <dgm:spPr/>
      <dgm:t>
        <a:bodyPr/>
        <a:lstStyle/>
        <a:p>
          <a:pPr algn="ctr" rtl="0"/>
          <a:r>
            <a:rPr lang="zh-TW" dirty="0" smtClean="0"/>
            <a:t>心理暨社會派</a:t>
          </a:r>
          <a:endParaRPr lang="zh-TW" dirty="0"/>
        </a:p>
      </dgm:t>
    </dgm:pt>
    <dgm:pt modelId="{88A0F461-FA38-4A5D-BAA5-8F2D07FE3F9A}" type="parTrans" cxnId="{54FAE129-E6FA-49CF-91C5-0ED60874FF7F}">
      <dgm:prSet/>
      <dgm:spPr/>
      <dgm:t>
        <a:bodyPr/>
        <a:lstStyle/>
        <a:p>
          <a:endParaRPr lang="zh-TW" altLang="en-US"/>
        </a:p>
      </dgm:t>
    </dgm:pt>
    <dgm:pt modelId="{E34F55A0-3B61-415D-AEBD-C389405BF33F}" type="sibTrans" cxnId="{54FAE129-E6FA-49CF-91C5-0ED60874FF7F}">
      <dgm:prSet/>
      <dgm:spPr/>
      <dgm:t>
        <a:bodyPr/>
        <a:lstStyle/>
        <a:p>
          <a:endParaRPr lang="zh-TW" altLang="en-US"/>
        </a:p>
      </dgm:t>
    </dgm:pt>
    <dgm:pt modelId="{72E04FAB-EE0F-4263-A09D-1F18F3E47680}" type="pres">
      <dgm:prSet presAssocID="{BD1BEAA4-7AFF-45D9-9D35-A7591FA022B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BCB8C354-4853-4BCB-A056-151565902C2D}" type="pres">
      <dgm:prSet presAssocID="{35DF8410-0BEB-4870-9B5C-917A9C7D31A8}" presName="parentText" presStyleLbl="node1" presStyleIdx="0" presStyleCnt="1" custLinFactNeighborY="-487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E4429C00-B234-4180-B7E3-FDADFBE27F61}" type="presOf" srcId="{35DF8410-0BEB-4870-9B5C-917A9C7D31A8}" destId="{BCB8C354-4853-4BCB-A056-151565902C2D}" srcOrd="0" destOrd="0" presId="urn:microsoft.com/office/officeart/2005/8/layout/vList2"/>
    <dgm:cxn modelId="{04DA68CE-CFB3-4508-A75C-6281D494695C}" type="presOf" srcId="{BD1BEAA4-7AFF-45D9-9D35-A7591FA022BF}" destId="{72E04FAB-EE0F-4263-A09D-1F18F3E47680}" srcOrd="0" destOrd="0" presId="urn:microsoft.com/office/officeart/2005/8/layout/vList2"/>
    <dgm:cxn modelId="{54FAE129-E6FA-49CF-91C5-0ED60874FF7F}" srcId="{BD1BEAA4-7AFF-45D9-9D35-A7591FA022BF}" destId="{35DF8410-0BEB-4870-9B5C-917A9C7D31A8}" srcOrd="0" destOrd="0" parTransId="{88A0F461-FA38-4A5D-BAA5-8F2D07FE3F9A}" sibTransId="{E34F55A0-3B61-415D-AEBD-C389405BF33F}"/>
    <dgm:cxn modelId="{235E66B1-20F5-492C-AC46-38100CB7F077}" type="presParOf" srcId="{72E04FAB-EE0F-4263-A09D-1F18F3E47680}" destId="{BCB8C354-4853-4BCB-A056-151565902C2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C8DCBA9-3D08-4EF7-B1E9-1F4D220E8F11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/>
      <dgm:spPr/>
      <dgm:t>
        <a:bodyPr/>
        <a:lstStyle/>
        <a:p>
          <a:endParaRPr lang="zh-TW" altLang="en-US"/>
        </a:p>
      </dgm:t>
    </dgm:pt>
    <dgm:pt modelId="{273EE832-A111-4AA5-B058-A257A78B6434}">
      <dgm:prSet/>
      <dgm:spPr/>
      <dgm:t>
        <a:bodyPr/>
        <a:lstStyle/>
        <a:p>
          <a:pPr algn="ctr" rtl="0"/>
          <a:r>
            <a:rPr lang="zh-TW" dirty="0" smtClean="0"/>
            <a:t>理論評估</a:t>
          </a:r>
          <a:endParaRPr lang="zh-TW" dirty="0"/>
        </a:p>
      </dgm:t>
    </dgm:pt>
    <dgm:pt modelId="{FE318270-25B3-452E-B63E-14C3B5DC88C9}" type="parTrans" cxnId="{5A904DDB-418C-411B-A91A-8A7DD2B60F0D}">
      <dgm:prSet/>
      <dgm:spPr/>
      <dgm:t>
        <a:bodyPr/>
        <a:lstStyle/>
        <a:p>
          <a:endParaRPr lang="zh-TW" altLang="en-US"/>
        </a:p>
      </dgm:t>
    </dgm:pt>
    <dgm:pt modelId="{E9E6E57E-6B48-404E-BA3D-8C5A5576AF33}" type="sibTrans" cxnId="{5A904DDB-418C-411B-A91A-8A7DD2B60F0D}">
      <dgm:prSet/>
      <dgm:spPr/>
      <dgm:t>
        <a:bodyPr/>
        <a:lstStyle/>
        <a:p>
          <a:endParaRPr lang="zh-TW" altLang="en-US"/>
        </a:p>
      </dgm:t>
    </dgm:pt>
    <dgm:pt modelId="{8A862101-A1F8-4D00-8293-15494C29C7F5}" type="pres">
      <dgm:prSet presAssocID="{4C8DCBA9-3D08-4EF7-B1E9-1F4D220E8F1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3A1C7860-AEAC-4F2C-85F1-E1DCCCA6109B}" type="pres">
      <dgm:prSet presAssocID="{273EE832-A111-4AA5-B058-A257A78B6434}" presName="parentText" presStyleLbl="node1" presStyleIdx="0" presStyleCnt="1" custLinFactNeighborY="-9546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B37E90B1-5CE9-4FD1-A6BD-D118259EF308}" type="presOf" srcId="{273EE832-A111-4AA5-B058-A257A78B6434}" destId="{3A1C7860-AEAC-4F2C-85F1-E1DCCCA6109B}" srcOrd="0" destOrd="0" presId="urn:microsoft.com/office/officeart/2005/8/layout/vList2"/>
    <dgm:cxn modelId="{5A904DDB-418C-411B-A91A-8A7DD2B60F0D}" srcId="{4C8DCBA9-3D08-4EF7-B1E9-1F4D220E8F11}" destId="{273EE832-A111-4AA5-B058-A257A78B6434}" srcOrd="0" destOrd="0" parTransId="{FE318270-25B3-452E-B63E-14C3B5DC88C9}" sibTransId="{E9E6E57E-6B48-404E-BA3D-8C5A5576AF33}"/>
    <dgm:cxn modelId="{35403D22-F2D8-4D95-8688-F8B20B5A59A5}" type="presOf" srcId="{4C8DCBA9-3D08-4EF7-B1E9-1F4D220E8F11}" destId="{8A862101-A1F8-4D00-8293-15494C29C7F5}" srcOrd="0" destOrd="0" presId="urn:microsoft.com/office/officeart/2005/8/layout/vList2"/>
    <dgm:cxn modelId="{CD13A715-BF8E-48E8-A259-3054337D22E3}" type="presParOf" srcId="{8A862101-A1F8-4D00-8293-15494C29C7F5}" destId="{3A1C7860-AEAC-4F2C-85F1-E1DCCCA6109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61F819-CAF9-490A-8F69-3FAD16C533CC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/>
      <dgm:spPr/>
      <dgm:t>
        <a:bodyPr/>
        <a:lstStyle/>
        <a:p>
          <a:endParaRPr lang="zh-TW" altLang="en-US"/>
        </a:p>
      </dgm:t>
    </dgm:pt>
    <dgm:pt modelId="{BB8D576D-6BFD-4932-9C96-963359A09508}">
      <dgm:prSet/>
      <dgm:spPr/>
      <dgm:t>
        <a:bodyPr/>
        <a:lstStyle/>
        <a:p>
          <a:pPr algn="ctr" rtl="0"/>
          <a:r>
            <a:rPr lang="zh-TW" dirty="0" smtClean="0"/>
            <a:t>內容綱要</a:t>
          </a:r>
          <a:endParaRPr lang="zh-TW" dirty="0"/>
        </a:p>
      </dgm:t>
    </dgm:pt>
    <dgm:pt modelId="{4002E3C0-4700-4846-9846-138BD28F9881}" type="parTrans" cxnId="{F0AE3E4F-1807-4817-BD52-F32D5ADA51F5}">
      <dgm:prSet/>
      <dgm:spPr/>
      <dgm:t>
        <a:bodyPr/>
        <a:lstStyle/>
        <a:p>
          <a:endParaRPr lang="zh-TW" altLang="en-US"/>
        </a:p>
      </dgm:t>
    </dgm:pt>
    <dgm:pt modelId="{5583C5DF-75F6-4F95-BB66-881E490E1996}" type="sibTrans" cxnId="{F0AE3E4F-1807-4817-BD52-F32D5ADA51F5}">
      <dgm:prSet/>
      <dgm:spPr/>
      <dgm:t>
        <a:bodyPr/>
        <a:lstStyle/>
        <a:p>
          <a:endParaRPr lang="zh-TW" altLang="en-US"/>
        </a:p>
      </dgm:t>
    </dgm:pt>
    <dgm:pt modelId="{4CC1EDA3-E4C1-456A-8D43-E143388498E9}" type="pres">
      <dgm:prSet presAssocID="{5861F819-CAF9-490A-8F69-3FAD16C533C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67FD6C24-8916-4C3E-B843-15E17241BEBF}" type="pres">
      <dgm:prSet presAssocID="{BB8D576D-6BFD-4932-9C96-963359A09508}" presName="parentText" presStyleLbl="node1" presStyleIdx="0" presStyleCnt="1" custLinFactNeighborY="8237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3A73AF22-6DBD-4E32-B4BE-72E611F9D90F}" type="presOf" srcId="{BB8D576D-6BFD-4932-9C96-963359A09508}" destId="{67FD6C24-8916-4C3E-B843-15E17241BEBF}" srcOrd="0" destOrd="0" presId="urn:microsoft.com/office/officeart/2005/8/layout/vList2"/>
    <dgm:cxn modelId="{C56FE5C3-D428-4B1A-9EDF-E557D52F82D3}" type="presOf" srcId="{5861F819-CAF9-490A-8F69-3FAD16C533CC}" destId="{4CC1EDA3-E4C1-456A-8D43-E143388498E9}" srcOrd="0" destOrd="0" presId="urn:microsoft.com/office/officeart/2005/8/layout/vList2"/>
    <dgm:cxn modelId="{F0AE3E4F-1807-4817-BD52-F32D5ADA51F5}" srcId="{5861F819-CAF9-490A-8F69-3FAD16C533CC}" destId="{BB8D576D-6BFD-4932-9C96-963359A09508}" srcOrd="0" destOrd="0" parTransId="{4002E3C0-4700-4846-9846-138BD28F9881}" sibTransId="{5583C5DF-75F6-4F95-BB66-881E490E1996}"/>
    <dgm:cxn modelId="{E91DA1A1-84D9-484A-ABEB-5C21D3E1CD31}" type="presParOf" srcId="{4CC1EDA3-E4C1-456A-8D43-E143388498E9}" destId="{67FD6C24-8916-4C3E-B843-15E17241BEB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807006B-B5E2-46E6-A5AA-8C7949BE0EE0}" type="doc">
      <dgm:prSet loTypeId="urn:microsoft.com/office/officeart/2005/8/layout/process4" loCatId="list" qsTypeId="urn:microsoft.com/office/officeart/2005/8/quickstyle/3d1" qsCatId="3D" csTypeId="urn:microsoft.com/office/officeart/2005/8/colors/accent1_3" csCatId="accent1"/>
      <dgm:spPr/>
      <dgm:t>
        <a:bodyPr/>
        <a:lstStyle/>
        <a:p>
          <a:endParaRPr lang="zh-TW" altLang="en-US"/>
        </a:p>
      </dgm:t>
    </dgm:pt>
    <dgm:pt modelId="{A6C64511-F7A5-48F7-9673-CBB1BA27F788}">
      <dgm:prSet/>
      <dgm:spPr/>
      <dgm:t>
        <a:bodyPr/>
        <a:lstStyle/>
        <a:p>
          <a:pPr rtl="0"/>
          <a:r>
            <a:rPr lang="zh-TW" dirty="0" smtClean="0"/>
            <a:t>發展歷史</a:t>
          </a:r>
          <a:endParaRPr lang="zh-TW" dirty="0"/>
        </a:p>
      </dgm:t>
    </dgm:pt>
    <dgm:pt modelId="{31A4C29C-63CE-4659-B969-CEED2D769016}" type="parTrans" cxnId="{A8580919-E0D1-44B1-AF9E-8BF82325BC35}">
      <dgm:prSet/>
      <dgm:spPr/>
      <dgm:t>
        <a:bodyPr/>
        <a:lstStyle/>
        <a:p>
          <a:endParaRPr lang="zh-TW" altLang="en-US"/>
        </a:p>
      </dgm:t>
    </dgm:pt>
    <dgm:pt modelId="{894B0838-88B4-4FDC-A4DA-416B9FBD07F7}" type="sibTrans" cxnId="{A8580919-E0D1-44B1-AF9E-8BF82325BC35}">
      <dgm:prSet/>
      <dgm:spPr/>
      <dgm:t>
        <a:bodyPr/>
        <a:lstStyle/>
        <a:p>
          <a:endParaRPr lang="zh-TW" altLang="en-US"/>
        </a:p>
      </dgm:t>
    </dgm:pt>
    <dgm:pt modelId="{67DC8D18-52EC-4D23-9E25-2D0F6ADC95AC}">
      <dgm:prSet/>
      <dgm:spPr/>
      <dgm:t>
        <a:bodyPr/>
        <a:lstStyle/>
        <a:p>
          <a:pPr algn="ctr" rtl="0"/>
          <a:r>
            <a:rPr lang="zh-TW" dirty="0" smtClean="0"/>
            <a:t>基本假設</a:t>
          </a:r>
          <a:endParaRPr lang="zh-TW" dirty="0"/>
        </a:p>
      </dgm:t>
    </dgm:pt>
    <dgm:pt modelId="{81B61491-0AD0-4CF4-95DF-95A96DA4F570}" type="parTrans" cxnId="{77FD2D27-3EEF-4110-A752-2B953E8B9A13}">
      <dgm:prSet/>
      <dgm:spPr/>
      <dgm:t>
        <a:bodyPr/>
        <a:lstStyle/>
        <a:p>
          <a:endParaRPr lang="zh-TW" altLang="en-US"/>
        </a:p>
      </dgm:t>
    </dgm:pt>
    <dgm:pt modelId="{2BBF2B51-6272-4EDD-A6B3-D3EBF866228B}" type="sibTrans" cxnId="{77FD2D27-3EEF-4110-A752-2B953E8B9A13}">
      <dgm:prSet/>
      <dgm:spPr/>
      <dgm:t>
        <a:bodyPr/>
        <a:lstStyle/>
        <a:p>
          <a:endParaRPr lang="zh-TW" altLang="en-US"/>
        </a:p>
      </dgm:t>
    </dgm:pt>
    <dgm:pt modelId="{412BA10C-008A-47C7-8EB5-8EA9154E71D5}">
      <dgm:prSet/>
      <dgm:spPr/>
      <dgm:t>
        <a:bodyPr/>
        <a:lstStyle/>
        <a:p>
          <a:pPr algn="ctr" rtl="0"/>
          <a:r>
            <a:rPr lang="zh-TW" dirty="0" smtClean="0"/>
            <a:t>主要理論觀點</a:t>
          </a:r>
          <a:endParaRPr lang="zh-TW" dirty="0"/>
        </a:p>
      </dgm:t>
    </dgm:pt>
    <dgm:pt modelId="{7B8DEEE2-D642-4558-AE59-EF1AE8D1BD93}" type="parTrans" cxnId="{512C0F03-F92E-4CAF-A240-8583CCBA1883}">
      <dgm:prSet/>
      <dgm:spPr/>
      <dgm:t>
        <a:bodyPr/>
        <a:lstStyle/>
        <a:p>
          <a:endParaRPr lang="zh-TW" altLang="en-US"/>
        </a:p>
      </dgm:t>
    </dgm:pt>
    <dgm:pt modelId="{042D173F-C0D9-4494-A159-C9FF67E79DE7}" type="sibTrans" cxnId="{512C0F03-F92E-4CAF-A240-8583CCBA1883}">
      <dgm:prSet/>
      <dgm:spPr/>
      <dgm:t>
        <a:bodyPr/>
        <a:lstStyle/>
        <a:p>
          <a:endParaRPr lang="zh-TW" altLang="en-US"/>
        </a:p>
      </dgm:t>
    </dgm:pt>
    <dgm:pt modelId="{E2876EEE-FCCD-4C5E-B9D6-860CAFDFF9B9}">
      <dgm:prSet/>
      <dgm:spPr/>
      <dgm:t>
        <a:bodyPr/>
        <a:lstStyle/>
        <a:p>
          <a:pPr algn="ctr" rtl="0"/>
          <a:r>
            <a:rPr lang="zh-TW" dirty="0" smtClean="0"/>
            <a:t>處遇原則與過程</a:t>
          </a:r>
          <a:endParaRPr lang="zh-TW" dirty="0"/>
        </a:p>
      </dgm:t>
    </dgm:pt>
    <dgm:pt modelId="{5DA08864-152F-4FEB-ABF8-F079038AF86D}" type="parTrans" cxnId="{C7F18233-6523-42DC-BF24-877C65FB063B}">
      <dgm:prSet/>
      <dgm:spPr/>
      <dgm:t>
        <a:bodyPr/>
        <a:lstStyle/>
        <a:p>
          <a:endParaRPr lang="zh-TW" altLang="en-US"/>
        </a:p>
      </dgm:t>
    </dgm:pt>
    <dgm:pt modelId="{883ED3D9-74D4-4FBF-9134-47E46F786FAE}" type="sibTrans" cxnId="{C7F18233-6523-42DC-BF24-877C65FB063B}">
      <dgm:prSet/>
      <dgm:spPr/>
      <dgm:t>
        <a:bodyPr/>
        <a:lstStyle/>
        <a:p>
          <a:endParaRPr lang="zh-TW" altLang="en-US"/>
        </a:p>
      </dgm:t>
    </dgm:pt>
    <dgm:pt modelId="{02B3A0DB-20EF-4673-8EED-AF90A80EF18E}">
      <dgm:prSet/>
      <dgm:spPr/>
      <dgm:t>
        <a:bodyPr/>
        <a:lstStyle/>
        <a:p>
          <a:pPr rtl="0"/>
          <a:r>
            <a:rPr lang="zh-TW" dirty="0" smtClean="0"/>
            <a:t>理論評估</a:t>
          </a:r>
          <a:endParaRPr lang="zh-TW" dirty="0"/>
        </a:p>
      </dgm:t>
    </dgm:pt>
    <dgm:pt modelId="{2F675F81-1014-41D4-97A3-AA45674A65EF}" type="parTrans" cxnId="{115A713C-EB99-4A88-A28E-E882FE92E8D3}">
      <dgm:prSet/>
      <dgm:spPr/>
      <dgm:t>
        <a:bodyPr/>
        <a:lstStyle/>
        <a:p>
          <a:endParaRPr lang="zh-TW" altLang="en-US"/>
        </a:p>
      </dgm:t>
    </dgm:pt>
    <dgm:pt modelId="{8A70A2F5-3EC5-43D3-A064-025B18E37724}" type="sibTrans" cxnId="{115A713C-EB99-4A88-A28E-E882FE92E8D3}">
      <dgm:prSet/>
      <dgm:spPr/>
      <dgm:t>
        <a:bodyPr/>
        <a:lstStyle/>
        <a:p>
          <a:endParaRPr lang="zh-TW" altLang="en-US"/>
        </a:p>
      </dgm:t>
    </dgm:pt>
    <dgm:pt modelId="{7CA92C4F-93E1-408F-AC83-D45757025CFC}" type="pres">
      <dgm:prSet presAssocID="{1807006B-B5E2-46E6-A5AA-8C7949BE0EE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C0C6F004-5143-40EC-AC73-D6F09BFCAC62}" type="pres">
      <dgm:prSet presAssocID="{02B3A0DB-20EF-4673-8EED-AF90A80EF18E}" presName="boxAndChildren" presStyleCnt="0"/>
      <dgm:spPr/>
      <dgm:t>
        <a:bodyPr/>
        <a:lstStyle/>
        <a:p>
          <a:endParaRPr lang="zh-TW" altLang="en-US"/>
        </a:p>
      </dgm:t>
    </dgm:pt>
    <dgm:pt modelId="{3AC828FF-8E79-4282-80B5-9D5E85559C0D}" type="pres">
      <dgm:prSet presAssocID="{02B3A0DB-20EF-4673-8EED-AF90A80EF18E}" presName="parentTextBox" presStyleLbl="node1" presStyleIdx="0" presStyleCnt="5"/>
      <dgm:spPr/>
      <dgm:t>
        <a:bodyPr/>
        <a:lstStyle/>
        <a:p>
          <a:endParaRPr lang="zh-TW" altLang="en-US"/>
        </a:p>
      </dgm:t>
    </dgm:pt>
    <dgm:pt modelId="{89B853A0-A636-4F83-B3A4-C2D48C44C126}" type="pres">
      <dgm:prSet presAssocID="{883ED3D9-74D4-4FBF-9134-47E46F786FAE}" presName="sp" presStyleCnt="0"/>
      <dgm:spPr/>
      <dgm:t>
        <a:bodyPr/>
        <a:lstStyle/>
        <a:p>
          <a:endParaRPr lang="zh-TW" altLang="en-US"/>
        </a:p>
      </dgm:t>
    </dgm:pt>
    <dgm:pt modelId="{DE34742F-632E-4E1B-A663-16B39AB2D209}" type="pres">
      <dgm:prSet presAssocID="{E2876EEE-FCCD-4C5E-B9D6-860CAFDFF9B9}" presName="arrowAndChildren" presStyleCnt="0"/>
      <dgm:spPr/>
      <dgm:t>
        <a:bodyPr/>
        <a:lstStyle/>
        <a:p>
          <a:endParaRPr lang="zh-TW" altLang="en-US"/>
        </a:p>
      </dgm:t>
    </dgm:pt>
    <dgm:pt modelId="{29948C04-B4E0-4C33-BA8E-1DEF6D3B4F15}" type="pres">
      <dgm:prSet presAssocID="{E2876EEE-FCCD-4C5E-B9D6-860CAFDFF9B9}" presName="parentTextArrow" presStyleLbl="node1" presStyleIdx="1" presStyleCnt="5"/>
      <dgm:spPr/>
      <dgm:t>
        <a:bodyPr/>
        <a:lstStyle/>
        <a:p>
          <a:endParaRPr lang="zh-TW" altLang="en-US"/>
        </a:p>
      </dgm:t>
    </dgm:pt>
    <dgm:pt modelId="{1423C83D-C066-48AE-B280-EE9AB77F064C}" type="pres">
      <dgm:prSet presAssocID="{042D173F-C0D9-4494-A159-C9FF67E79DE7}" presName="sp" presStyleCnt="0"/>
      <dgm:spPr/>
      <dgm:t>
        <a:bodyPr/>
        <a:lstStyle/>
        <a:p>
          <a:endParaRPr lang="zh-TW" altLang="en-US"/>
        </a:p>
      </dgm:t>
    </dgm:pt>
    <dgm:pt modelId="{395C35B6-DDBA-4B03-A091-AD116862E144}" type="pres">
      <dgm:prSet presAssocID="{412BA10C-008A-47C7-8EB5-8EA9154E71D5}" presName="arrowAndChildren" presStyleCnt="0"/>
      <dgm:spPr/>
      <dgm:t>
        <a:bodyPr/>
        <a:lstStyle/>
        <a:p>
          <a:endParaRPr lang="zh-TW" altLang="en-US"/>
        </a:p>
      </dgm:t>
    </dgm:pt>
    <dgm:pt modelId="{747EA47C-2404-49FA-B20C-7C87B7E90AF9}" type="pres">
      <dgm:prSet presAssocID="{412BA10C-008A-47C7-8EB5-8EA9154E71D5}" presName="parentTextArrow" presStyleLbl="node1" presStyleIdx="2" presStyleCnt="5"/>
      <dgm:spPr/>
      <dgm:t>
        <a:bodyPr/>
        <a:lstStyle/>
        <a:p>
          <a:endParaRPr lang="zh-TW" altLang="en-US"/>
        </a:p>
      </dgm:t>
    </dgm:pt>
    <dgm:pt modelId="{89A3FD01-62BF-4EFE-B801-C69335E1EBE4}" type="pres">
      <dgm:prSet presAssocID="{2BBF2B51-6272-4EDD-A6B3-D3EBF866228B}" presName="sp" presStyleCnt="0"/>
      <dgm:spPr/>
      <dgm:t>
        <a:bodyPr/>
        <a:lstStyle/>
        <a:p>
          <a:endParaRPr lang="zh-TW" altLang="en-US"/>
        </a:p>
      </dgm:t>
    </dgm:pt>
    <dgm:pt modelId="{EEAA2EED-3F2D-4478-92C6-C08C9C953802}" type="pres">
      <dgm:prSet presAssocID="{67DC8D18-52EC-4D23-9E25-2D0F6ADC95AC}" presName="arrowAndChildren" presStyleCnt="0"/>
      <dgm:spPr/>
      <dgm:t>
        <a:bodyPr/>
        <a:lstStyle/>
        <a:p>
          <a:endParaRPr lang="zh-TW" altLang="en-US"/>
        </a:p>
      </dgm:t>
    </dgm:pt>
    <dgm:pt modelId="{36B974A5-2871-409E-AFA2-34962A2138FE}" type="pres">
      <dgm:prSet presAssocID="{67DC8D18-52EC-4D23-9E25-2D0F6ADC95AC}" presName="parentTextArrow" presStyleLbl="node1" presStyleIdx="3" presStyleCnt="5"/>
      <dgm:spPr/>
      <dgm:t>
        <a:bodyPr/>
        <a:lstStyle/>
        <a:p>
          <a:endParaRPr lang="zh-TW" altLang="en-US"/>
        </a:p>
      </dgm:t>
    </dgm:pt>
    <dgm:pt modelId="{97974754-E036-425D-B121-A08CB0E7B9E4}" type="pres">
      <dgm:prSet presAssocID="{894B0838-88B4-4FDC-A4DA-416B9FBD07F7}" presName="sp" presStyleCnt="0"/>
      <dgm:spPr/>
      <dgm:t>
        <a:bodyPr/>
        <a:lstStyle/>
        <a:p>
          <a:endParaRPr lang="zh-TW" altLang="en-US"/>
        </a:p>
      </dgm:t>
    </dgm:pt>
    <dgm:pt modelId="{16E520B4-4ED0-425B-AC0F-2568D9BACE4E}" type="pres">
      <dgm:prSet presAssocID="{A6C64511-F7A5-48F7-9673-CBB1BA27F788}" presName="arrowAndChildren" presStyleCnt="0"/>
      <dgm:spPr/>
      <dgm:t>
        <a:bodyPr/>
        <a:lstStyle/>
        <a:p>
          <a:endParaRPr lang="zh-TW" altLang="en-US"/>
        </a:p>
      </dgm:t>
    </dgm:pt>
    <dgm:pt modelId="{51032A19-5D3A-4FFD-9781-A6C1D53B8A60}" type="pres">
      <dgm:prSet presAssocID="{A6C64511-F7A5-48F7-9673-CBB1BA27F788}" presName="parentTextArrow" presStyleLbl="node1" presStyleIdx="4" presStyleCnt="5"/>
      <dgm:spPr/>
      <dgm:t>
        <a:bodyPr/>
        <a:lstStyle/>
        <a:p>
          <a:endParaRPr lang="zh-TW" altLang="en-US"/>
        </a:p>
      </dgm:t>
    </dgm:pt>
  </dgm:ptLst>
  <dgm:cxnLst>
    <dgm:cxn modelId="{C2E09A13-6400-4035-B78F-1B6301451A5E}" type="presOf" srcId="{412BA10C-008A-47C7-8EB5-8EA9154E71D5}" destId="{747EA47C-2404-49FA-B20C-7C87B7E90AF9}" srcOrd="0" destOrd="0" presId="urn:microsoft.com/office/officeart/2005/8/layout/process4"/>
    <dgm:cxn modelId="{A8580919-E0D1-44B1-AF9E-8BF82325BC35}" srcId="{1807006B-B5E2-46E6-A5AA-8C7949BE0EE0}" destId="{A6C64511-F7A5-48F7-9673-CBB1BA27F788}" srcOrd="0" destOrd="0" parTransId="{31A4C29C-63CE-4659-B969-CEED2D769016}" sibTransId="{894B0838-88B4-4FDC-A4DA-416B9FBD07F7}"/>
    <dgm:cxn modelId="{7687B9E0-D8AB-4853-99A9-A1B97108A760}" type="presOf" srcId="{E2876EEE-FCCD-4C5E-B9D6-860CAFDFF9B9}" destId="{29948C04-B4E0-4C33-BA8E-1DEF6D3B4F15}" srcOrd="0" destOrd="0" presId="urn:microsoft.com/office/officeart/2005/8/layout/process4"/>
    <dgm:cxn modelId="{77FD2D27-3EEF-4110-A752-2B953E8B9A13}" srcId="{1807006B-B5E2-46E6-A5AA-8C7949BE0EE0}" destId="{67DC8D18-52EC-4D23-9E25-2D0F6ADC95AC}" srcOrd="1" destOrd="0" parTransId="{81B61491-0AD0-4CF4-95DF-95A96DA4F570}" sibTransId="{2BBF2B51-6272-4EDD-A6B3-D3EBF866228B}"/>
    <dgm:cxn modelId="{B822E6D9-6A05-42D3-8BB5-2493BDD67E0F}" type="presOf" srcId="{1807006B-B5E2-46E6-A5AA-8C7949BE0EE0}" destId="{7CA92C4F-93E1-408F-AC83-D45757025CFC}" srcOrd="0" destOrd="0" presId="urn:microsoft.com/office/officeart/2005/8/layout/process4"/>
    <dgm:cxn modelId="{9DF2C9E5-4BB4-4702-857C-F1A5618F0007}" type="presOf" srcId="{02B3A0DB-20EF-4673-8EED-AF90A80EF18E}" destId="{3AC828FF-8E79-4282-80B5-9D5E85559C0D}" srcOrd="0" destOrd="0" presId="urn:microsoft.com/office/officeart/2005/8/layout/process4"/>
    <dgm:cxn modelId="{115A713C-EB99-4A88-A28E-E882FE92E8D3}" srcId="{1807006B-B5E2-46E6-A5AA-8C7949BE0EE0}" destId="{02B3A0DB-20EF-4673-8EED-AF90A80EF18E}" srcOrd="4" destOrd="0" parTransId="{2F675F81-1014-41D4-97A3-AA45674A65EF}" sibTransId="{8A70A2F5-3EC5-43D3-A064-025B18E37724}"/>
    <dgm:cxn modelId="{01376D16-8508-4942-ACE0-898AFA093F48}" type="presOf" srcId="{A6C64511-F7A5-48F7-9673-CBB1BA27F788}" destId="{51032A19-5D3A-4FFD-9781-A6C1D53B8A60}" srcOrd="0" destOrd="0" presId="urn:microsoft.com/office/officeart/2005/8/layout/process4"/>
    <dgm:cxn modelId="{512C0F03-F92E-4CAF-A240-8583CCBA1883}" srcId="{1807006B-B5E2-46E6-A5AA-8C7949BE0EE0}" destId="{412BA10C-008A-47C7-8EB5-8EA9154E71D5}" srcOrd="2" destOrd="0" parTransId="{7B8DEEE2-D642-4558-AE59-EF1AE8D1BD93}" sibTransId="{042D173F-C0D9-4494-A159-C9FF67E79DE7}"/>
    <dgm:cxn modelId="{C7F18233-6523-42DC-BF24-877C65FB063B}" srcId="{1807006B-B5E2-46E6-A5AA-8C7949BE0EE0}" destId="{E2876EEE-FCCD-4C5E-B9D6-860CAFDFF9B9}" srcOrd="3" destOrd="0" parTransId="{5DA08864-152F-4FEB-ABF8-F079038AF86D}" sibTransId="{883ED3D9-74D4-4FBF-9134-47E46F786FAE}"/>
    <dgm:cxn modelId="{277965E7-9BB1-48E1-B421-3D4845D0FF9C}" type="presOf" srcId="{67DC8D18-52EC-4D23-9E25-2D0F6ADC95AC}" destId="{36B974A5-2871-409E-AFA2-34962A2138FE}" srcOrd="0" destOrd="0" presId="urn:microsoft.com/office/officeart/2005/8/layout/process4"/>
    <dgm:cxn modelId="{B88AB70D-0C82-4447-980C-395D5CAD5B5F}" type="presParOf" srcId="{7CA92C4F-93E1-408F-AC83-D45757025CFC}" destId="{C0C6F004-5143-40EC-AC73-D6F09BFCAC62}" srcOrd="0" destOrd="0" presId="urn:microsoft.com/office/officeart/2005/8/layout/process4"/>
    <dgm:cxn modelId="{7EE5DE6B-6013-4D8C-891F-A657A6EE5C9F}" type="presParOf" srcId="{C0C6F004-5143-40EC-AC73-D6F09BFCAC62}" destId="{3AC828FF-8E79-4282-80B5-9D5E85559C0D}" srcOrd="0" destOrd="0" presId="urn:microsoft.com/office/officeart/2005/8/layout/process4"/>
    <dgm:cxn modelId="{8CFEDB3A-6E38-4006-9D13-9C4036DC13AA}" type="presParOf" srcId="{7CA92C4F-93E1-408F-AC83-D45757025CFC}" destId="{89B853A0-A636-4F83-B3A4-C2D48C44C126}" srcOrd="1" destOrd="0" presId="urn:microsoft.com/office/officeart/2005/8/layout/process4"/>
    <dgm:cxn modelId="{A10F1504-A079-49DD-97F2-2C3D9CD1BC86}" type="presParOf" srcId="{7CA92C4F-93E1-408F-AC83-D45757025CFC}" destId="{DE34742F-632E-4E1B-A663-16B39AB2D209}" srcOrd="2" destOrd="0" presId="urn:microsoft.com/office/officeart/2005/8/layout/process4"/>
    <dgm:cxn modelId="{8A8CCFDC-2B85-4AF7-9FA9-A8BCBA151B42}" type="presParOf" srcId="{DE34742F-632E-4E1B-A663-16B39AB2D209}" destId="{29948C04-B4E0-4C33-BA8E-1DEF6D3B4F15}" srcOrd="0" destOrd="0" presId="urn:microsoft.com/office/officeart/2005/8/layout/process4"/>
    <dgm:cxn modelId="{C7B05543-1492-4D0E-BCAC-A52191D33975}" type="presParOf" srcId="{7CA92C4F-93E1-408F-AC83-D45757025CFC}" destId="{1423C83D-C066-48AE-B280-EE9AB77F064C}" srcOrd="3" destOrd="0" presId="urn:microsoft.com/office/officeart/2005/8/layout/process4"/>
    <dgm:cxn modelId="{18B0E4FF-0D39-43C8-9081-C2951CD29B22}" type="presParOf" srcId="{7CA92C4F-93E1-408F-AC83-D45757025CFC}" destId="{395C35B6-DDBA-4B03-A091-AD116862E144}" srcOrd="4" destOrd="0" presId="urn:microsoft.com/office/officeart/2005/8/layout/process4"/>
    <dgm:cxn modelId="{819C514B-7BC6-4CCF-9E16-CF2861231651}" type="presParOf" srcId="{395C35B6-DDBA-4B03-A091-AD116862E144}" destId="{747EA47C-2404-49FA-B20C-7C87B7E90AF9}" srcOrd="0" destOrd="0" presId="urn:microsoft.com/office/officeart/2005/8/layout/process4"/>
    <dgm:cxn modelId="{337564C7-305B-42CF-903A-6B157493260C}" type="presParOf" srcId="{7CA92C4F-93E1-408F-AC83-D45757025CFC}" destId="{89A3FD01-62BF-4EFE-B801-C69335E1EBE4}" srcOrd="5" destOrd="0" presId="urn:microsoft.com/office/officeart/2005/8/layout/process4"/>
    <dgm:cxn modelId="{A8ACC9A6-15EB-4BA4-9A62-FF45A0F07D65}" type="presParOf" srcId="{7CA92C4F-93E1-408F-AC83-D45757025CFC}" destId="{EEAA2EED-3F2D-4478-92C6-C08C9C953802}" srcOrd="6" destOrd="0" presId="urn:microsoft.com/office/officeart/2005/8/layout/process4"/>
    <dgm:cxn modelId="{1A3B1A93-5ECE-40F0-92C0-D5DEE9C4DCAF}" type="presParOf" srcId="{EEAA2EED-3F2D-4478-92C6-C08C9C953802}" destId="{36B974A5-2871-409E-AFA2-34962A2138FE}" srcOrd="0" destOrd="0" presId="urn:microsoft.com/office/officeart/2005/8/layout/process4"/>
    <dgm:cxn modelId="{D501256C-99EF-4078-B316-6993B1E0F7AF}" type="presParOf" srcId="{7CA92C4F-93E1-408F-AC83-D45757025CFC}" destId="{97974754-E036-425D-B121-A08CB0E7B9E4}" srcOrd="7" destOrd="0" presId="urn:microsoft.com/office/officeart/2005/8/layout/process4"/>
    <dgm:cxn modelId="{0DE1C301-C894-41F4-9055-BEF76F936C06}" type="presParOf" srcId="{7CA92C4F-93E1-408F-AC83-D45757025CFC}" destId="{16E520B4-4ED0-425B-AC0F-2568D9BACE4E}" srcOrd="8" destOrd="0" presId="urn:microsoft.com/office/officeart/2005/8/layout/process4"/>
    <dgm:cxn modelId="{42A76DC3-B705-4CCB-9016-0ECB15945729}" type="presParOf" srcId="{16E520B4-4ED0-425B-AC0F-2568D9BACE4E}" destId="{51032A19-5D3A-4FFD-9781-A6C1D53B8A60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CBA48D4-FA9B-450D-87A2-6FA8A75C27C6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/>
      <dgm:spPr/>
      <dgm:t>
        <a:bodyPr/>
        <a:lstStyle/>
        <a:p>
          <a:endParaRPr lang="zh-TW" altLang="en-US"/>
        </a:p>
      </dgm:t>
    </dgm:pt>
    <dgm:pt modelId="{CC22C9D6-7ADB-45F5-8A73-FCAAA92F4A82}">
      <dgm:prSet/>
      <dgm:spPr/>
      <dgm:t>
        <a:bodyPr/>
        <a:lstStyle/>
        <a:p>
          <a:pPr algn="ctr" rtl="0"/>
          <a:r>
            <a:rPr lang="zh-TW" dirty="0" smtClean="0"/>
            <a:t>發展歷史</a:t>
          </a:r>
          <a:endParaRPr lang="zh-TW" dirty="0"/>
        </a:p>
      </dgm:t>
    </dgm:pt>
    <dgm:pt modelId="{48477D9F-9DEE-459C-9A80-26CEF0B4087D}" type="parTrans" cxnId="{3A0BE9FA-9515-44C8-8E69-89830DF39762}">
      <dgm:prSet/>
      <dgm:spPr/>
      <dgm:t>
        <a:bodyPr/>
        <a:lstStyle/>
        <a:p>
          <a:endParaRPr lang="zh-TW" altLang="en-US"/>
        </a:p>
      </dgm:t>
    </dgm:pt>
    <dgm:pt modelId="{7009AD8B-E828-4930-8DC8-EBB4A87B99A2}" type="sibTrans" cxnId="{3A0BE9FA-9515-44C8-8E69-89830DF39762}">
      <dgm:prSet/>
      <dgm:spPr/>
      <dgm:t>
        <a:bodyPr/>
        <a:lstStyle/>
        <a:p>
          <a:endParaRPr lang="zh-TW" altLang="en-US"/>
        </a:p>
      </dgm:t>
    </dgm:pt>
    <dgm:pt modelId="{77CA1C5C-1DC1-483E-8AF7-085CA19976AC}" type="pres">
      <dgm:prSet presAssocID="{BCBA48D4-FA9B-450D-87A2-6FA8A75C27C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1B64A8B9-1804-4F37-B832-31BCED787D57}" type="pres">
      <dgm:prSet presAssocID="{CC22C9D6-7ADB-45F5-8A73-FCAAA92F4A82}" presName="parentText" presStyleLbl="node1" presStyleIdx="0" presStyleCnt="1" custLinFactNeighborY="-8468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3A0BE9FA-9515-44C8-8E69-89830DF39762}" srcId="{BCBA48D4-FA9B-450D-87A2-6FA8A75C27C6}" destId="{CC22C9D6-7ADB-45F5-8A73-FCAAA92F4A82}" srcOrd="0" destOrd="0" parTransId="{48477D9F-9DEE-459C-9A80-26CEF0B4087D}" sibTransId="{7009AD8B-E828-4930-8DC8-EBB4A87B99A2}"/>
    <dgm:cxn modelId="{23E04A4D-9FE8-460F-BED1-492AA8D49AF7}" type="presOf" srcId="{BCBA48D4-FA9B-450D-87A2-6FA8A75C27C6}" destId="{77CA1C5C-1DC1-483E-8AF7-085CA19976AC}" srcOrd="0" destOrd="0" presId="urn:microsoft.com/office/officeart/2005/8/layout/vList2"/>
    <dgm:cxn modelId="{CC7CB56B-FEA6-47C5-AEBC-47C8CD5B393B}" type="presOf" srcId="{CC22C9D6-7ADB-45F5-8A73-FCAAA92F4A82}" destId="{1B64A8B9-1804-4F37-B832-31BCED787D57}" srcOrd="0" destOrd="0" presId="urn:microsoft.com/office/officeart/2005/8/layout/vList2"/>
    <dgm:cxn modelId="{7051BC3E-F7A1-4808-B03A-28EAC8A72F06}" type="presParOf" srcId="{77CA1C5C-1DC1-483E-8AF7-085CA19976AC}" destId="{1B64A8B9-1804-4F37-B832-31BCED787D5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431AC3F-F9DF-4FF8-BA8D-4DBAF07C2CAC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/>
      <dgm:spPr/>
      <dgm:t>
        <a:bodyPr/>
        <a:lstStyle/>
        <a:p>
          <a:endParaRPr lang="zh-TW" altLang="en-US"/>
        </a:p>
      </dgm:t>
    </dgm:pt>
    <dgm:pt modelId="{690F42AE-2FE5-48E8-BC04-5DD94AF4AE15}">
      <dgm:prSet/>
      <dgm:spPr/>
      <dgm:t>
        <a:bodyPr/>
        <a:lstStyle/>
        <a:p>
          <a:pPr algn="ctr" rtl="0"/>
          <a:r>
            <a:rPr lang="zh-TW" dirty="0" smtClean="0"/>
            <a:t>基本假設</a:t>
          </a:r>
          <a:endParaRPr lang="zh-TW" dirty="0"/>
        </a:p>
      </dgm:t>
    </dgm:pt>
    <dgm:pt modelId="{00C3716B-07CB-43DE-AA47-0D640281FD4B}" type="parTrans" cxnId="{BDF7F632-970F-4AE3-9FDC-A6E369BD97FA}">
      <dgm:prSet/>
      <dgm:spPr/>
      <dgm:t>
        <a:bodyPr/>
        <a:lstStyle/>
        <a:p>
          <a:endParaRPr lang="zh-TW" altLang="en-US"/>
        </a:p>
      </dgm:t>
    </dgm:pt>
    <dgm:pt modelId="{492E9540-919C-4E20-B1B8-29789F9D90D7}" type="sibTrans" cxnId="{BDF7F632-970F-4AE3-9FDC-A6E369BD97FA}">
      <dgm:prSet/>
      <dgm:spPr/>
      <dgm:t>
        <a:bodyPr/>
        <a:lstStyle/>
        <a:p>
          <a:endParaRPr lang="zh-TW" altLang="en-US"/>
        </a:p>
      </dgm:t>
    </dgm:pt>
    <dgm:pt modelId="{A045AEB4-7F0A-4DF5-BF79-FA9F3B075A7A}" type="pres">
      <dgm:prSet presAssocID="{2431AC3F-F9DF-4FF8-BA8D-4DBAF07C2CA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E3DE714-5D6E-40D9-930A-B0B85DF84A0A}" type="pres">
      <dgm:prSet presAssocID="{690F42AE-2FE5-48E8-BC04-5DD94AF4AE15}" presName="parentText" presStyleLbl="node1" presStyleIdx="0" presStyleCnt="1" custLinFactNeighborY="-916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BDF7F632-970F-4AE3-9FDC-A6E369BD97FA}" srcId="{2431AC3F-F9DF-4FF8-BA8D-4DBAF07C2CAC}" destId="{690F42AE-2FE5-48E8-BC04-5DD94AF4AE15}" srcOrd="0" destOrd="0" parTransId="{00C3716B-07CB-43DE-AA47-0D640281FD4B}" sibTransId="{492E9540-919C-4E20-B1B8-29789F9D90D7}"/>
    <dgm:cxn modelId="{6796F131-A4A2-42D4-B64A-E7F79870252A}" type="presOf" srcId="{690F42AE-2FE5-48E8-BC04-5DD94AF4AE15}" destId="{0E3DE714-5D6E-40D9-930A-B0B85DF84A0A}" srcOrd="0" destOrd="0" presId="urn:microsoft.com/office/officeart/2005/8/layout/vList2"/>
    <dgm:cxn modelId="{A56C18AD-6621-4092-83EB-74D11CBF121B}" type="presOf" srcId="{2431AC3F-F9DF-4FF8-BA8D-4DBAF07C2CAC}" destId="{A045AEB4-7F0A-4DF5-BF79-FA9F3B075A7A}" srcOrd="0" destOrd="0" presId="urn:microsoft.com/office/officeart/2005/8/layout/vList2"/>
    <dgm:cxn modelId="{25757125-E54E-41AE-A90C-E33AC7FD7B9C}" type="presParOf" srcId="{A045AEB4-7F0A-4DF5-BF79-FA9F3B075A7A}" destId="{0E3DE714-5D6E-40D9-930A-B0B85DF84A0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3BB7994-934D-4EF2-9F37-A9BDB466DE06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/>
      <dgm:spPr/>
      <dgm:t>
        <a:bodyPr/>
        <a:lstStyle/>
        <a:p>
          <a:endParaRPr lang="zh-TW" altLang="en-US"/>
        </a:p>
      </dgm:t>
    </dgm:pt>
    <dgm:pt modelId="{9A3FAEC5-E367-4FC9-A70C-78D8656B3887}">
      <dgm:prSet/>
      <dgm:spPr/>
      <dgm:t>
        <a:bodyPr/>
        <a:lstStyle/>
        <a:p>
          <a:pPr algn="ctr" rtl="0"/>
          <a:r>
            <a:rPr lang="zh-TW" dirty="0" smtClean="0"/>
            <a:t>主要理論觀點</a:t>
          </a:r>
          <a:endParaRPr lang="zh-TW" dirty="0"/>
        </a:p>
      </dgm:t>
    </dgm:pt>
    <dgm:pt modelId="{7FB92B57-C769-4F1F-BFE6-9AD62D89C292}" type="parTrans" cxnId="{7653BC78-638D-4824-A7A1-1A0F386D1425}">
      <dgm:prSet/>
      <dgm:spPr/>
      <dgm:t>
        <a:bodyPr/>
        <a:lstStyle/>
        <a:p>
          <a:endParaRPr lang="zh-TW" altLang="en-US"/>
        </a:p>
      </dgm:t>
    </dgm:pt>
    <dgm:pt modelId="{3CDFA246-E18F-486B-A2A9-29E08AB6C6BF}" type="sibTrans" cxnId="{7653BC78-638D-4824-A7A1-1A0F386D1425}">
      <dgm:prSet/>
      <dgm:spPr/>
      <dgm:t>
        <a:bodyPr/>
        <a:lstStyle/>
        <a:p>
          <a:endParaRPr lang="zh-TW" altLang="en-US"/>
        </a:p>
      </dgm:t>
    </dgm:pt>
    <dgm:pt modelId="{AEE6C421-2F88-4A03-B5FC-03B4F4AEA8E0}" type="pres">
      <dgm:prSet presAssocID="{D3BB7994-934D-4EF2-9F37-A9BDB466DE0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C3ED7C2E-BA54-4118-A72B-499371DC30C4}" type="pres">
      <dgm:prSet presAssocID="{9A3FAEC5-E367-4FC9-A70C-78D8656B3887}" presName="parentText" presStyleLbl="node1" presStyleIdx="0" presStyleCnt="1" custLinFactNeighborY="-6798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7653BC78-638D-4824-A7A1-1A0F386D1425}" srcId="{D3BB7994-934D-4EF2-9F37-A9BDB466DE06}" destId="{9A3FAEC5-E367-4FC9-A70C-78D8656B3887}" srcOrd="0" destOrd="0" parTransId="{7FB92B57-C769-4F1F-BFE6-9AD62D89C292}" sibTransId="{3CDFA246-E18F-486B-A2A9-29E08AB6C6BF}"/>
    <dgm:cxn modelId="{6ACD5CCC-2571-4D0C-AA41-08138DCBD87A}" type="presOf" srcId="{D3BB7994-934D-4EF2-9F37-A9BDB466DE06}" destId="{AEE6C421-2F88-4A03-B5FC-03B4F4AEA8E0}" srcOrd="0" destOrd="0" presId="urn:microsoft.com/office/officeart/2005/8/layout/vList2"/>
    <dgm:cxn modelId="{79BD3BC3-B7AC-47F8-8777-B8363468D0F0}" type="presOf" srcId="{9A3FAEC5-E367-4FC9-A70C-78D8656B3887}" destId="{C3ED7C2E-BA54-4118-A72B-499371DC30C4}" srcOrd="0" destOrd="0" presId="urn:microsoft.com/office/officeart/2005/8/layout/vList2"/>
    <dgm:cxn modelId="{131E7602-2674-49D9-8143-BD10A1C89823}" type="presParOf" srcId="{AEE6C421-2F88-4A03-B5FC-03B4F4AEA8E0}" destId="{C3ED7C2E-BA54-4118-A72B-499371DC30C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F9F9B00-393B-4C57-BF0C-1F24F42A26AB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/>
      <dgm:spPr/>
      <dgm:t>
        <a:bodyPr/>
        <a:lstStyle/>
        <a:p>
          <a:endParaRPr lang="zh-TW" altLang="en-US"/>
        </a:p>
      </dgm:t>
    </dgm:pt>
    <dgm:pt modelId="{E9D9751E-4ADF-4A4D-ACC6-E6DFB908B12D}">
      <dgm:prSet/>
      <dgm:spPr/>
      <dgm:t>
        <a:bodyPr/>
        <a:lstStyle/>
        <a:p>
          <a:pPr algn="ctr" rtl="0"/>
          <a:r>
            <a:rPr lang="zh-TW" dirty="0" smtClean="0"/>
            <a:t>心理與社會派實施的價值基礎</a:t>
          </a:r>
          <a:endParaRPr lang="zh-TW" dirty="0"/>
        </a:p>
      </dgm:t>
    </dgm:pt>
    <dgm:pt modelId="{0E926093-A9BE-4ABA-8E76-765DAB918C04}" type="parTrans" cxnId="{E4CA8087-FA0B-4F4E-8B77-2780B55FB811}">
      <dgm:prSet/>
      <dgm:spPr/>
      <dgm:t>
        <a:bodyPr/>
        <a:lstStyle/>
        <a:p>
          <a:endParaRPr lang="zh-TW" altLang="en-US"/>
        </a:p>
      </dgm:t>
    </dgm:pt>
    <dgm:pt modelId="{4BCE1278-1F08-4DC6-BD33-53F0DB5461A1}" type="sibTrans" cxnId="{E4CA8087-FA0B-4F4E-8B77-2780B55FB811}">
      <dgm:prSet/>
      <dgm:spPr/>
      <dgm:t>
        <a:bodyPr/>
        <a:lstStyle/>
        <a:p>
          <a:endParaRPr lang="zh-TW" altLang="en-US"/>
        </a:p>
      </dgm:t>
    </dgm:pt>
    <dgm:pt modelId="{0899FDAC-CE73-4292-B094-A2D4E659423A}" type="pres">
      <dgm:prSet presAssocID="{6F9F9B00-393B-4C57-BF0C-1F24F42A26A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CE561B9E-2CCE-429A-884E-5895DE269929}" type="pres">
      <dgm:prSet presAssocID="{E9D9751E-4ADF-4A4D-ACC6-E6DFB908B12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B958A176-7AB1-41F6-94C4-C0C72C74C5F7}" type="presOf" srcId="{E9D9751E-4ADF-4A4D-ACC6-E6DFB908B12D}" destId="{CE561B9E-2CCE-429A-884E-5895DE269929}" srcOrd="0" destOrd="0" presId="urn:microsoft.com/office/officeart/2005/8/layout/vList2"/>
    <dgm:cxn modelId="{90395B97-BBD6-420F-9290-2FC2E8ED0542}" type="presOf" srcId="{6F9F9B00-393B-4C57-BF0C-1F24F42A26AB}" destId="{0899FDAC-CE73-4292-B094-A2D4E659423A}" srcOrd="0" destOrd="0" presId="urn:microsoft.com/office/officeart/2005/8/layout/vList2"/>
    <dgm:cxn modelId="{E4CA8087-FA0B-4F4E-8B77-2780B55FB811}" srcId="{6F9F9B00-393B-4C57-BF0C-1F24F42A26AB}" destId="{E9D9751E-4ADF-4A4D-ACC6-E6DFB908B12D}" srcOrd="0" destOrd="0" parTransId="{0E926093-A9BE-4ABA-8E76-765DAB918C04}" sibTransId="{4BCE1278-1F08-4DC6-BD33-53F0DB5461A1}"/>
    <dgm:cxn modelId="{18DB7ACE-CE32-46B7-87E6-BD6984B5174F}" type="presParOf" srcId="{0899FDAC-CE73-4292-B094-A2D4E659423A}" destId="{CE561B9E-2CCE-429A-884E-5895DE26992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A4F5995-A9F5-4837-8241-DDC84F213C22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/>
      <dgm:spPr/>
      <dgm:t>
        <a:bodyPr/>
        <a:lstStyle/>
        <a:p>
          <a:endParaRPr lang="zh-TW" altLang="en-US"/>
        </a:p>
      </dgm:t>
    </dgm:pt>
    <dgm:pt modelId="{6E7BAB98-1CD3-49CB-827C-E98B0297A426}">
      <dgm:prSet/>
      <dgm:spPr/>
      <dgm:t>
        <a:bodyPr/>
        <a:lstStyle/>
        <a:p>
          <a:pPr algn="ctr" rtl="0"/>
          <a:r>
            <a:rPr lang="zh-TW" dirty="0" smtClean="0"/>
            <a:t>處遇目標與處遇原則</a:t>
          </a:r>
          <a:endParaRPr lang="zh-TW" dirty="0"/>
        </a:p>
      </dgm:t>
    </dgm:pt>
    <dgm:pt modelId="{AE1D4019-7856-461C-9681-462DF151526F}" type="parTrans" cxnId="{B32F3272-8FB3-43F7-A8FC-CAA5D9FA2E69}">
      <dgm:prSet/>
      <dgm:spPr/>
      <dgm:t>
        <a:bodyPr/>
        <a:lstStyle/>
        <a:p>
          <a:endParaRPr lang="zh-TW" altLang="en-US"/>
        </a:p>
      </dgm:t>
    </dgm:pt>
    <dgm:pt modelId="{510E669D-875F-48D7-9A0C-9391DA80952D}" type="sibTrans" cxnId="{B32F3272-8FB3-43F7-A8FC-CAA5D9FA2E69}">
      <dgm:prSet/>
      <dgm:spPr/>
      <dgm:t>
        <a:bodyPr/>
        <a:lstStyle/>
        <a:p>
          <a:endParaRPr lang="zh-TW" altLang="en-US"/>
        </a:p>
      </dgm:t>
    </dgm:pt>
    <dgm:pt modelId="{C2C77567-97FE-49D0-86C7-044B23F4F84C}" type="pres">
      <dgm:prSet presAssocID="{1A4F5995-A9F5-4837-8241-DDC84F213C2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54E2E5F2-CAAD-4DA3-93A9-6EE71CFA7FA5}" type="pres">
      <dgm:prSet presAssocID="{6E7BAB98-1CD3-49CB-827C-E98B0297A426}" presName="parentText" presStyleLbl="node1" presStyleIdx="0" presStyleCnt="1" custLinFactNeighborX="855" custLinFactNeighborY="-38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642DFEDF-5187-4B4C-AEAC-44C487B8358C}" type="presOf" srcId="{6E7BAB98-1CD3-49CB-827C-E98B0297A426}" destId="{54E2E5F2-CAAD-4DA3-93A9-6EE71CFA7FA5}" srcOrd="0" destOrd="0" presId="urn:microsoft.com/office/officeart/2005/8/layout/vList2"/>
    <dgm:cxn modelId="{B32F3272-8FB3-43F7-A8FC-CAA5D9FA2E69}" srcId="{1A4F5995-A9F5-4837-8241-DDC84F213C22}" destId="{6E7BAB98-1CD3-49CB-827C-E98B0297A426}" srcOrd="0" destOrd="0" parTransId="{AE1D4019-7856-461C-9681-462DF151526F}" sibTransId="{510E669D-875F-48D7-9A0C-9391DA80952D}"/>
    <dgm:cxn modelId="{573EA37B-E482-4173-9EDF-8B33DCE05F81}" type="presOf" srcId="{1A4F5995-A9F5-4837-8241-DDC84F213C22}" destId="{C2C77567-97FE-49D0-86C7-044B23F4F84C}" srcOrd="0" destOrd="0" presId="urn:microsoft.com/office/officeart/2005/8/layout/vList2"/>
    <dgm:cxn modelId="{1DFB6220-1745-4F4F-8524-A3533113A12A}" type="presParOf" srcId="{C2C77567-97FE-49D0-86C7-044B23F4F84C}" destId="{54E2E5F2-CAAD-4DA3-93A9-6EE71CFA7FA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E453F99-D113-47E5-ACC1-E21B664ECEDC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/>
      <dgm:spPr/>
      <dgm:t>
        <a:bodyPr/>
        <a:lstStyle/>
        <a:p>
          <a:endParaRPr lang="zh-TW" altLang="en-US"/>
        </a:p>
      </dgm:t>
    </dgm:pt>
    <dgm:pt modelId="{DD3C3C0F-4C95-460D-8074-EAC05A16F350}">
      <dgm:prSet/>
      <dgm:spPr/>
      <dgm:t>
        <a:bodyPr/>
        <a:lstStyle/>
        <a:p>
          <a:pPr algn="ctr" rtl="0"/>
          <a:r>
            <a:rPr lang="zh-TW" dirty="0" smtClean="0"/>
            <a:t>工作過程與步驟</a:t>
          </a:r>
          <a:endParaRPr lang="zh-TW" dirty="0"/>
        </a:p>
      </dgm:t>
    </dgm:pt>
    <dgm:pt modelId="{D6523377-62A6-43AF-8DA9-66A2AEB1D37F}" type="parTrans" cxnId="{65790979-9D8C-4A70-8191-5F3F263902B8}">
      <dgm:prSet/>
      <dgm:spPr/>
      <dgm:t>
        <a:bodyPr/>
        <a:lstStyle/>
        <a:p>
          <a:endParaRPr lang="zh-TW" altLang="en-US"/>
        </a:p>
      </dgm:t>
    </dgm:pt>
    <dgm:pt modelId="{51FD24EB-3681-4DFB-B0F1-077602A6CA28}" type="sibTrans" cxnId="{65790979-9D8C-4A70-8191-5F3F263902B8}">
      <dgm:prSet/>
      <dgm:spPr/>
      <dgm:t>
        <a:bodyPr/>
        <a:lstStyle/>
        <a:p>
          <a:endParaRPr lang="zh-TW" altLang="en-US"/>
        </a:p>
      </dgm:t>
    </dgm:pt>
    <dgm:pt modelId="{A19C4469-2FB7-4A2E-B8CC-5AAFC25C2D17}" type="pres">
      <dgm:prSet presAssocID="{EE453F99-D113-47E5-ACC1-E21B664ECED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6D28E1B9-C8B7-46D7-A689-774E61D18AA6}" type="pres">
      <dgm:prSet presAssocID="{DD3C3C0F-4C95-460D-8074-EAC05A16F350}" presName="parentText" presStyleLbl="node1" presStyleIdx="0" presStyleCnt="1" custLinFactNeighborX="2609" custLinFactNeighborY="8776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65790979-9D8C-4A70-8191-5F3F263902B8}" srcId="{EE453F99-D113-47E5-ACC1-E21B664ECEDC}" destId="{DD3C3C0F-4C95-460D-8074-EAC05A16F350}" srcOrd="0" destOrd="0" parTransId="{D6523377-62A6-43AF-8DA9-66A2AEB1D37F}" sibTransId="{51FD24EB-3681-4DFB-B0F1-077602A6CA28}"/>
    <dgm:cxn modelId="{57ABD35F-265D-4C00-996E-42F8E6FBC557}" type="presOf" srcId="{DD3C3C0F-4C95-460D-8074-EAC05A16F350}" destId="{6D28E1B9-C8B7-46D7-A689-774E61D18AA6}" srcOrd="0" destOrd="0" presId="urn:microsoft.com/office/officeart/2005/8/layout/vList2"/>
    <dgm:cxn modelId="{4464356A-E1F6-4D13-A3DA-6185FDDE3DC5}" type="presOf" srcId="{EE453F99-D113-47E5-ACC1-E21B664ECEDC}" destId="{A19C4469-2FB7-4A2E-B8CC-5AAFC25C2D17}" srcOrd="0" destOrd="0" presId="urn:microsoft.com/office/officeart/2005/8/layout/vList2"/>
    <dgm:cxn modelId="{9909008D-15E7-441A-8EAA-E9D6F5D017E0}" type="presParOf" srcId="{A19C4469-2FB7-4A2E-B8CC-5AAFC25C2D17}" destId="{6D28E1B9-C8B7-46D7-A689-774E61D18AA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B8C354-4853-4BCB-A056-151565902C2D}">
      <dsp:nvSpPr>
        <dsp:cNvPr id="0" name=""/>
        <dsp:cNvSpPr/>
      </dsp:nvSpPr>
      <dsp:spPr>
        <a:xfrm>
          <a:off x="0" y="2384"/>
          <a:ext cx="6715172" cy="1056510"/>
        </a:xfrm>
        <a:prstGeom prst="roundRect">
          <a:avLst/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4200" kern="1200" dirty="0" smtClean="0"/>
            <a:t>心理暨社會派</a:t>
          </a:r>
          <a:endParaRPr lang="zh-TW" sz="4200" kern="1200" dirty="0"/>
        </a:p>
      </dsp:txBody>
      <dsp:txXfrm>
        <a:off x="51575" y="53959"/>
        <a:ext cx="6612022" cy="95336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1C7860-AEAC-4F2C-85F1-E1DCCCA6109B}">
      <dsp:nvSpPr>
        <dsp:cNvPr id="0" name=""/>
        <dsp:cNvSpPr/>
      </dsp:nvSpPr>
      <dsp:spPr>
        <a:xfrm>
          <a:off x="0" y="0"/>
          <a:ext cx="7929618" cy="779805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100" kern="1200" dirty="0" smtClean="0"/>
            <a:t>理論評估</a:t>
          </a:r>
          <a:endParaRPr lang="zh-TW" sz="3100" kern="1200" dirty="0"/>
        </a:p>
      </dsp:txBody>
      <dsp:txXfrm>
        <a:off x="38067" y="38067"/>
        <a:ext cx="7853484" cy="7036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FD6C24-8916-4C3E-B843-15E17241BEBF}">
      <dsp:nvSpPr>
        <dsp:cNvPr id="0" name=""/>
        <dsp:cNvSpPr/>
      </dsp:nvSpPr>
      <dsp:spPr>
        <a:xfrm>
          <a:off x="0" y="1985"/>
          <a:ext cx="7786742" cy="85527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400" kern="1200" dirty="0" smtClean="0"/>
            <a:t>內容綱要</a:t>
          </a:r>
          <a:endParaRPr lang="zh-TW" sz="3400" kern="1200" dirty="0"/>
        </a:p>
      </dsp:txBody>
      <dsp:txXfrm>
        <a:off x="41751" y="43736"/>
        <a:ext cx="7703240" cy="7717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C828FF-8E79-4282-80B5-9D5E85559C0D}">
      <dsp:nvSpPr>
        <dsp:cNvPr id="0" name=""/>
        <dsp:cNvSpPr/>
      </dsp:nvSpPr>
      <dsp:spPr>
        <a:xfrm>
          <a:off x="0" y="3348603"/>
          <a:ext cx="6854253" cy="549366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800" kern="1200" dirty="0" smtClean="0"/>
            <a:t>理論評估</a:t>
          </a:r>
          <a:endParaRPr lang="zh-TW" sz="1800" kern="1200" dirty="0"/>
        </a:p>
      </dsp:txBody>
      <dsp:txXfrm>
        <a:off x="0" y="3348603"/>
        <a:ext cx="6854253" cy="549366"/>
      </dsp:txXfrm>
    </dsp:sp>
    <dsp:sp modelId="{29948C04-B4E0-4C33-BA8E-1DEF6D3B4F15}">
      <dsp:nvSpPr>
        <dsp:cNvPr id="0" name=""/>
        <dsp:cNvSpPr/>
      </dsp:nvSpPr>
      <dsp:spPr>
        <a:xfrm rot="10800000">
          <a:off x="0" y="2511918"/>
          <a:ext cx="6854253" cy="844925"/>
        </a:xfrm>
        <a:prstGeom prst="upArrowCallout">
          <a:avLst/>
        </a:prstGeom>
        <a:gradFill rotWithShape="0">
          <a:gsLst>
            <a:gs pos="0">
              <a:schemeClr val="accent1">
                <a:shade val="80000"/>
                <a:hueOff val="76561"/>
                <a:satOff val="-1098"/>
                <a:lumOff val="6404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76561"/>
                <a:satOff val="-1098"/>
                <a:lumOff val="6404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76561"/>
                <a:satOff val="-1098"/>
                <a:lumOff val="640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800" kern="1200" dirty="0" smtClean="0"/>
            <a:t>處遇原則與過程</a:t>
          </a:r>
          <a:endParaRPr lang="zh-TW" sz="1800" kern="1200" dirty="0"/>
        </a:p>
      </dsp:txBody>
      <dsp:txXfrm rot="10800000">
        <a:off x="0" y="2511918"/>
        <a:ext cx="6854253" cy="549007"/>
      </dsp:txXfrm>
    </dsp:sp>
    <dsp:sp modelId="{747EA47C-2404-49FA-B20C-7C87B7E90AF9}">
      <dsp:nvSpPr>
        <dsp:cNvPr id="0" name=""/>
        <dsp:cNvSpPr/>
      </dsp:nvSpPr>
      <dsp:spPr>
        <a:xfrm rot="10800000">
          <a:off x="0" y="1675233"/>
          <a:ext cx="6854253" cy="844925"/>
        </a:xfrm>
        <a:prstGeom prst="upArrowCallout">
          <a:avLst/>
        </a:prstGeom>
        <a:gradFill rotWithShape="0">
          <a:gsLst>
            <a:gs pos="0">
              <a:schemeClr val="accent1">
                <a:shade val="80000"/>
                <a:hueOff val="153123"/>
                <a:satOff val="-2196"/>
                <a:lumOff val="12807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153123"/>
                <a:satOff val="-2196"/>
                <a:lumOff val="12807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153123"/>
                <a:satOff val="-2196"/>
                <a:lumOff val="1280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800" kern="1200" dirty="0" smtClean="0"/>
            <a:t>主要理論觀點</a:t>
          </a:r>
          <a:endParaRPr lang="zh-TW" sz="1800" kern="1200" dirty="0"/>
        </a:p>
      </dsp:txBody>
      <dsp:txXfrm rot="10800000">
        <a:off x="0" y="1675233"/>
        <a:ext cx="6854253" cy="549007"/>
      </dsp:txXfrm>
    </dsp:sp>
    <dsp:sp modelId="{36B974A5-2871-409E-AFA2-34962A2138FE}">
      <dsp:nvSpPr>
        <dsp:cNvPr id="0" name=""/>
        <dsp:cNvSpPr/>
      </dsp:nvSpPr>
      <dsp:spPr>
        <a:xfrm rot="10800000">
          <a:off x="0" y="838549"/>
          <a:ext cx="6854253" cy="844925"/>
        </a:xfrm>
        <a:prstGeom prst="upArrowCallout">
          <a:avLst/>
        </a:prstGeom>
        <a:gradFill rotWithShape="0">
          <a:gsLst>
            <a:gs pos="0">
              <a:schemeClr val="accent1">
                <a:shade val="80000"/>
                <a:hueOff val="229684"/>
                <a:satOff val="-3294"/>
                <a:lumOff val="19211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229684"/>
                <a:satOff val="-3294"/>
                <a:lumOff val="19211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229684"/>
                <a:satOff val="-3294"/>
                <a:lumOff val="1921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800" kern="1200" dirty="0" smtClean="0"/>
            <a:t>基本假設</a:t>
          </a:r>
          <a:endParaRPr lang="zh-TW" sz="1800" kern="1200" dirty="0"/>
        </a:p>
      </dsp:txBody>
      <dsp:txXfrm rot="10800000">
        <a:off x="0" y="838549"/>
        <a:ext cx="6854253" cy="549007"/>
      </dsp:txXfrm>
    </dsp:sp>
    <dsp:sp modelId="{51032A19-5D3A-4FFD-9781-A6C1D53B8A60}">
      <dsp:nvSpPr>
        <dsp:cNvPr id="0" name=""/>
        <dsp:cNvSpPr/>
      </dsp:nvSpPr>
      <dsp:spPr>
        <a:xfrm rot="10800000">
          <a:off x="0" y="1864"/>
          <a:ext cx="6854253" cy="844925"/>
        </a:xfrm>
        <a:prstGeom prst="upArrowCallout">
          <a:avLst/>
        </a:prstGeom>
        <a:gradFill rotWithShape="0">
          <a:gsLst>
            <a:gs pos="0">
              <a:schemeClr val="accent1">
                <a:shade val="80000"/>
                <a:hueOff val="306246"/>
                <a:satOff val="-4392"/>
                <a:lumOff val="25615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306246"/>
                <a:satOff val="-4392"/>
                <a:lumOff val="25615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306246"/>
                <a:satOff val="-4392"/>
                <a:lumOff val="256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800" kern="1200" dirty="0" smtClean="0"/>
            <a:t>發展歷史</a:t>
          </a:r>
          <a:endParaRPr lang="zh-TW" sz="1800" kern="1200" dirty="0"/>
        </a:p>
      </dsp:txBody>
      <dsp:txXfrm rot="10800000">
        <a:off x="0" y="1864"/>
        <a:ext cx="6854253" cy="54900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64A8B9-1804-4F37-B832-31BCED787D57}">
      <dsp:nvSpPr>
        <dsp:cNvPr id="0" name=""/>
        <dsp:cNvSpPr/>
      </dsp:nvSpPr>
      <dsp:spPr>
        <a:xfrm>
          <a:off x="0" y="0"/>
          <a:ext cx="8143932" cy="85527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400" kern="1200" dirty="0" smtClean="0"/>
            <a:t>發展歷史</a:t>
          </a:r>
          <a:endParaRPr lang="zh-TW" sz="3400" kern="1200" dirty="0"/>
        </a:p>
      </dsp:txBody>
      <dsp:txXfrm>
        <a:off x="41751" y="41751"/>
        <a:ext cx="8060430" cy="77176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3DE714-5D6E-40D9-930A-B0B85DF84A0A}">
      <dsp:nvSpPr>
        <dsp:cNvPr id="0" name=""/>
        <dsp:cNvSpPr/>
      </dsp:nvSpPr>
      <dsp:spPr>
        <a:xfrm>
          <a:off x="0" y="0"/>
          <a:ext cx="8429684" cy="90558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600" kern="1200" dirty="0" smtClean="0"/>
            <a:t>基本假設</a:t>
          </a:r>
          <a:endParaRPr lang="zh-TW" sz="3600" kern="1200" dirty="0"/>
        </a:p>
      </dsp:txBody>
      <dsp:txXfrm>
        <a:off x="44207" y="44207"/>
        <a:ext cx="8341270" cy="81716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ED7C2E-BA54-4118-A72B-499371DC30C4}">
      <dsp:nvSpPr>
        <dsp:cNvPr id="0" name=""/>
        <dsp:cNvSpPr/>
      </dsp:nvSpPr>
      <dsp:spPr>
        <a:xfrm>
          <a:off x="0" y="0"/>
          <a:ext cx="8429684" cy="85527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400" kern="1200" dirty="0" smtClean="0"/>
            <a:t>主要理論觀點</a:t>
          </a:r>
          <a:endParaRPr lang="zh-TW" sz="3400" kern="1200" dirty="0"/>
        </a:p>
      </dsp:txBody>
      <dsp:txXfrm>
        <a:off x="41751" y="41751"/>
        <a:ext cx="8346182" cy="77176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561B9E-2CCE-429A-884E-5895DE269929}">
      <dsp:nvSpPr>
        <dsp:cNvPr id="0" name=""/>
        <dsp:cNvSpPr/>
      </dsp:nvSpPr>
      <dsp:spPr>
        <a:xfrm>
          <a:off x="0" y="989"/>
          <a:ext cx="8358246" cy="85527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400" kern="1200" dirty="0" smtClean="0"/>
            <a:t>心理與社會派實施的價值基礎</a:t>
          </a:r>
          <a:endParaRPr lang="zh-TW" sz="3400" kern="1200" dirty="0"/>
        </a:p>
      </dsp:txBody>
      <dsp:txXfrm>
        <a:off x="41751" y="42740"/>
        <a:ext cx="8274744" cy="77176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E2E5F2-CAAD-4DA3-93A9-6EE71CFA7FA5}">
      <dsp:nvSpPr>
        <dsp:cNvPr id="0" name=""/>
        <dsp:cNvSpPr/>
      </dsp:nvSpPr>
      <dsp:spPr>
        <a:xfrm>
          <a:off x="0" y="0"/>
          <a:ext cx="8358246" cy="779805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100" kern="1200" dirty="0" smtClean="0"/>
            <a:t>處遇目標與處遇原則</a:t>
          </a:r>
          <a:endParaRPr lang="zh-TW" sz="3100" kern="1200" dirty="0"/>
        </a:p>
      </dsp:txBody>
      <dsp:txXfrm>
        <a:off x="38067" y="38067"/>
        <a:ext cx="8282112" cy="70367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28E1B9-C8B7-46D7-A689-774E61D18AA6}">
      <dsp:nvSpPr>
        <dsp:cNvPr id="0" name=""/>
        <dsp:cNvSpPr/>
      </dsp:nvSpPr>
      <dsp:spPr>
        <a:xfrm>
          <a:off x="0" y="6004"/>
          <a:ext cx="8215370" cy="779805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100" kern="1200" dirty="0" smtClean="0"/>
            <a:t>工作過程與步驟</a:t>
          </a:r>
          <a:endParaRPr lang="zh-TW" sz="3100" kern="1200" dirty="0"/>
        </a:p>
      </dsp:txBody>
      <dsp:txXfrm>
        <a:off x="38067" y="44071"/>
        <a:ext cx="8139236" cy="7036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F7B55C0-AA88-488F-86EC-6C28820B50D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283747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標題投影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標題版面配置區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smtClean="0">
                <a:solidFill>
                  <a:srgbClr val="000032"/>
                </a:solidFill>
                <a:latin typeface="Arial" charset="0"/>
                <a:ea typeface="標楷體" pitchFamily="65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</a:p>
        </p:txBody>
      </p:sp>
      <p:sp>
        <p:nvSpPr>
          <p:cNvPr id="14339" name="文字版面配置區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 smtClean="0">
                <a:solidFill>
                  <a:schemeClr val="bg1"/>
                </a:solidFill>
              </a:defRPr>
            </a:lvl1pPr>
          </a:lstStyle>
          <a:p>
            <a:r>
              <a:rPr lang="zh-TW" altLang="en-US" smtClean="0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B670C1-59F8-46B9-B1DA-18F2EA4ABD1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C4893-4DDC-40E9-8B02-357473D2C54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62D4B-DD0E-43B2-AAC8-F50817608F5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F8985-47A0-4F7B-94C8-C19D882C06A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13F8732-A12B-474C-8288-A2732274291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image" Target="../media/image4.wm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資料庫圖表 5"/>
          <p:cNvGraphicFramePr/>
          <p:nvPr/>
        </p:nvGraphicFramePr>
        <p:xfrm>
          <a:off x="1214414" y="1357298"/>
          <a:ext cx="6715172" cy="1071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55875" y="3454400"/>
            <a:ext cx="8064500" cy="249555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2800" dirty="0" smtClean="0">
                <a:ea typeface="標楷體" pitchFamily="65" charset="-120"/>
              </a:rPr>
              <a:t> </a:t>
            </a:r>
            <a:r>
              <a:rPr lang="zh-TW" altLang="en-US" sz="2800" dirty="0" smtClean="0">
                <a:solidFill>
                  <a:schemeClr val="tx1"/>
                </a:solidFill>
                <a:ea typeface="標楷體" pitchFamily="65" charset="-120"/>
              </a:rPr>
              <a:t>授課老師：林東龍</a:t>
            </a:r>
          </a:p>
          <a:p>
            <a:pPr eaLnBrk="1" hangingPunct="1">
              <a:defRPr/>
            </a:pPr>
            <a:r>
              <a:rPr lang="zh-TW" altLang="en-US" sz="2800" dirty="0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rPr>
              <a:t>     授課日期：</a:t>
            </a:r>
            <a:r>
              <a:rPr lang="en-US" altLang="zh-TW" sz="2800" dirty="0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rPr>
              <a:t>2015/11/3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        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 </a:t>
            </a:r>
            <a:br>
              <a:rPr lang="en-US" altLang="zh-TW" smtClean="0"/>
            </a:br>
            <a:endParaRPr lang="zh-TW" altLang="zh-TW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214313" y="1428750"/>
            <a:ext cx="8643937" cy="4579938"/>
          </a:xfrm>
        </p:spPr>
        <p:txBody>
          <a:bodyPr/>
          <a:lstStyle/>
          <a:p>
            <a:pPr eaLnBrk="1" hangingPunct="1">
              <a:buFont typeface="Wingdings" pitchFamily="2" charset="2"/>
              <a:buChar char="l"/>
            </a:pPr>
            <a:r>
              <a:rPr lang="zh-TW" altLang="en-US" sz="2600" b="1" dirty="0" smtClean="0">
                <a:ea typeface="標楷體" pitchFamily="65" charset="-120"/>
              </a:rPr>
              <a:t>處遇原則</a:t>
            </a:r>
            <a:endParaRPr lang="en-US" altLang="zh-TW" sz="2600" b="1" dirty="0" smtClean="0">
              <a:ea typeface="標楷體" pitchFamily="65" charset="-120"/>
            </a:endParaRPr>
          </a:p>
          <a:p>
            <a:pPr eaLnBrk="1" hangingPunct="1">
              <a:buFont typeface="Wingdings" pitchFamily="2" charset="2"/>
              <a:buChar char="l"/>
            </a:pPr>
            <a:endParaRPr lang="zh-TW" altLang="en-US" sz="2600" b="1" dirty="0" smtClean="0">
              <a:ea typeface="標楷體" pitchFamily="65" charset="-12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zh-TW" altLang="en-US" sz="2400" dirty="0" smtClean="0">
                <a:ea typeface="標楷體" pitchFamily="65" charset="-120"/>
              </a:rPr>
              <a:t>      （一）服務過程所做的決定僅具暫時性</a:t>
            </a:r>
          </a:p>
          <a:p>
            <a:pPr eaLnBrk="1" hangingPunct="1">
              <a:buFont typeface="Wingdings" pitchFamily="2" charset="2"/>
              <a:buNone/>
            </a:pPr>
            <a:r>
              <a:rPr lang="zh-TW" altLang="en-US" sz="2400" dirty="0" smtClean="0">
                <a:ea typeface="標楷體" pitchFamily="65" charset="-120"/>
              </a:rPr>
              <a:t>                    隨著新的狀況產生，修正原有推論，並採用新策略。</a:t>
            </a:r>
          </a:p>
          <a:p>
            <a:pPr eaLnBrk="1" hangingPunct="1">
              <a:buFont typeface="Wingdings" pitchFamily="2" charset="2"/>
              <a:buNone/>
            </a:pPr>
            <a:r>
              <a:rPr lang="zh-TW" altLang="en-US" sz="2400" dirty="0" smtClean="0">
                <a:ea typeface="標楷體" pitchFamily="65" charset="-120"/>
              </a:rPr>
              <a:t>      （二）個別化原則</a:t>
            </a:r>
          </a:p>
          <a:p>
            <a:pPr eaLnBrk="1" hangingPunct="1">
              <a:buFont typeface="Wingdings" pitchFamily="2" charset="2"/>
              <a:buNone/>
            </a:pPr>
            <a:r>
              <a:rPr lang="zh-TW" altLang="en-US" sz="2400" dirty="0" smtClean="0">
                <a:ea typeface="標楷體" pitchFamily="65" charset="-120"/>
              </a:rPr>
              <a:t>                    經由個別化的正確研判，並採取個別化方式加以反 應。</a:t>
            </a:r>
          </a:p>
          <a:p>
            <a:pPr eaLnBrk="1" hangingPunct="1">
              <a:buFont typeface="Wingdings" pitchFamily="2" charset="2"/>
              <a:buNone/>
            </a:pPr>
            <a:r>
              <a:rPr lang="zh-TW" altLang="en-US" sz="2400" dirty="0" smtClean="0">
                <a:ea typeface="標楷體" pitchFamily="65" charset="-120"/>
              </a:rPr>
              <a:t>      （三）重視案主過去生活經驗</a:t>
            </a:r>
          </a:p>
          <a:p>
            <a:pPr eaLnBrk="1" hangingPunct="1">
              <a:buFont typeface="Wingdings" pitchFamily="2" charset="2"/>
              <a:buNone/>
            </a:pPr>
            <a:r>
              <a:rPr lang="zh-TW" altLang="en-US" sz="2400" dirty="0" smtClean="0">
                <a:ea typeface="標楷體" pitchFamily="65" charset="-120"/>
              </a:rPr>
              <a:t>                   案主幼小生活與情緒經驗與目前行為之關係，不能只</a:t>
            </a:r>
            <a:endParaRPr lang="en-US" altLang="zh-TW" sz="2400" dirty="0" smtClean="0">
              <a:ea typeface="標楷體" pitchFamily="65" charset="-12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zh-TW" altLang="en-US" sz="2400" dirty="0">
                <a:ea typeface="標楷體" pitchFamily="65" charset="-120"/>
              </a:rPr>
              <a:t> </a:t>
            </a:r>
            <a:r>
              <a:rPr lang="zh-TW" altLang="en-US" sz="2400" dirty="0" smtClean="0">
                <a:ea typeface="標楷體" pitchFamily="65" charset="-120"/>
              </a:rPr>
              <a:t>                  針對現有問題和因應型態作分析。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214313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TW" smtClean="0"/>
              <a:t> </a:t>
            </a:r>
            <a:br>
              <a:rPr lang="en-US" altLang="zh-TW" smtClean="0"/>
            </a:br>
            <a:endParaRPr lang="zh-TW" altLang="zh-TW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357188" y="1500188"/>
            <a:ext cx="8501062" cy="457993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zh-TW" altLang="en-US" sz="2400" dirty="0" smtClean="0">
                <a:ea typeface="標楷體" pitchFamily="65" charset="-120"/>
              </a:rPr>
              <a:t>        （四）重視專業關係的建立與運用</a:t>
            </a:r>
          </a:p>
          <a:p>
            <a:pPr eaLnBrk="1" hangingPunct="1">
              <a:buFont typeface="Wingdings" pitchFamily="2" charset="2"/>
              <a:buNone/>
            </a:pPr>
            <a:r>
              <a:rPr lang="zh-TW" altLang="en-US" sz="2400" dirty="0" smtClean="0">
                <a:ea typeface="標楷體" pitchFamily="65" charset="-120"/>
              </a:rPr>
              <a:t>                         讓案主感到被關心，才能夠表達被壓抑的內在心      </a:t>
            </a:r>
            <a:endParaRPr lang="en-US" altLang="zh-TW" sz="2400" dirty="0" smtClean="0">
              <a:ea typeface="標楷體" pitchFamily="65" charset="-12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zh-TW" sz="2400" dirty="0" smtClean="0">
                <a:ea typeface="標楷體" pitchFamily="65" charset="-120"/>
              </a:rPr>
              <a:t>                         </a:t>
            </a:r>
            <a:r>
              <a:rPr lang="zh-TW" altLang="en-US" sz="2400" dirty="0" smtClean="0">
                <a:ea typeface="標楷體" pitchFamily="65" charset="-120"/>
              </a:rPr>
              <a:t>理感受與扭曲的認知。</a:t>
            </a:r>
            <a:endParaRPr lang="en-US" altLang="zh-TW" sz="2400" dirty="0" smtClean="0">
              <a:ea typeface="標楷體" pitchFamily="65" charset="-120"/>
            </a:endParaRPr>
          </a:p>
          <a:p>
            <a:pPr eaLnBrk="1" hangingPunct="1">
              <a:buFont typeface="Wingdings" pitchFamily="2" charset="2"/>
              <a:buNone/>
            </a:pPr>
            <a:endParaRPr lang="zh-TW" altLang="en-US" sz="2400" dirty="0" smtClean="0">
              <a:ea typeface="標楷體" pitchFamily="65" charset="-12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zh-TW" altLang="en-US" sz="2400" dirty="0" smtClean="0">
                <a:ea typeface="標楷體" pitchFamily="65" charset="-120"/>
              </a:rPr>
              <a:t>        （五）案主要參與問題研判和處遇計畫擬定</a:t>
            </a:r>
          </a:p>
          <a:p>
            <a:pPr eaLnBrk="1" hangingPunct="1">
              <a:buFont typeface="Wingdings" pitchFamily="2" charset="2"/>
              <a:buNone/>
            </a:pPr>
            <a:r>
              <a:rPr lang="zh-TW" altLang="en-US" sz="2400" dirty="0" smtClean="0">
                <a:ea typeface="標楷體" pitchFamily="65" charset="-120"/>
              </a:rPr>
              <a:t>                         重視案主對於問題之看法、需要與期望。</a:t>
            </a:r>
            <a:endParaRPr lang="en-US" altLang="zh-TW" sz="2400" dirty="0" smtClean="0">
              <a:ea typeface="標楷體" pitchFamily="65" charset="-120"/>
            </a:endParaRPr>
          </a:p>
          <a:p>
            <a:pPr eaLnBrk="1" hangingPunct="1">
              <a:buFont typeface="Wingdings" pitchFamily="2" charset="2"/>
              <a:buNone/>
            </a:pPr>
            <a:endParaRPr lang="zh-TW" altLang="en-US" sz="2400" dirty="0" smtClean="0">
              <a:ea typeface="標楷體" pitchFamily="65" charset="-12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zh-TW" altLang="en-US" sz="2400" dirty="0" smtClean="0">
                <a:ea typeface="標楷體" pitchFamily="65" charset="-120"/>
              </a:rPr>
              <a:t>        （六）直接協助案主改變自己來影響環境</a:t>
            </a:r>
          </a:p>
          <a:p>
            <a:pPr eaLnBrk="1" hangingPunct="1">
              <a:buFont typeface="Wingdings" pitchFamily="2" charset="2"/>
              <a:buNone/>
            </a:pPr>
            <a:r>
              <a:rPr lang="zh-TW" altLang="en-US" sz="2400" dirty="0" smtClean="0">
                <a:ea typeface="標楷體" pitchFamily="65" charset="-120"/>
              </a:rPr>
              <a:t>                        非直接滿足案主需求，而是協助案主透過改變自</a:t>
            </a:r>
            <a:endParaRPr lang="en-US" altLang="zh-TW" sz="2400" dirty="0" smtClean="0">
              <a:ea typeface="標楷體" pitchFamily="65" charset="-12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zh-TW" sz="2400" dirty="0" smtClean="0">
                <a:ea typeface="標楷體" pitchFamily="65" charset="-120"/>
              </a:rPr>
              <a:t>                        </a:t>
            </a:r>
            <a:r>
              <a:rPr lang="zh-TW" altLang="en-US" sz="2400" dirty="0" smtClean="0">
                <a:ea typeface="標楷體" pitchFamily="65" charset="-120"/>
              </a:rPr>
              <a:t>己進而影響環境。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資料庫圖表 3"/>
          <p:cNvGraphicFramePr/>
          <p:nvPr/>
        </p:nvGraphicFramePr>
        <p:xfrm>
          <a:off x="285720" y="714356"/>
          <a:ext cx="8215370" cy="785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285750" y="1571624"/>
            <a:ext cx="8572500" cy="502572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None/>
            </a:pPr>
            <a:r>
              <a:rPr lang="zh-TW" altLang="en-US" sz="2800" b="1" dirty="0" smtClean="0">
                <a:ea typeface="標楷體" pitchFamily="65" charset="-120"/>
              </a:rPr>
              <a:t>☆</a:t>
            </a:r>
            <a:r>
              <a:rPr lang="en-US" altLang="zh-TW" sz="2800" b="1" dirty="0" smtClean="0">
                <a:ea typeface="標楷體" pitchFamily="65" charset="-120"/>
              </a:rPr>
              <a:t>Gathering Fact VS. Interpreting Fact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l"/>
            </a:pPr>
            <a:r>
              <a:rPr lang="zh-TW" altLang="en-US" sz="2800" b="1" dirty="0" smtClean="0">
                <a:ea typeface="標楷體" pitchFamily="65" charset="-120"/>
              </a:rPr>
              <a:t>初期會談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zh-TW" altLang="en-US" sz="2400" dirty="0" smtClean="0">
                <a:ea typeface="標楷體" pitchFamily="65" charset="-120"/>
              </a:rPr>
              <a:t>     </a:t>
            </a:r>
            <a:r>
              <a:rPr lang="zh-TW" altLang="en-US" sz="2200" dirty="0" smtClean="0">
                <a:ea typeface="標楷體" pitchFamily="65" charset="-120"/>
              </a:rPr>
              <a:t>（一）建立關係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zh-TW" altLang="en-US" sz="2200" dirty="0" smtClean="0">
                <a:ea typeface="標楷體" pitchFamily="65" charset="-120"/>
              </a:rPr>
              <a:t>                  幫助案主將負面情緒表達出來，獲得案主信任。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zh-TW" altLang="en-US" sz="2200" dirty="0" smtClean="0">
                <a:ea typeface="標楷體" pitchFamily="65" charset="-120"/>
              </a:rPr>
              <a:t>     （二）瞭解案主對問題的看法與求助動機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zh-TW" altLang="en-US" sz="2200" dirty="0" smtClean="0">
                <a:ea typeface="標楷體" pitchFamily="65" charset="-120"/>
              </a:rPr>
              <a:t>                  發掘案主真正問題，並決定工作人員是否有能力提供 </a:t>
            </a:r>
            <a:endParaRPr lang="en-US" altLang="zh-TW" sz="2200" dirty="0" smtClean="0">
              <a:ea typeface="標楷體" pitchFamily="65" charset="-12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zh-TW" altLang="en-US" sz="2200" dirty="0" smtClean="0">
                <a:ea typeface="標楷體" pitchFamily="65" charset="-120"/>
              </a:rPr>
              <a:t>                  協助</a:t>
            </a:r>
            <a:r>
              <a:rPr lang="en-US" altLang="zh-TW" sz="2200" dirty="0" smtClean="0">
                <a:ea typeface="標楷體" pitchFamily="65" charset="-120"/>
              </a:rPr>
              <a:t>—</a:t>
            </a:r>
            <a:r>
              <a:rPr lang="zh-TW" altLang="en-US" sz="2200" dirty="0" smtClean="0">
                <a:ea typeface="標楷體" pitchFamily="65" charset="-120"/>
              </a:rPr>
              <a:t>案主是否來對地方求助。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l"/>
            </a:pPr>
            <a:r>
              <a:rPr lang="zh-TW" altLang="en-US" sz="2800" b="1" dirty="0" smtClean="0">
                <a:ea typeface="標楷體" pitchFamily="65" charset="-120"/>
              </a:rPr>
              <a:t>心理與社會診斷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zh-TW" altLang="en-US" sz="2400" dirty="0" smtClean="0">
                <a:ea typeface="標楷體" pitchFamily="65" charset="-120"/>
              </a:rPr>
              <a:t>    </a:t>
            </a:r>
            <a:r>
              <a:rPr lang="zh-TW" altLang="en-US" sz="2200" dirty="0" smtClean="0">
                <a:ea typeface="標楷體" pitchFamily="65" charset="-120"/>
              </a:rPr>
              <a:t>（一）案主問題指認：案主問題是什麼？何種因素造成？可被改善</a:t>
            </a:r>
            <a:endParaRPr lang="en-US" altLang="zh-TW" sz="2200" dirty="0" smtClean="0">
              <a:ea typeface="標楷體" pitchFamily="65" charset="-12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zh-TW" altLang="en-US" sz="2200" dirty="0">
                <a:ea typeface="標楷體" pitchFamily="65" charset="-120"/>
              </a:rPr>
              <a:t> </a:t>
            </a:r>
            <a:r>
              <a:rPr lang="zh-TW" altLang="en-US" sz="2200" dirty="0" smtClean="0">
                <a:ea typeface="標楷體" pitchFamily="65" charset="-120"/>
              </a:rPr>
              <a:t>                 的情況？案主有無改變動機？案主有何長處有助改善情</a:t>
            </a:r>
            <a:endParaRPr lang="en-US" altLang="zh-TW" sz="2200" dirty="0" smtClean="0">
              <a:ea typeface="標楷體" pitchFamily="65" charset="-12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zh-TW" altLang="en-US" sz="2200" dirty="0">
                <a:ea typeface="標楷體" pitchFamily="65" charset="-120"/>
              </a:rPr>
              <a:t> </a:t>
            </a:r>
            <a:r>
              <a:rPr lang="zh-TW" altLang="en-US" sz="2200" dirty="0" smtClean="0">
                <a:ea typeface="標楷體" pitchFamily="65" charset="-120"/>
              </a:rPr>
              <a:t>                 境</a:t>
            </a: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…—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掌握個人與環境的整體形貌</a:t>
            </a:r>
            <a:endParaRPr lang="en-US" altLang="zh-TW" sz="2200" dirty="0" smtClean="0">
              <a:ea typeface="標楷體" pitchFamily="65" charset="-12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zh-TW" altLang="en-US" sz="2200" dirty="0" smtClean="0">
                <a:ea typeface="標楷體" pitchFamily="65" charset="-120"/>
              </a:rPr>
              <a:t>    （二）家庭系統理論與心理動力分析：如家人互動關係、案主 </a:t>
            </a:r>
            <a:endParaRPr lang="en-US" altLang="zh-TW" sz="2200" dirty="0" smtClean="0">
              <a:ea typeface="標楷體" pitchFamily="65" charset="-12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zh-TW" altLang="en-US" sz="2200" dirty="0" smtClean="0">
                <a:ea typeface="標楷體" pitchFamily="65" charset="-120"/>
              </a:rPr>
              <a:t>                 有無詞不達意、會錯意、矛盾訊息等溝通問題。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 </a:t>
            </a:r>
            <a:br>
              <a:rPr lang="en-US" altLang="zh-TW" smtClean="0"/>
            </a:br>
            <a:endParaRPr lang="zh-TW" altLang="zh-TW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214313" y="1124745"/>
            <a:ext cx="8501062" cy="4812506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zh-TW" altLang="en-US" sz="2400" dirty="0" smtClean="0">
                <a:latin typeface="Times New Roman" pitchFamily="18" charset="0"/>
                <a:ea typeface="標楷體" pitchFamily="65" charset="-120"/>
              </a:rPr>
              <a:t> </a:t>
            </a:r>
            <a:r>
              <a:rPr lang="zh-TW" altLang="en-US" sz="2400" dirty="0" smtClean="0">
                <a:ea typeface="標楷體" pitchFamily="65" charset="-120"/>
              </a:rPr>
              <a:t> （三</a:t>
            </a:r>
            <a:r>
              <a:rPr lang="zh-TW" altLang="en-US" sz="2400" dirty="0">
                <a:ea typeface="標楷體" pitchFamily="65" charset="-120"/>
              </a:rPr>
              <a:t>）案主過去生活經驗與行為特質：成長過程、求學經驗、</a:t>
            </a:r>
            <a:endParaRPr lang="en-US" altLang="zh-TW" sz="2400" dirty="0">
              <a:ea typeface="標楷體" pitchFamily="65" charset="-12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400" dirty="0">
                <a:ea typeface="標楷體" pitchFamily="65" charset="-120"/>
              </a:rPr>
              <a:t>                 </a:t>
            </a:r>
            <a:r>
              <a:rPr lang="zh-TW" altLang="en-US" sz="2400" dirty="0">
                <a:ea typeface="標楷體" pitchFamily="65" charset="-120"/>
              </a:rPr>
              <a:t>個人情感處理方式、心理防衛方式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…</a:t>
            </a:r>
            <a:endParaRPr lang="en-US" altLang="zh-TW" sz="2400" dirty="0">
              <a:latin typeface="Times New Roman" pitchFamily="18" charset="0"/>
              <a:ea typeface="標楷體" pitchFamily="65" charset="-12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zh-TW" altLang="en-US" sz="2400" dirty="0" smtClean="0">
                <a:latin typeface="Times New Roman" pitchFamily="18" charset="0"/>
                <a:ea typeface="標楷體" pitchFamily="65" charset="-120"/>
              </a:rPr>
              <a:t>  （四）案主自我評估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zh-TW" altLang="en-US" sz="2000" dirty="0" smtClean="0">
                <a:latin typeface="Times New Roman" pitchFamily="18" charset="0"/>
                <a:ea typeface="標楷體" pitchFamily="65" charset="-120"/>
              </a:rPr>
              <a:t>                 案主如何看待自己問題，且處遇計畫考慮案主價值與偏 好</a:t>
            </a:r>
            <a:r>
              <a:rPr lang="en-US" altLang="zh-TW" sz="2000" dirty="0" smtClean="0">
                <a:latin typeface="Times New Roman" pitchFamily="18" charset="0"/>
                <a:ea typeface="標楷體" pitchFamily="65" charset="-120"/>
              </a:rPr>
              <a:t>—</a:t>
            </a:r>
            <a:r>
              <a:rPr lang="zh-TW" altLang="en-US" sz="2000" dirty="0" smtClean="0">
                <a:latin typeface="Times New Roman" pitchFamily="18" charset="0"/>
                <a:ea typeface="標楷體" pitchFamily="65" charset="-120"/>
              </a:rPr>
              <a:t>尊重</a:t>
            </a:r>
            <a:endParaRPr lang="en-US" altLang="zh-TW" sz="2000" dirty="0" smtClean="0">
              <a:latin typeface="Times New Roman" pitchFamily="18" charset="0"/>
              <a:ea typeface="標楷體" pitchFamily="65" charset="-12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000" dirty="0" smtClean="0">
                <a:latin typeface="Times New Roman" pitchFamily="18" charset="0"/>
                <a:ea typeface="標楷體" pitchFamily="65" charset="-120"/>
              </a:rPr>
              <a:t>                 </a:t>
            </a:r>
            <a:r>
              <a:rPr lang="zh-TW" altLang="en-US" sz="2000" dirty="0" smtClean="0">
                <a:latin typeface="Times New Roman" pitchFamily="18" charset="0"/>
                <a:ea typeface="標楷體" pitchFamily="65" charset="-120"/>
              </a:rPr>
              <a:t>案主自決！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zh-TW" altLang="en-US" sz="2400" dirty="0" smtClean="0">
                <a:latin typeface="Times New Roman" pitchFamily="18" charset="0"/>
                <a:ea typeface="標楷體" pitchFamily="65" charset="-120"/>
              </a:rPr>
              <a:t>  （五）心理暨社會診斷分類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200" dirty="0" smtClean="0">
                <a:latin typeface="Times New Roman" pitchFamily="18" charset="0"/>
                <a:ea typeface="標楷體" pitchFamily="65" charset="-120"/>
              </a:rPr>
              <a:t>               1.</a:t>
            </a:r>
            <a:r>
              <a:rPr lang="zh-TW" altLang="en-US" sz="2200" dirty="0" smtClean="0">
                <a:latin typeface="Times New Roman" pitchFamily="18" charset="0"/>
                <a:ea typeface="標楷體" pitchFamily="65" charset="-120"/>
              </a:rPr>
              <a:t>診斷類型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zh-TW" altLang="en-US" sz="2400" dirty="0" smtClean="0">
                <a:latin typeface="Times New Roman" pitchFamily="18" charset="0"/>
                <a:ea typeface="標楷體" pitchFamily="65" charset="-120"/>
              </a:rPr>
              <a:t>                </a:t>
            </a:r>
            <a:r>
              <a:rPr lang="en-US" altLang="zh-TW" sz="2000" dirty="0" smtClean="0">
                <a:latin typeface="Times New Roman" pitchFamily="18" charset="0"/>
                <a:ea typeface="標楷體" pitchFamily="65" charset="-120"/>
              </a:rPr>
              <a:t>a.</a:t>
            </a:r>
            <a:r>
              <a:rPr lang="zh-TW" altLang="en-US" sz="2000" dirty="0" smtClean="0">
                <a:latin typeface="Times New Roman" pitchFamily="18" charset="0"/>
                <a:ea typeface="標楷體" pitchFamily="65" charset="-120"/>
              </a:rPr>
              <a:t>健康：對於社會適應問題的產生與調適方向有具體影響，找</a:t>
            </a:r>
            <a:endParaRPr lang="en-US" altLang="zh-TW" sz="2000" dirty="0" smtClean="0">
              <a:latin typeface="Times New Roman" pitchFamily="18" charset="0"/>
              <a:ea typeface="標楷體" pitchFamily="65" charset="-12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zh-TW" altLang="en-US" sz="2000" dirty="0" smtClean="0">
                <a:latin typeface="Times New Roman" pitchFamily="18" charset="0"/>
                <a:ea typeface="標楷體" pitchFamily="65" charset="-120"/>
              </a:rPr>
              <a:t>                                  出案主問題與情境脈絡的關連性。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zh-TW" altLang="en-US" sz="2000" dirty="0" smtClean="0">
                <a:latin typeface="Times New Roman" pitchFamily="18" charset="0"/>
                <a:ea typeface="標楷體" pitchFamily="65" charset="-120"/>
              </a:rPr>
              <a:t>                   </a:t>
            </a:r>
            <a:r>
              <a:rPr lang="en-US" altLang="zh-TW" sz="2000" dirty="0" smtClean="0">
                <a:latin typeface="Times New Roman" pitchFamily="18" charset="0"/>
                <a:ea typeface="標楷體" pitchFamily="65" charset="-120"/>
              </a:rPr>
              <a:t>b.</a:t>
            </a:r>
            <a:r>
              <a:rPr lang="zh-TW" altLang="en-US" sz="2000" dirty="0" smtClean="0">
                <a:latin typeface="Times New Roman" pitchFamily="18" charset="0"/>
                <a:ea typeface="標楷體" pitchFamily="65" charset="-120"/>
              </a:rPr>
              <a:t>問題：指出困難的所在和整合資料的焦點，提出需進一步處置</a:t>
            </a:r>
            <a:endParaRPr lang="en-US" altLang="zh-TW" sz="2000" dirty="0" smtClean="0">
              <a:latin typeface="Times New Roman" pitchFamily="18" charset="0"/>
              <a:ea typeface="標楷體" pitchFamily="65" charset="-12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zh-TW" altLang="en-US" sz="2000" dirty="0">
                <a:latin typeface="Times New Roman" pitchFamily="18" charset="0"/>
                <a:ea typeface="標楷體" pitchFamily="65" charset="-120"/>
              </a:rPr>
              <a:t> </a:t>
            </a:r>
            <a:r>
              <a:rPr lang="zh-TW" altLang="en-US" sz="2000" dirty="0" smtClean="0">
                <a:latin typeface="Times New Roman" pitchFamily="18" charset="0"/>
                <a:ea typeface="標楷體" pitchFamily="65" charset="-120"/>
              </a:rPr>
              <a:t>                                 的面向。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zh-TW" altLang="en-US" sz="2000" dirty="0" smtClean="0">
                <a:latin typeface="Times New Roman" pitchFamily="18" charset="0"/>
                <a:ea typeface="標楷體" pitchFamily="65" charset="-120"/>
              </a:rPr>
              <a:t>                   </a:t>
            </a:r>
            <a:r>
              <a:rPr lang="en-US" altLang="zh-TW" sz="2000" dirty="0" smtClean="0">
                <a:latin typeface="Times New Roman" pitchFamily="18" charset="0"/>
                <a:ea typeface="標楷體" pitchFamily="65" charset="-120"/>
              </a:rPr>
              <a:t>c.</a:t>
            </a:r>
            <a:r>
              <a:rPr lang="zh-TW" altLang="en-US" sz="2000" dirty="0" smtClean="0">
                <a:latin typeface="Times New Roman" pitchFamily="18" charset="0"/>
                <a:ea typeface="標楷體" pitchFamily="65" charset="-120"/>
              </a:rPr>
              <a:t>臨床：指辨識出相關人格特徵，如特質、感受、思考、行為。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400" dirty="0" smtClean="0">
                <a:latin typeface="Times New Roman" pitchFamily="18" charset="0"/>
                <a:ea typeface="標楷體" pitchFamily="65" charset="-120"/>
              </a:rPr>
              <a:t>              </a:t>
            </a:r>
            <a:r>
              <a:rPr lang="en-US" altLang="zh-TW" sz="2200" dirty="0" smtClean="0">
                <a:latin typeface="Times New Roman" pitchFamily="18" charset="0"/>
                <a:ea typeface="標楷體" pitchFamily="65" charset="-120"/>
              </a:rPr>
              <a:t>2.</a:t>
            </a:r>
            <a:r>
              <a:rPr lang="zh-TW" altLang="en-US" sz="2200" dirty="0" smtClean="0">
                <a:latin typeface="Times New Roman" pitchFamily="18" charset="0"/>
                <a:ea typeface="標楷體" pitchFamily="65" charset="-120"/>
              </a:rPr>
              <a:t>診斷摘要：將相關因素進行綜合性的說明與分析。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zh-TW" altLang="en-US" sz="2400" dirty="0" smtClean="0">
                <a:latin typeface="Times New Roman" pitchFamily="18" charset="0"/>
                <a:ea typeface="標楷體" pitchFamily="65" charset="-120"/>
              </a:rPr>
              <a:t> （六）個案服務計畫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400" dirty="0" smtClean="0">
                <a:latin typeface="Times New Roman" pitchFamily="18" charset="0"/>
                <a:ea typeface="標楷體" pitchFamily="65" charset="-120"/>
              </a:rPr>
              <a:t>               </a:t>
            </a:r>
            <a:r>
              <a:rPr lang="en-US" altLang="zh-TW" sz="2200" dirty="0" smtClean="0">
                <a:latin typeface="Times New Roman" pitchFamily="18" charset="0"/>
                <a:ea typeface="標楷體" pitchFamily="65" charset="-120"/>
              </a:rPr>
              <a:t>1.</a:t>
            </a:r>
            <a:r>
              <a:rPr lang="zh-TW" altLang="en-US" sz="2200" dirty="0" smtClean="0">
                <a:latin typeface="Times New Roman" pitchFamily="18" charset="0"/>
                <a:ea typeface="標楷體" pitchFamily="65" charset="-120"/>
              </a:rPr>
              <a:t>確認案主的改變動機，訂出暫時性標的和進行方式。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200" dirty="0" smtClean="0">
                <a:latin typeface="Times New Roman" pitchFamily="18" charset="0"/>
                <a:ea typeface="標楷體" pitchFamily="65" charset="-120"/>
              </a:rPr>
              <a:t>                2.</a:t>
            </a:r>
            <a:r>
              <a:rPr lang="zh-TW" altLang="en-US" sz="2200" dirty="0" smtClean="0">
                <a:latin typeface="Times New Roman" pitchFamily="18" charset="0"/>
                <a:ea typeface="標楷體" pitchFamily="65" charset="-120"/>
              </a:rPr>
              <a:t>增進案主改善生活適應為最終目標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 </a:t>
            </a:r>
            <a:br>
              <a:rPr lang="en-US" altLang="zh-TW" smtClean="0"/>
            </a:br>
            <a:endParaRPr lang="zh-TW" altLang="zh-TW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214313" y="1285875"/>
            <a:ext cx="8501062" cy="4879429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l"/>
            </a:pPr>
            <a:r>
              <a:rPr lang="zh-TW" altLang="en-US" sz="2600" b="1" dirty="0" smtClean="0">
                <a:latin typeface="Times New Roman" pitchFamily="18" charset="0"/>
                <a:ea typeface="標楷體" pitchFamily="65" charset="-120"/>
              </a:rPr>
              <a:t>問題處遇策略與技巧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zh-TW" altLang="en-US" sz="2400" dirty="0" smtClean="0">
                <a:latin typeface="Times New Roman" pitchFamily="18" charset="0"/>
                <a:ea typeface="標楷體" pitchFamily="65" charset="-120"/>
              </a:rPr>
              <a:t>（一）問題處遇策略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200" dirty="0" smtClean="0">
                <a:latin typeface="Times New Roman" pitchFamily="18" charset="0"/>
                <a:ea typeface="標楷體" pitchFamily="65" charset="-120"/>
              </a:rPr>
              <a:t>            1.</a:t>
            </a:r>
            <a:r>
              <a:rPr lang="zh-TW" altLang="en-US" sz="2200" dirty="0" smtClean="0">
                <a:latin typeface="Times New Roman" pitchFamily="18" charset="0"/>
                <a:ea typeface="標楷體" pitchFamily="65" charset="-120"/>
              </a:rPr>
              <a:t>直接：協助案主直接面對問題，減除個人內在壓力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200" dirty="0" smtClean="0">
                <a:latin typeface="Times New Roman" pitchFamily="18" charset="0"/>
                <a:ea typeface="標楷體" pitchFamily="65" charset="-120"/>
              </a:rPr>
              <a:t>            2.</a:t>
            </a:r>
            <a:r>
              <a:rPr lang="zh-TW" altLang="en-US" sz="2200" dirty="0" smtClean="0">
                <a:latin typeface="Times New Roman" pitchFamily="18" charset="0"/>
                <a:ea typeface="標楷體" pitchFamily="65" charset="-120"/>
              </a:rPr>
              <a:t>間接：處理外在環境壓力</a:t>
            </a:r>
            <a:endParaRPr lang="zh-TW" altLang="en-US" sz="22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zh-TW" altLang="en-US" sz="2400" dirty="0" smtClean="0">
                <a:latin typeface="Times New Roman" pitchFamily="18" charset="0"/>
                <a:ea typeface="標楷體" pitchFamily="65" charset="-120"/>
              </a:rPr>
              <a:t>（二）直接處遇的主要技巧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200" dirty="0" smtClean="0">
                <a:latin typeface="Times New Roman" pitchFamily="18" charset="0"/>
                <a:ea typeface="標楷體" pitchFamily="65" charset="-120"/>
              </a:rPr>
              <a:t>            1.</a:t>
            </a:r>
            <a:r>
              <a:rPr lang="zh-TW" altLang="en-US" sz="2200" dirty="0" smtClean="0">
                <a:latin typeface="Times New Roman" pitchFamily="18" charset="0"/>
                <a:ea typeface="標楷體" pitchFamily="65" charset="-120"/>
              </a:rPr>
              <a:t>支持性技術：意圖給予案主情感支持，減低案主焦慮，如同 </a:t>
            </a:r>
            <a:endParaRPr lang="en-US" altLang="zh-TW" sz="2200" dirty="0" smtClean="0">
              <a:latin typeface="Times New Roman" pitchFamily="18" charset="0"/>
              <a:ea typeface="標楷體" pitchFamily="65" charset="-12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200" dirty="0" smtClean="0">
                <a:latin typeface="Times New Roman" pitchFamily="18" charset="0"/>
                <a:ea typeface="標楷體" pitchFamily="65" charset="-120"/>
              </a:rPr>
              <a:t>               </a:t>
            </a:r>
            <a:r>
              <a:rPr lang="zh-TW" altLang="en-US" sz="2200" dirty="0" smtClean="0">
                <a:latin typeface="Times New Roman" pitchFamily="18" charset="0"/>
                <a:ea typeface="標楷體" pitchFamily="65" charset="-120"/>
              </a:rPr>
              <a:t>理的傾聽、接納</a:t>
            </a:r>
            <a:r>
              <a:rPr lang="en-US" altLang="zh-TW" sz="2200" dirty="0" smtClean="0">
                <a:latin typeface="Times New Roman" pitchFamily="18" charset="0"/>
                <a:ea typeface="標楷體" pitchFamily="65" charset="-120"/>
              </a:rPr>
              <a:t>…</a:t>
            </a:r>
            <a:r>
              <a:rPr lang="zh-TW" altLang="en-US" sz="2200" dirty="0" smtClean="0">
                <a:latin typeface="Times New Roman" pitchFamily="18" charset="0"/>
                <a:ea typeface="標楷體" pitchFamily="65" charset="-120"/>
              </a:rPr>
              <a:t>等。“</a:t>
            </a:r>
            <a:r>
              <a:rPr lang="en-US" altLang="zh-TW" sz="2200" dirty="0" smtClean="0">
                <a:latin typeface="Times New Roman" pitchFamily="18" charset="0"/>
                <a:ea typeface="標楷體" pitchFamily="65" charset="-120"/>
              </a:rPr>
              <a:t>Those feelings are natural”</a:t>
            </a:r>
            <a:r>
              <a:rPr lang="zh-TW" altLang="en-US" sz="2200" dirty="0" smtClean="0">
                <a:latin typeface="Times New Roman" pitchFamily="18" charset="0"/>
                <a:ea typeface="標楷體" pitchFamily="65" charset="-120"/>
              </a:rPr>
              <a:t>、“</a:t>
            </a:r>
            <a:r>
              <a:rPr lang="en-US" altLang="zh-TW" sz="2200" dirty="0" smtClean="0">
                <a:latin typeface="Times New Roman" pitchFamily="18" charset="0"/>
                <a:ea typeface="標楷體" pitchFamily="65" charset="-120"/>
              </a:rPr>
              <a:t>Say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zh-TW" altLang="en-US" sz="2200" dirty="0" smtClean="0">
                <a:latin typeface="Times New Roman" pitchFamily="18" charset="0"/>
                <a:ea typeface="標楷體" pitchFamily="65" charset="-120"/>
              </a:rPr>
              <a:t>               </a:t>
            </a:r>
            <a:r>
              <a:rPr lang="en-US" altLang="zh-TW" sz="2200" dirty="0" smtClean="0">
                <a:latin typeface="Times New Roman" pitchFamily="18" charset="0"/>
                <a:ea typeface="標楷體" pitchFamily="65" charset="-120"/>
              </a:rPr>
              <a:t>more”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200" dirty="0" smtClean="0">
                <a:latin typeface="Times New Roman" pitchFamily="18" charset="0"/>
                <a:ea typeface="標楷體" pitchFamily="65" charset="-120"/>
              </a:rPr>
              <a:t>           2.</a:t>
            </a:r>
            <a:r>
              <a:rPr lang="zh-TW" altLang="en-US" sz="2200" dirty="0" smtClean="0">
                <a:latin typeface="Times New Roman" pitchFamily="18" charset="0"/>
                <a:ea typeface="標楷體" pitchFamily="65" charset="-120"/>
              </a:rPr>
              <a:t>直接影響技術：工作人員對案主應採取某種行動表示意見，</a:t>
            </a:r>
            <a:endParaRPr lang="en-US" altLang="zh-TW" sz="2200" dirty="0" smtClean="0">
              <a:latin typeface="Times New Roman" pitchFamily="18" charset="0"/>
              <a:ea typeface="標楷體" pitchFamily="65" charset="-12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zh-TW" altLang="en-US" sz="2200" dirty="0" smtClean="0">
                <a:latin typeface="Times New Roman" pitchFamily="18" charset="0"/>
                <a:ea typeface="標楷體" pitchFamily="65" charset="-120"/>
              </a:rPr>
              <a:t>             其效果因案主對工作人員信任關係而異，如忠告、建議、強</a:t>
            </a:r>
            <a:endParaRPr lang="en-US" altLang="zh-TW" sz="2200" dirty="0" smtClean="0">
              <a:latin typeface="Times New Roman" pitchFamily="18" charset="0"/>
              <a:ea typeface="標楷體" pitchFamily="65" charset="-12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zh-TW" altLang="en-US" sz="2200" dirty="0" smtClean="0">
                <a:latin typeface="Times New Roman" pitchFamily="18" charset="0"/>
                <a:ea typeface="標楷體" pitchFamily="65" charset="-120"/>
              </a:rPr>
              <a:t>             調</a:t>
            </a:r>
            <a:r>
              <a:rPr lang="en-US" altLang="zh-TW" sz="2200" dirty="0" smtClean="0">
                <a:latin typeface="Times New Roman" pitchFamily="18" charset="0"/>
                <a:ea typeface="標楷體" pitchFamily="65" charset="-120"/>
              </a:rPr>
              <a:t>…</a:t>
            </a:r>
            <a:r>
              <a:rPr lang="zh-TW" altLang="en-US" sz="2200" dirty="0" smtClean="0">
                <a:latin typeface="Times New Roman" pitchFamily="18" charset="0"/>
                <a:ea typeface="標楷體" pitchFamily="65" charset="-120"/>
              </a:rPr>
              <a:t>等。 “</a:t>
            </a:r>
            <a:r>
              <a:rPr lang="en-US" altLang="zh-TW" sz="2200" dirty="0" smtClean="0">
                <a:latin typeface="Times New Roman" pitchFamily="18" charset="0"/>
                <a:ea typeface="標楷體" pitchFamily="65" charset="-120"/>
              </a:rPr>
              <a:t>It might be better to …”</a:t>
            </a:r>
            <a:r>
              <a:rPr lang="zh-TW" altLang="en-US" sz="2200" dirty="0" smtClean="0">
                <a:latin typeface="Times New Roman" pitchFamily="18" charset="0"/>
                <a:ea typeface="標楷體" pitchFamily="65" charset="-120"/>
              </a:rPr>
              <a:t>、“</a:t>
            </a:r>
            <a:r>
              <a:rPr lang="en-US" altLang="zh-TW" sz="2200" dirty="0" smtClean="0">
                <a:latin typeface="Times New Roman" pitchFamily="18" charset="0"/>
                <a:ea typeface="標楷體" pitchFamily="65" charset="-120"/>
              </a:rPr>
              <a:t>I think you ought to…”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200" dirty="0" smtClean="0">
                <a:latin typeface="Times New Roman" pitchFamily="18" charset="0"/>
                <a:ea typeface="標楷體" pitchFamily="65" charset="-120"/>
              </a:rPr>
              <a:t>           3.</a:t>
            </a:r>
            <a:r>
              <a:rPr lang="zh-TW" altLang="en-US" sz="2200" dirty="0" smtClean="0">
                <a:latin typeface="Times New Roman" pitchFamily="18" charset="0"/>
                <a:ea typeface="標楷體" pitchFamily="65" charset="-120"/>
              </a:rPr>
              <a:t>探討、描述與宣洩的技術：引導案主描述或解釋資料，藉以</a:t>
            </a:r>
            <a:endParaRPr lang="en-US" altLang="zh-TW" sz="2200" dirty="0" smtClean="0">
              <a:latin typeface="Times New Roman" pitchFamily="18" charset="0"/>
              <a:ea typeface="標楷體" pitchFamily="65" charset="-12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200" dirty="0" smtClean="0">
                <a:latin typeface="Times New Roman" pitchFamily="18" charset="0"/>
                <a:ea typeface="標楷體" pitchFamily="65" charset="-120"/>
              </a:rPr>
              <a:t>              </a:t>
            </a:r>
            <a:r>
              <a:rPr lang="zh-TW" altLang="en-US" sz="2200" dirty="0" smtClean="0">
                <a:latin typeface="Times New Roman" pitchFamily="18" charset="0"/>
                <a:ea typeface="標楷體" pitchFamily="65" charset="-120"/>
              </a:rPr>
              <a:t>協助案主瞭解其本身困擾，並鼓勵案主表達受壓抑的內心感 </a:t>
            </a:r>
            <a:endParaRPr lang="en-US" altLang="zh-TW" sz="2200" dirty="0" smtClean="0">
              <a:latin typeface="Times New Roman" pitchFamily="18" charset="0"/>
              <a:ea typeface="標楷體" pitchFamily="65" charset="-12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zh-TW" altLang="en-US" sz="2200" dirty="0" smtClean="0">
                <a:latin typeface="Times New Roman" pitchFamily="18" charset="0"/>
                <a:ea typeface="標楷體" pitchFamily="65" charset="-120"/>
              </a:rPr>
              <a:t>              受。 “</a:t>
            </a:r>
            <a:r>
              <a:rPr lang="en-US" altLang="zh-TW" sz="2200" dirty="0" smtClean="0">
                <a:latin typeface="Times New Roman" pitchFamily="18" charset="0"/>
                <a:ea typeface="標楷體" pitchFamily="65" charset="-120"/>
              </a:rPr>
              <a:t>Please tell me a little more about the problem at work”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 </a:t>
            </a:r>
            <a:br>
              <a:rPr lang="en-US" altLang="zh-TW" smtClean="0"/>
            </a:br>
            <a:endParaRPr lang="zh-TW" altLang="zh-TW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214313" y="1052513"/>
            <a:ext cx="8572500" cy="46799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z="2200" dirty="0" smtClean="0">
                <a:latin typeface="Times New Roman" pitchFamily="18" charset="0"/>
                <a:ea typeface="標楷體" pitchFamily="65" charset="-120"/>
              </a:rPr>
              <a:t>         4.</a:t>
            </a:r>
            <a:r>
              <a:rPr lang="zh-TW" altLang="en-US" sz="2200" dirty="0" smtClean="0">
                <a:latin typeface="Times New Roman" pitchFamily="18" charset="0"/>
                <a:ea typeface="標楷體" pitchFamily="65" charset="-120"/>
              </a:rPr>
              <a:t>反身性（</a:t>
            </a:r>
            <a:r>
              <a:rPr lang="en-US" altLang="zh-TW" sz="2200" dirty="0" smtClean="0">
                <a:latin typeface="Times New Roman" pitchFamily="18" charset="0"/>
                <a:ea typeface="標楷體" pitchFamily="65" charset="-120"/>
              </a:rPr>
              <a:t>reflective</a:t>
            </a:r>
            <a:r>
              <a:rPr lang="zh-TW" altLang="en-US" sz="2200" dirty="0" smtClean="0">
                <a:latin typeface="Times New Roman" pitchFamily="18" charset="0"/>
                <a:ea typeface="標楷體" pitchFamily="65" charset="-120"/>
              </a:rPr>
              <a:t>）討論的技術</a:t>
            </a:r>
            <a:r>
              <a:rPr lang="en-US" altLang="zh-TW" sz="2200" dirty="0" smtClean="0">
                <a:latin typeface="Times New Roman" pitchFamily="18" charset="0"/>
                <a:ea typeface="標楷體" pitchFamily="65" charset="-120"/>
              </a:rPr>
              <a:t>—</a:t>
            </a:r>
            <a:r>
              <a:rPr lang="zh-TW" altLang="en-US" sz="2200" dirty="0" smtClean="0">
                <a:latin typeface="Times New Roman" pitchFamily="18" charset="0"/>
                <a:ea typeface="標楷體" pitchFamily="65" charset="-120"/>
              </a:rPr>
              <a:t>發展與增進案主的洞察力</a:t>
            </a:r>
            <a:endParaRPr lang="en-US" altLang="zh-TW" sz="2200" dirty="0" smtClean="0">
              <a:latin typeface="Times New Roman" pitchFamily="18" charset="0"/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z="2200" dirty="0" smtClean="0">
                <a:latin typeface="Times New Roman" pitchFamily="18" charset="0"/>
                <a:ea typeface="標楷體" pitchFamily="65" charset="-120"/>
              </a:rPr>
              <a:t>           </a:t>
            </a:r>
            <a:r>
              <a:rPr lang="zh-TW" altLang="en-US" sz="2200" dirty="0" smtClean="0">
                <a:latin typeface="Times New Roman" pitchFamily="18" charset="0"/>
                <a:ea typeface="標楷體" pitchFamily="65" charset="-120"/>
              </a:rPr>
              <a:t>（適合案主情緒較平穩後運用）</a:t>
            </a:r>
            <a:endParaRPr lang="en-US" altLang="zh-TW" sz="2200" dirty="0" smtClean="0">
              <a:latin typeface="Times New Roman" pitchFamily="18" charset="0"/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zh-TW" altLang="en-US" sz="2200" dirty="0" smtClean="0">
              <a:latin typeface="Times New Roman" pitchFamily="18" charset="0"/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z="2200" dirty="0" smtClean="0">
                <a:latin typeface="Times New Roman" pitchFamily="18" charset="0"/>
                <a:ea typeface="標楷體" pitchFamily="65" charset="-120"/>
              </a:rPr>
              <a:t>                      a.</a:t>
            </a:r>
            <a:r>
              <a:rPr lang="zh-TW" altLang="en-US" sz="2200" dirty="0" smtClean="0">
                <a:latin typeface="Times New Roman" pitchFamily="18" charset="0"/>
                <a:ea typeface="標楷體" pitchFamily="65" charset="-120"/>
              </a:rPr>
              <a:t>人</a:t>
            </a:r>
            <a:r>
              <a:rPr lang="en-US" altLang="zh-TW" sz="2200" dirty="0" smtClean="0">
                <a:latin typeface="Times New Roman" pitchFamily="18" charset="0"/>
                <a:ea typeface="標楷體" pitchFamily="65" charset="-120"/>
              </a:rPr>
              <a:t>—</a:t>
            </a:r>
            <a:r>
              <a:rPr lang="zh-TW" altLang="en-US" sz="2200" dirty="0" smtClean="0">
                <a:latin typeface="Times New Roman" pitchFamily="18" charset="0"/>
                <a:ea typeface="標楷體" pitchFamily="65" charset="-120"/>
              </a:rPr>
              <a:t>情境的反身性：協助案主瞭解情境的本質、案主   </a:t>
            </a:r>
            <a:endParaRPr lang="en-US" altLang="zh-TW" sz="2200" dirty="0" smtClean="0">
              <a:latin typeface="Times New Roman" pitchFamily="18" charset="0"/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2200" dirty="0" smtClean="0">
                <a:latin typeface="Times New Roman" pitchFamily="18" charset="0"/>
                <a:ea typeface="標楷體" pitchFamily="65" charset="-120"/>
              </a:rPr>
              <a:t>                         對情境的反應，以及反應與情境間的相互影響。目的 </a:t>
            </a:r>
            <a:endParaRPr lang="en-US" altLang="zh-TW" sz="2200" dirty="0" smtClean="0">
              <a:latin typeface="Times New Roman" pitchFamily="18" charset="0"/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2200" dirty="0" smtClean="0">
                <a:latin typeface="Times New Roman" pitchFamily="18" charset="0"/>
                <a:ea typeface="標楷體" pitchFamily="65" charset="-120"/>
              </a:rPr>
              <a:t>                         協助案主更清楚看待事情（課本</a:t>
            </a:r>
            <a:r>
              <a:rPr lang="en-US" altLang="zh-TW" sz="2200" dirty="0" smtClean="0">
                <a:latin typeface="Times New Roman" pitchFamily="18" charset="0"/>
                <a:ea typeface="標楷體" pitchFamily="65" charset="-120"/>
              </a:rPr>
              <a:t>176</a:t>
            </a:r>
            <a:r>
              <a:rPr lang="zh-TW" altLang="en-US" sz="2200" dirty="0" smtClean="0">
                <a:latin typeface="Times New Roman" pitchFamily="18" charset="0"/>
                <a:ea typeface="標楷體" pitchFamily="65" charset="-120"/>
              </a:rPr>
              <a:t>）。“</a:t>
            </a:r>
            <a:r>
              <a:rPr lang="en-US" altLang="zh-TW" sz="2200" dirty="0" smtClean="0">
                <a:latin typeface="Times New Roman" pitchFamily="18" charset="0"/>
                <a:ea typeface="標楷體" pitchFamily="65" charset="-120"/>
              </a:rPr>
              <a:t>What is it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2200" dirty="0">
                <a:latin typeface="Times New Roman" pitchFamily="18" charset="0"/>
                <a:ea typeface="標楷體" pitchFamily="65" charset="-120"/>
              </a:rPr>
              <a:t> </a:t>
            </a:r>
            <a:r>
              <a:rPr lang="zh-TW" altLang="en-US" sz="2200" dirty="0" smtClean="0">
                <a:latin typeface="Times New Roman" pitchFamily="18" charset="0"/>
                <a:ea typeface="標楷體" pitchFamily="65" charset="-120"/>
              </a:rPr>
              <a:t>                        </a:t>
            </a:r>
            <a:r>
              <a:rPr lang="en-US" altLang="zh-TW" sz="2200" dirty="0" smtClean="0">
                <a:latin typeface="Times New Roman" pitchFamily="18" charset="0"/>
                <a:ea typeface="標楷體" pitchFamily="65" charset="-120"/>
              </a:rPr>
              <a:t>that make his (her)</a:t>
            </a:r>
            <a:r>
              <a:rPr lang="zh-TW" altLang="en-US" sz="2200" dirty="0" smtClean="0">
                <a:latin typeface="Times New Roman" pitchFamily="18" charset="0"/>
                <a:ea typeface="標楷體" pitchFamily="65" charset="-120"/>
              </a:rPr>
              <a:t> </a:t>
            </a:r>
            <a:r>
              <a:rPr lang="en-US" altLang="zh-TW" sz="2200" dirty="0" smtClean="0">
                <a:latin typeface="Times New Roman" pitchFamily="18" charset="0"/>
                <a:ea typeface="標楷體" pitchFamily="65" charset="-120"/>
              </a:rPr>
              <a:t>behavior so difficult for you?”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z="2200" dirty="0" smtClean="0">
                <a:latin typeface="Times New Roman" pitchFamily="18" charset="0"/>
                <a:ea typeface="標楷體" pitchFamily="65" charset="-120"/>
              </a:rPr>
              <a:t>                      b.</a:t>
            </a:r>
            <a:r>
              <a:rPr lang="zh-TW" altLang="en-US" sz="2200" dirty="0" smtClean="0">
                <a:latin typeface="Times New Roman" pitchFamily="18" charset="0"/>
                <a:ea typeface="標楷體" pitchFamily="65" charset="-120"/>
              </a:rPr>
              <a:t>型態</a:t>
            </a:r>
            <a:r>
              <a:rPr lang="en-US" altLang="zh-TW" sz="2200" dirty="0" smtClean="0">
                <a:latin typeface="Times New Roman" pitchFamily="18" charset="0"/>
                <a:ea typeface="標楷體" pitchFamily="65" charset="-120"/>
              </a:rPr>
              <a:t>—</a:t>
            </a:r>
            <a:r>
              <a:rPr lang="zh-TW" altLang="en-US" sz="2200" dirty="0" smtClean="0">
                <a:latin typeface="Times New Roman" pitchFamily="18" charset="0"/>
                <a:ea typeface="標楷體" pitchFamily="65" charset="-120"/>
              </a:rPr>
              <a:t>動力的反身性：協助案主發掘自己感受、態度</a:t>
            </a:r>
            <a:endParaRPr lang="en-US" altLang="zh-TW" sz="2200" dirty="0" smtClean="0">
              <a:latin typeface="Times New Roman" pitchFamily="18" charset="0"/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2200" dirty="0" smtClean="0">
                <a:latin typeface="Times New Roman" pitchFamily="18" charset="0"/>
                <a:ea typeface="標楷體" pitchFamily="65" charset="-120"/>
              </a:rPr>
              <a:t>                         與行為的內在根源，如自我防衛機轉（課本</a:t>
            </a:r>
            <a:r>
              <a:rPr lang="en-US" altLang="zh-TW" sz="2200" dirty="0" smtClean="0">
                <a:latin typeface="Times New Roman" pitchFamily="18" charset="0"/>
                <a:ea typeface="標楷體" pitchFamily="65" charset="-120"/>
              </a:rPr>
              <a:t>177</a:t>
            </a:r>
            <a:r>
              <a:rPr lang="zh-TW" altLang="en-US" sz="2200" dirty="0" smtClean="0">
                <a:latin typeface="Times New Roman" pitchFamily="18" charset="0"/>
                <a:ea typeface="標楷體" pitchFamily="65" charset="-120"/>
              </a:rPr>
              <a:t>）。</a:t>
            </a:r>
            <a:endParaRPr lang="en-US" altLang="zh-TW" sz="2200" dirty="0" smtClean="0">
              <a:latin typeface="Times New Roman" pitchFamily="18" charset="0"/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2200" dirty="0">
                <a:latin typeface="Times New Roman" pitchFamily="18" charset="0"/>
                <a:ea typeface="標楷體" pitchFamily="65" charset="-120"/>
              </a:rPr>
              <a:t> </a:t>
            </a:r>
            <a:r>
              <a:rPr lang="zh-TW" altLang="en-US" sz="2200" dirty="0" smtClean="0">
                <a:latin typeface="Times New Roman" pitchFamily="18" charset="0"/>
                <a:ea typeface="標楷體" pitchFamily="65" charset="-120"/>
              </a:rPr>
              <a:t>                       “</a:t>
            </a:r>
            <a:r>
              <a:rPr lang="en-US" altLang="zh-TW" sz="2200" dirty="0" smtClean="0">
                <a:latin typeface="Times New Roman" pitchFamily="18" charset="0"/>
                <a:ea typeface="標楷體" pitchFamily="65" charset="-120"/>
              </a:rPr>
              <a:t>Have you noticed how you criticize yourself and devalue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2200" dirty="0">
                <a:latin typeface="Times New Roman" pitchFamily="18" charset="0"/>
                <a:ea typeface="標楷體" pitchFamily="65" charset="-120"/>
              </a:rPr>
              <a:t> </a:t>
            </a:r>
            <a:r>
              <a:rPr lang="zh-TW" altLang="en-US" sz="2200" dirty="0" smtClean="0">
                <a:latin typeface="Times New Roman" pitchFamily="18" charset="0"/>
                <a:ea typeface="標楷體" pitchFamily="65" charset="-120"/>
              </a:rPr>
              <a:t>                       </a:t>
            </a:r>
            <a:r>
              <a:rPr lang="en-US" altLang="zh-TW" sz="2200" dirty="0" smtClean="0">
                <a:latin typeface="Times New Roman" pitchFamily="18" charset="0"/>
                <a:ea typeface="標楷體" pitchFamily="65" charset="-120"/>
              </a:rPr>
              <a:t> your own ideas? ”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z="2200" dirty="0" smtClean="0">
                <a:latin typeface="Times New Roman" pitchFamily="18" charset="0"/>
                <a:ea typeface="標楷體" pitchFamily="65" charset="-120"/>
              </a:rPr>
              <a:t>                      c.</a:t>
            </a:r>
            <a:r>
              <a:rPr lang="zh-TW" altLang="en-US" sz="2200" dirty="0" smtClean="0">
                <a:latin typeface="Times New Roman" pitchFamily="18" charset="0"/>
                <a:ea typeface="標楷體" pitchFamily="65" charset="-120"/>
              </a:rPr>
              <a:t>人格發展的反身性</a:t>
            </a:r>
            <a:r>
              <a:rPr lang="en-US" altLang="zh-TW" sz="2200" dirty="0" smtClean="0">
                <a:latin typeface="Times New Roman" pitchFamily="18" charset="0"/>
                <a:ea typeface="標楷體" pitchFamily="65" charset="-120"/>
              </a:rPr>
              <a:t>—</a:t>
            </a:r>
            <a:r>
              <a:rPr lang="zh-TW" altLang="en-US" sz="2200" dirty="0" smtClean="0">
                <a:latin typeface="Times New Roman" pitchFamily="18" charset="0"/>
                <a:ea typeface="標楷體" pitchFamily="65" charset="-120"/>
              </a:rPr>
              <a:t>協助案主知覺其某些性格特質或</a:t>
            </a:r>
            <a:endParaRPr lang="en-US" altLang="zh-TW" sz="2200" dirty="0" smtClean="0">
              <a:latin typeface="Times New Roman" pitchFamily="18" charset="0"/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2200" dirty="0" smtClean="0">
                <a:latin typeface="Times New Roman" pitchFamily="18" charset="0"/>
                <a:ea typeface="標楷體" pitchFamily="65" charset="-120"/>
              </a:rPr>
              <a:t>                        行為，與早年經驗之關係，促使案主能控制這些影響</a:t>
            </a:r>
            <a:endParaRPr lang="en-US" altLang="zh-TW" sz="2200" dirty="0" smtClean="0">
              <a:latin typeface="Times New Roman" pitchFamily="18" charset="0"/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2200" dirty="0">
                <a:latin typeface="Times New Roman" pitchFamily="18" charset="0"/>
                <a:ea typeface="標楷體" pitchFamily="65" charset="-120"/>
              </a:rPr>
              <a:t> </a:t>
            </a:r>
            <a:r>
              <a:rPr lang="zh-TW" altLang="en-US" sz="2200" dirty="0" smtClean="0">
                <a:latin typeface="Times New Roman" pitchFamily="18" charset="0"/>
                <a:ea typeface="標楷體" pitchFamily="65" charset="-120"/>
              </a:rPr>
              <a:t>                      （</a:t>
            </a:r>
            <a:r>
              <a:rPr lang="zh-TW" altLang="en-US" sz="2200" dirty="0">
                <a:latin typeface="Times New Roman" pitchFamily="18" charset="0"/>
                <a:ea typeface="標楷體" pitchFamily="65" charset="-120"/>
              </a:rPr>
              <a:t>課本</a:t>
            </a:r>
            <a:r>
              <a:rPr lang="en-US" altLang="zh-TW" sz="2200" dirty="0" smtClean="0">
                <a:latin typeface="Times New Roman" pitchFamily="18" charset="0"/>
                <a:ea typeface="標楷體" pitchFamily="65" charset="-120"/>
              </a:rPr>
              <a:t>178</a:t>
            </a:r>
            <a:r>
              <a:rPr lang="zh-TW" altLang="en-US" sz="2200" dirty="0" smtClean="0">
                <a:latin typeface="Times New Roman" pitchFamily="18" charset="0"/>
                <a:ea typeface="標楷體" pitchFamily="65" charset="-120"/>
              </a:rPr>
              <a:t>）。“</a:t>
            </a:r>
            <a:r>
              <a:rPr lang="en-US" altLang="zh-TW" sz="2200" dirty="0" smtClean="0">
                <a:latin typeface="Times New Roman" pitchFamily="18" charset="0"/>
                <a:ea typeface="標楷體" pitchFamily="65" charset="-120"/>
              </a:rPr>
              <a:t>Have you  had feeling like this before?”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 </a:t>
            </a:r>
            <a:br>
              <a:rPr lang="en-US" altLang="zh-TW" smtClean="0"/>
            </a:br>
            <a:endParaRPr lang="zh-TW" altLang="zh-TW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260350" y="1196975"/>
            <a:ext cx="8704263" cy="457993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l"/>
            </a:pPr>
            <a:r>
              <a:rPr lang="zh-TW" altLang="en-US" sz="2800" b="1" dirty="0" smtClean="0">
                <a:latin typeface="Times New Roman" pitchFamily="18" charset="0"/>
                <a:ea typeface="標楷體" pitchFamily="65" charset="-120"/>
              </a:rPr>
              <a:t>間接處遇程序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2400" dirty="0" smtClean="0">
                <a:latin typeface="Times New Roman" pitchFamily="18" charset="0"/>
                <a:ea typeface="標楷體" pitchFamily="65" charset="-120"/>
              </a:rPr>
              <a:t>   （一）環境修正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2200" dirty="0" smtClean="0">
                <a:latin typeface="Times New Roman" pitchFamily="18" charset="0"/>
                <a:ea typeface="標楷體" pitchFamily="65" charset="-120"/>
              </a:rPr>
              <a:t>              考慮案主利益後，直接採取行動改變環境。如：協助安排托</a:t>
            </a:r>
            <a:endParaRPr lang="en-US" altLang="zh-TW" sz="2200" dirty="0" smtClean="0">
              <a:latin typeface="Times New Roman" pitchFamily="18" charset="0"/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2200" dirty="0" smtClean="0">
                <a:latin typeface="Times New Roman" pitchFamily="18" charset="0"/>
                <a:ea typeface="標楷體" pitchFamily="65" charset="-120"/>
              </a:rPr>
              <a:t>              育、尋找合適寄養家庭、說服家屬送醫治療</a:t>
            </a:r>
            <a:r>
              <a:rPr lang="en-US" altLang="zh-TW" sz="2200" dirty="0" smtClean="0">
                <a:latin typeface="Times New Roman" pitchFamily="18" charset="0"/>
                <a:ea typeface="標楷體" pitchFamily="65" charset="-120"/>
              </a:rPr>
              <a:t>…</a:t>
            </a:r>
            <a:r>
              <a:rPr lang="zh-TW" altLang="en-US" sz="2200" dirty="0" smtClean="0">
                <a:latin typeface="Times New Roman" pitchFamily="18" charset="0"/>
                <a:ea typeface="標楷體" pitchFamily="65" charset="-120"/>
              </a:rPr>
              <a:t>。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2400" dirty="0" smtClean="0">
                <a:latin typeface="Times New Roman" pitchFamily="18" charset="0"/>
                <a:ea typeface="標楷體" pitchFamily="65" charset="-120"/>
              </a:rPr>
              <a:t>   （二）使用時機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z="2200" dirty="0" smtClean="0">
                <a:latin typeface="Times New Roman" pitchFamily="18" charset="0"/>
                <a:ea typeface="標楷體" pitchFamily="65" charset="-120"/>
              </a:rPr>
              <a:t>               1.</a:t>
            </a:r>
            <a:r>
              <a:rPr lang="zh-TW" altLang="en-US" sz="2200" dirty="0" smtClean="0">
                <a:latin typeface="Times New Roman" pitchFamily="18" charset="0"/>
                <a:ea typeface="標楷體" pitchFamily="65" charset="-120"/>
              </a:rPr>
              <a:t>環境壓力超過案主所能控制，只能由社工來修正。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z="2200" dirty="0" smtClean="0">
                <a:latin typeface="Times New Roman" pitchFamily="18" charset="0"/>
                <a:ea typeface="標楷體" pitchFamily="65" charset="-120"/>
              </a:rPr>
              <a:t>               2.</a:t>
            </a:r>
            <a:r>
              <a:rPr lang="zh-TW" altLang="en-US" sz="2200" dirty="0" smtClean="0">
                <a:latin typeface="Times New Roman" pitchFamily="18" charset="0"/>
                <a:ea typeface="標楷體" pitchFamily="65" charset="-120"/>
              </a:rPr>
              <a:t>案主無須改變，只要協助壓力去除即可使案主功能花揮更</a:t>
            </a:r>
            <a:endParaRPr lang="en-US" altLang="zh-TW" sz="2200" dirty="0" smtClean="0">
              <a:latin typeface="Times New Roman" pitchFamily="18" charset="0"/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2200" dirty="0" smtClean="0">
                <a:latin typeface="Times New Roman" pitchFamily="18" charset="0"/>
                <a:ea typeface="標楷體" pitchFamily="65" charset="-120"/>
              </a:rPr>
              <a:t>                   好。</a:t>
            </a:r>
            <a:endParaRPr lang="en-US" altLang="zh-TW" sz="2200" dirty="0" smtClean="0">
              <a:latin typeface="Times New Roman" pitchFamily="18" charset="0"/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zh-TW" altLang="en-US" sz="2200" dirty="0" smtClean="0">
              <a:latin typeface="Times New Roman" pitchFamily="18" charset="0"/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l"/>
            </a:pPr>
            <a:r>
              <a:rPr lang="zh-TW" altLang="en-US" sz="2800" b="1" dirty="0" smtClean="0">
                <a:latin typeface="Times New Roman" pitchFamily="18" charset="0"/>
                <a:ea typeface="標楷體" pitchFamily="65" charset="-120"/>
              </a:rPr>
              <a:t>結案</a:t>
            </a:r>
            <a:r>
              <a:rPr lang="en-US" altLang="zh-TW" sz="2800" b="1" dirty="0" smtClean="0">
                <a:latin typeface="Times New Roman" pitchFamily="18" charset="0"/>
                <a:ea typeface="標楷體" pitchFamily="65" charset="-120"/>
              </a:rPr>
              <a:t>—</a:t>
            </a:r>
            <a:r>
              <a:rPr lang="zh-TW" altLang="en-US" sz="2800" b="1" dirty="0" smtClean="0">
                <a:latin typeface="Times New Roman" pitchFamily="18" charset="0"/>
                <a:ea typeface="標楷體" pitchFamily="65" charset="-120"/>
              </a:rPr>
              <a:t>結束關係的處理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2400" dirty="0" smtClean="0">
                <a:latin typeface="Times New Roman" pitchFamily="18" charset="0"/>
                <a:ea typeface="標楷體" pitchFamily="65" charset="-120"/>
              </a:rPr>
              <a:t>          如何避免案主出現負面情緒（否認、失望、憤怒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</a:rPr>
              <a:t>…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</a:rPr>
              <a:t>）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</a:rPr>
              <a:t>—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2400" dirty="0" smtClean="0">
                <a:latin typeface="Times New Roman" pitchFamily="18" charset="0"/>
                <a:ea typeface="標楷體" pitchFamily="65" charset="-120"/>
              </a:rPr>
              <a:t>          預先準備、引導案主表達，以及工作員適切表達感受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資料庫圖表 3"/>
          <p:cNvGraphicFramePr/>
          <p:nvPr/>
        </p:nvGraphicFramePr>
        <p:xfrm>
          <a:off x="500034" y="785794"/>
          <a:ext cx="7929618" cy="785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214313" y="1714500"/>
            <a:ext cx="8631237" cy="4651375"/>
          </a:xfrm>
        </p:spPr>
        <p:txBody>
          <a:bodyPr/>
          <a:lstStyle/>
          <a:p>
            <a:pPr eaLnBrk="1" hangingPunct="1">
              <a:buFont typeface="Wingdings" pitchFamily="2" charset="2"/>
              <a:buChar char="l"/>
            </a:pPr>
            <a:r>
              <a:rPr lang="zh-TW" altLang="en-US" sz="2800" b="1" dirty="0" smtClean="0">
                <a:latin typeface="Times New Roman" pitchFamily="18" charset="0"/>
                <a:ea typeface="標楷體" pitchFamily="65" charset="-120"/>
              </a:rPr>
              <a:t>優點</a:t>
            </a:r>
          </a:p>
          <a:p>
            <a:pPr eaLnBrk="1" hangingPunct="1">
              <a:buFont typeface="Wingdings" pitchFamily="2" charset="2"/>
              <a:buNone/>
            </a:pPr>
            <a:r>
              <a:rPr lang="zh-TW" altLang="en-US" sz="2400" dirty="0" smtClean="0">
                <a:latin typeface="Times New Roman" pitchFamily="18" charset="0"/>
                <a:ea typeface="標楷體" pitchFamily="65" charset="-120"/>
              </a:rPr>
              <a:t>     （一）開放的態度</a:t>
            </a:r>
          </a:p>
          <a:p>
            <a:pPr eaLnBrk="1" hangingPunct="1">
              <a:buFont typeface="Wingdings" pitchFamily="2" charset="2"/>
              <a:buNone/>
            </a:pPr>
            <a:r>
              <a:rPr lang="zh-TW" altLang="en-US" sz="2400" dirty="0" smtClean="0">
                <a:latin typeface="Times New Roman" pitchFamily="18" charset="0"/>
                <a:ea typeface="標楷體" pitchFamily="65" charset="-120"/>
              </a:rPr>
              <a:t>                 接受其他理論，納入新知識。但也變成知識基礎不清、</a:t>
            </a:r>
            <a:endParaRPr lang="en-US" altLang="zh-TW" sz="2400" dirty="0" smtClean="0">
              <a:latin typeface="Times New Roman" pitchFamily="18" charset="0"/>
              <a:ea typeface="標楷體" pitchFamily="65" charset="-12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zh-TW" altLang="en-US" sz="2400" dirty="0">
                <a:latin typeface="Times New Roman" pitchFamily="18" charset="0"/>
                <a:ea typeface="標楷體" pitchFamily="65" charset="-120"/>
              </a:rPr>
              <a:t> 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</a:rPr>
              <a:t>                未充分整合的導引視角，而非實務工作模式。</a:t>
            </a:r>
          </a:p>
          <a:p>
            <a:pPr eaLnBrk="1" hangingPunct="1">
              <a:buFont typeface="Wingdings" pitchFamily="2" charset="2"/>
              <a:buNone/>
            </a:pPr>
            <a:r>
              <a:rPr lang="zh-TW" altLang="en-US" sz="2400" dirty="0" smtClean="0">
                <a:latin typeface="Times New Roman" pitchFamily="18" charset="0"/>
                <a:ea typeface="標楷體" pitchFamily="65" charset="-120"/>
              </a:rPr>
              <a:t>     （二）治本的目標</a:t>
            </a:r>
          </a:p>
          <a:p>
            <a:pPr eaLnBrk="1" hangingPunct="1">
              <a:buFont typeface="Wingdings" pitchFamily="2" charset="2"/>
              <a:buNone/>
            </a:pPr>
            <a:r>
              <a:rPr lang="zh-TW" altLang="en-US" sz="2400" dirty="0" smtClean="0">
                <a:latin typeface="Times New Roman" pitchFamily="18" charset="0"/>
                <a:ea typeface="標楷體" pitchFamily="65" charset="-120"/>
              </a:rPr>
              <a:t>                 削弱早年生活經驗的影響，改善人際關係與生活情境。</a:t>
            </a:r>
          </a:p>
          <a:p>
            <a:pPr eaLnBrk="1" hangingPunct="1">
              <a:buFont typeface="Wingdings" pitchFamily="2" charset="2"/>
              <a:buChar char="l"/>
            </a:pPr>
            <a:r>
              <a:rPr lang="zh-TW" altLang="en-US" sz="2800" b="1" dirty="0" smtClean="0">
                <a:latin typeface="Times New Roman" pitchFamily="18" charset="0"/>
                <a:ea typeface="標楷體" pitchFamily="65" charset="-120"/>
              </a:rPr>
              <a:t>缺點</a:t>
            </a:r>
          </a:p>
          <a:p>
            <a:pPr eaLnBrk="1" hangingPunct="1">
              <a:buFont typeface="Wingdings" pitchFamily="2" charset="2"/>
              <a:buNone/>
            </a:pPr>
            <a:r>
              <a:rPr lang="zh-TW" altLang="en-US" sz="2400" dirty="0" smtClean="0">
                <a:latin typeface="Times New Roman" pitchFamily="18" charset="0"/>
                <a:ea typeface="標楷體" pitchFamily="65" charset="-120"/>
              </a:rPr>
              <a:t>     （一）處遇時間過長，無法突現社會工作服務成效。</a:t>
            </a:r>
          </a:p>
          <a:p>
            <a:pPr eaLnBrk="1" hangingPunct="1">
              <a:buFont typeface="Wingdings" pitchFamily="2" charset="2"/>
              <a:buNone/>
            </a:pPr>
            <a:r>
              <a:rPr lang="zh-TW" altLang="en-US" sz="2400" dirty="0" smtClean="0">
                <a:latin typeface="Times New Roman" pitchFamily="18" charset="0"/>
                <a:ea typeface="標楷體" pitchFamily="65" charset="-120"/>
              </a:rPr>
              <a:t>     （二）針對個人需求和問題的病理視角，未關注家庭系統、</a:t>
            </a:r>
            <a:endParaRPr lang="en-US" altLang="zh-TW" sz="2400" dirty="0" smtClean="0">
              <a:latin typeface="Times New Roman" pitchFamily="18" charset="0"/>
              <a:ea typeface="標楷體" pitchFamily="65" charset="-12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zh-TW" altLang="en-US" sz="2400" dirty="0" smtClean="0">
                <a:latin typeface="Times New Roman" pitchFamily="18" charset="0"/>
                <a:ea typeface="標楷體" pitchFamily="65" charset="-120"/>
              </a:rPr>
              <a:t>                  社會變遷和整體結構帶來之問題。</a:t>
            </a:r>
            <a:endParaRPr lang="en-US" altLang="zh-TW" sz="2400" dirty="0" smtClean="0">
              <a:latin typeface="Times New Roman" pitchFamily="18" charset="0"/>
              <a:ea typeface="標楷體" pitchFamily="65" charset="-12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zh-TW" altLang="en-US" sz="2400" dirty="0" smtClean="0">
                <a:latin typeface="Times New Roman" pitchFamily="18" charset="0"/>
                <a:ea typeface="標楷體" pitchFamily="65" charset="-120"/>
              </a:rPr>
              <a:t>     （三）但上述缺點都逐漸修正（課本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</a:rPr>
              <a:t>p183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</a:rPr>
              <a:t>）。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資料庫圖表 4"/>
          <p:cNvGraphicFramePr/>
          <p:nvPr/>
        </p:nvGraphicFramePr>
        <p:xfrm>
          <a:off x="571472" y="785794"/>
          <a:ext cx="7786742" cy="85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1115616" y="2060848"/>
          <a:ext cx="6854253" cy="3899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7172" name="Picture 15" descr="C:\Program Files\Microsoft Office\MEDIA\CAGCAT10\j0293844.wm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23850" y="7794625"/>
            <a:ext cx="1738313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資料庫圖表 3"/>
          <p:cNvGraphicFramePr/>
          <p:nvPr/>
        </p:nvGraphicFramePr>
        <p:xfrm>
          <a:off x="500034" y="714356"/>
          <a:ext cx="8143932" cy="857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214313" y="1714500"/>
            <a:ext cx="8572500" cy="46513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l"/>
              <a:defRPr/>
            </a:pPr>
            <a:r>
              <a:rPr lang="zh-TW" altLang="en-US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標楷體" pitchFamily="65" charset="-120"/>
              </a:rPr>
              <a:t>起源</a:t>
            </a:r>
            <a:r>
              <a:rPr lang="en-US" altLang="zh-TW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標楷體" pitchFamily="65" charset="-120"/>
              </a:rPr>
              <a:t>—Marry Richmond</a:t>
            </a:r>
            <a:r>
              <a:rPr lang="zh-TW" altLang="en-US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標楷體" pitchFamily="65" charset="-120"/>
              </a:rPr>
              <a:t>的影響（</a:t>
            </a:r>
            <a:r>
              <a:rPr lang="en-US" altLang="zh-TW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標楷體" pitchFamily="65" charset="-120"/>
              </a:rPr>
              <a:t>1890-1920</a:t>
            </a:r>
            <a:r>
              <a:rPr lang="zh-TW" altLang="en-US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標楷體" pitchFamily="65" charset="-120"/>
              </a:rPr>
              <a:t>）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zh-TW" alt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標楷體" pitchFamily="65" charset="-120"/>
              </a:rPr>
              <a:t>        （一）</a:t>
            </a:r>
            <a:r>
              <a:rPr lang="en-US" altLang="zh-TW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標楷體" pitchFamily="65" charset="-120"/>
              </a:rPr>
              <a:t>Focus on the individual alone did not always help.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zh-TW" alt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標楷體" pitchFamily="65" charset="-120"/>
              </a:rPr>
              <a:t>        （二）</a:t>
            </a:r>
            <a:r>
              <a:rPr lang="en-US" altLang="zh-TW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標楷體" pitchFamily="65" charset="-120"/>
              </a:rPr>
              <a:t>Agencies were staffed by trained, supervised, paid,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altLang="zh-TW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標楷體" pitchFamily="65" charset="-120"/>
              </a:rPr>
              <a:t>                     accountable worker.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zh-TW" alt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標楷體" pitchFamily="65" charset="-120"/>
              </a:rPr>
              <a:t>        （三）</a:t>
            </a:r>
            <a:r>
              <a:rPr lang="en-US" altLang="zh-TW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標楷體" pitchFamily="65" charset="-120"/>
              </a:rPr>
              <a:t>Treatment must be individualized.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zh-TW" alt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標楷體" pitchFamily="65" charset="-120"/>
              </a:rPr>
              <a:t>        （四）</a:t>
            </a:r>
            <a:r>
              <a:rPr lang="en-US" altLang="zh-TW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標楷體" pitchFamily="65" charset="-120"/>
              </a:rPr>
              <a:t>direct treatment—trusting worker-client relationship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zh-TW" alt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標楷體" pitchFamily="65" charset="-120"/>
              </a:rPr>
              <a:t>        （五）</a:t>
            </a:r>
            <a:r>
              <a:rPr lang="en-US" altLang="zh-TW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標楷體" pitchFamily="65" charset="-120"/>
              </a:rPr>
              <a:t>indirect treatment—client’s environment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l"/>
              <a:defRPr/>
            </a:pPr>
            <a:r>
              <a:rPr lang="zh-TW" altLang="en-US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標楷體" pitchFamily="65" charset="-120"/>
              </a:rPr>
              <a:t>診斷派 </a:t>
            </a:r>
            <a:r>
              <a:rPr lang="en-US" altLang="zh-TW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標楷體" pitchFamily="65" charset="-120"/>
              </a:rPr>
              <a:t>VS. </a:t>
            </a:r>
            <a:r>
              <a:rPr lang="zh-TW" altLang="en-US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標楷體" pitchFamily="65" charset="-120"/>
              </a:rPr>
              <a:t>功能派（</a:t>
            </a:r>
            <a:r>
              <a:rPr lang="en-US" altLang="zh-TW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標楷體" pitchFamily="65" charset="-120"/>
              </a:rPr>
              <a:t>1920-1950</a:t>
            </a:r>
            <a:r>
              <a:rPr lang="zh-TW" altLang="en-US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標楷體" pitchFamily="65" charset="-120"/>
              </a:rPr>
              <a:t>）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zh-TW" alt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標楷體" pitchFamily="65" charset="-120"/>
              </a:rPr>
              <a:t>        （一）診斷派：以精神分析（指自我心理學）觀點為主，強調內</a:t>
            </a:r>
            <a:endParaRPr lang="en-US" altLang="zh-TW" sz="2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ea typeface="標楷體" pitchFamily="65" charset="-12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zh-TW" alt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標楷體" pitchFamily="65" charset="-120"/>
              </a:rPr>
              <a:t> </a:t>
            </a:r>
            <a:r>
              <a:rPr lang="zh-TW" alt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標楷體" pitchFamily="65" charset="-120"/>
              </a:rPr>
              <a:t>                                   心生活研究、診斷，以及治療的診斷程序。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zh-TW" alt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標楷體" pitchFamily="65" charset="-120"/>
              </a:rPr>
              <a:t>        （二）功能派：運用關係過程和機構功能連接，讓案主學習透過</a:t>
            </a:r>
            <a:endParaRPr lang="en-US" altLang="zh-TW" sz="2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ea typeface="標楷體" pitchFamily="65" charset="-12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zh-TW" alt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標楷體" pitchFamily="65" charset="-120"/>
              </a:rPr>
              <a:t>                                    機構功能來堅定抑制和實踐其獨特性</a:t>
            </a:r>
            <a:r>
              <a:rPr lang="en-US" altLang="zh-TW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標楷體" pitchFamily="65" charset="-120"/>
              </a:rPr>
              <a:t>—</a:t>
            </a:r>
            <a:r>
              <a:rPr lang="zh-TW" alt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標楷體" pitchFamily="65" charset="-120"/>
              </a:rPr>
              <a:t>重視現在</a:t>
            </a:r>
            <a:endParaRPr lang="en-US" altLang="zh-TW" sz="2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ea typeface="標楷體" pitchFamily="65" charset="-12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zh-TW" alt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標楷體" pitchFamily="65" charset="-120"/>
              </a:rPr>
              <a:t>                                    與未來。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 </a:t>
            </a:r>
            <a:endParaRPr lang="zh-TW" altLang="zh-TW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214313" y="1285875"/>
            <a:ext cx="8572500" cy="48656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l"/>
            </a:pPr>
            <a:r>
              <a:rPr lang="zh-TW" altLang="en-US" sz="2600" b="1" dirty="0" smtClean="0">
                <a:latin typeface="Times New Roman" pitchFamily="18" charset="0"/>
                <a:ea typeface="標楷體" pitchFamily="65" charset="-120"/>
              </a:rPr>
              <a:t>「心理社會（</a:t>
            </a:r>
            <a:r>
              <a:rPr lang="en-US" altLang="zh-TW" sz="2600" b="1" dirty="0" smtClean="0">
                <a:latin typeface="Times New Roman" pitchFamily="18" charset="0"/>
                <a:ea typeface="標楷體" pitchFamily="65" charset="-120"/>
              </a:rPr>
              <a:t>psychosocial</a:t>
            </a:r>
            <a:r>
              <a:rPr lang="zh-TW" altLang="en-US" sz="2600" b="1" dirty="0" smtClean="0">
                <a:latin typeface="Times New Roman" pitchFamily="18" charset="0"/>
                <a:ea typeface="標楷體" pitchFamily="65" charset="-120"/>
              </a:rPr>
              <a:t>）」一詞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200" dirty="0" smtClean="0">
                <a:latin typeface="Times New Roman" pitchFamily="18" charset="0"/>
                <a:ea typeface="標楷體" pitchFamily="65" charset="-120"/>
              </a:rPr>
              <a:t>         1930</a:t>
            </a:r>
            <a:r>
              <a:rPr lang="zh-TW" altLang="en-US" sz="2200" dirty="0" smtClean="0">
                <a:latin typeface="Times New Roman" pitchFamily="18" charset="0"/>
                <a:ea typeface="標楷體" pitchFamily="65" charset="-120"/>
              </a:rPr>
              <a:t>年， </a:t>
            </a:r>
            <a:r>
              <a:rPr lang="en-US" altLang="zh-TW" sz="2200" dirty="0" smtClean="0">
                <a:latin typeface="Times New Roman" pitchFamily="18" charset="0"/>
                <a:ea typeface="標楷體" pitchFamily="65" charset="-120"/>
              </a:rPr>
              <a:t>psychosocial</a:t>
            </a:r>
            <a:r>
              <a:rPr lang="zh-TW" altLang="en-US" sz="2200" dirty="0" smtClean="0">
                <a:latin typeface="Times New Roman" pitchFamily="18" charset="0"/>
                <a:ea typeface="標楷體" pitchFamily="65" charset="-120"/>
              </a:rPr>
              <a:t>一詞</a:t>
            </a:r>
            <a:r>
              <a:rPr lang="en-US" altLang="zh-TW" sz="2200" dirty="0" smtClean="0">
                <a:latin typeface="Times New Roman" pitchFamily="18" charset="0"/>
                <a:ea typeface="標楷體" pitchFamily="65" charset="-120"/>
              </a:rPr>
              <a:t>first coined by Hankins</a:t>
            </a:r>
            <a:r>
              <a:rPr lang="zh-TW" altLang="en-US" sz="2200" dirty="0" smtClean="0">
                <a:latin typeface="Times New Roman" pitchFamily="18" charset="0"/>
                <a:ea typeface="標楷體" pitchFamily="65" charset="-120"/>
              </a:rPr>
              <a:t>，</a:t>
            </a:r>
            <a:r>
              <a:rPr lang="en-US" altLang="zh-TW" sz="2200" dirty="0" smtClean="0">
                <a:latin typeface="Times New Roman" pitchFamily="18" charset="0"/>
                <a:ea typeface="標楷體" pitchFamily="65" charset="-120"/>
              </a:rPr>
              <a:t>1940</a:t>
            </a:r>
            <a:r>
              <a:rPr lang="zh-TW" altLang="en-US" sz="2200" dirty="0" smtClean="0">
                <a:latin typeface="Times New Roman" pitchFamily="18" charset="0"/>
                <a:ea typeface="標楷體" pitchFamily="65" charset="-120"/>
              </a:rPr>
              <a:t>年，</a:t>
            </a:r>
            <a:endParaRPr lang="en-US" altLang="zh-TW" sz="2200" dirty="0" smtClean="0">
              <a:latin typeface="Times New Roman" pitchFamily="18" charset="0"/>
              <a:ea typeface="標楷體" pitchFamily="65" charset="-12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200" dirty="0" smtClean="0">
                <a:latin typeface="Times New Roman" pitchFamily="18" charset="0"/>
                <a:ea typeface="標楷體" pitchFamily="65" charset="-120"/>
              </a:rPr>
              <a:t>         Hamilton</a:t>
            </a:r>
            <a:r>
              <a:rPr lang="zh-TW" altLang="en-US" sz="2200" dirty="0" smtClean="0">
                <a:latin typeface="Times New Roman" pitchFamily="18" charset="0"/>
                <a:ea typeface="標楷體" pitchFamily="65" charset="-120"/>
              </a:rPr>
              <a:t>教授在</a:t>
            </a:r>
            <a:r>
              <a:rPr lang="en-US" altLang="zh-TW" sz="2200" dirty="0" smtClean="0">
                <a:latin typeface="Times New Roman" pitchFamily="18" charset="0"/>
                <a:ea typeface="標楷體" pitchFamily="65" charset="-120"/>
              </a:rPr>
              <a:t>《Theory and Practice of  Social Work 》</a:t>
            </a:r>
            <a:r>
              <a:rPr lang="zh-TW" altLang="en-US" sz="2200" dirty="0" smtClean="0">
                <a:latin typeface="Times New Roman" pitchFamily="18" charset="0"/>
                <a:ea typeface="標楷體" pitchFamily="65" charset="-120"/>
              </a:rPr>
              <a:t>使用心理</a:t>
            </a:r>
            <a:endParaRPr lang="en-US" altLang="zh-TW" sz="2200" dirty="0" smtClean="0">
              <a:latin typeface="Times New Roman" pitchFamily="18" charset="0"/>
              <a:ea typeface="標楷體" pitchFamily="65" charset="-12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200" dirty="0" smtClean="0">
                <a:latin typeface="Times New Roman" pitchFamily="18" charset="0"/>
                <a:ea typeface="標楷體" pitchFamily="65" charset="-120"/>
              </a:rPr>
              <a:t>        </a:t>
            </a:r>
            <a:r>
              <a:rPr lang="zh-TW" altLang="en-US" sz="2200" dirty="0" smtClean="0">
                <a:latin typeface="Times New Roman" pitchFamily="18" charset="0"/>
                <a:ea typeface="標楷體" pitchFamily="65" charset="-120"/>
              </a:rPr>
              <a:t>社會一詞，</a:t>
            </a:r>
            <a:r>
              <a:rPr lang="en-US" altLang="zh-TW" sz="2200" dirty="0" smtClean="0">
                <a:latin typeface="Times New Roman" pitchFamily="18" charset="0"/>
                <a:ea typeface="標楷體" pitchFamily="65" charset="-120"/>
              </a:rPr>
              <a:t>1940</a:t>
            </a:r>
            <a:r>
              <a:rPr lang="zh-TW" altLang="en-US" sz="2200" dirty="0" smtClean="0">
                <a:latin typeface="Times New Roman" pitchFamily="18" charset="0"/>
                <a:ea typeface="標楷體" pitchFamily="65" charset="-120"/>
              </a:rPr>
              <a:t>年</a:t>
            </a:r>
            <a:r>
              <a:rPr lang="en-US" altLang="zh-TW" sz="2200" dirty="0" err="1" smtClean="0">
                <a:latin typeface="Times New Roman" pitchFamily="18" charset="0"/>
                <a:ea typeface="標楷體" pitchFamily="65" charset="-120"/>
              </a:rPr>
              <a:t>Towle</a:t>
            </a:r>
            <a:r>
              <a:rPr lang="zh-TW" altLang="en-US" sz="2200" dirty="0" smtClean="0">
                <a:latin typeface="Times New Roman" pitchFamily="18" charset="0"/>
                <a:ea typeface="標楷體" pitchFamily="65" charset="-120"/>
              </a:rPr>
              <a:t>加以修正，主張從「人在情境中」瞭解</a:t>
            </a:r>
            <a:endParaRPr lang="en-US" altLang="zh-TW" sz="2200" dirty="0" smtClean="0">
              <a:latin typeface="Times New Roman" pitchFamily="18" charset="0"/>
              <a:ea typeface="標楷體" pitchFamily="65" charset="-12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200" dirty="0" smtClean="0">
                <a:latin typeface="Times New Roman" pitchFamily="18" charset="0"/>
                <a:ea typeface="標楷體" pitchFamily="65" charset="-120"/>
              </a:rPr>
              <a:t>        </a:t>
            </a:r>
            <a:r>
              <a:rPr lang="zh-TW" altLang="en-US" sz="2200" dirty="0" smtClean="0">
                <a:latin typeface="Times New Roman" pitchFamily="18" charset="0"/>
                <a:ea typeface="標楷體" pitchFamily="65" charset="-120"/>
              </a:rPr>
              <a:t>個人。</a:t>
            </a:r>
            <a:endParaRPr lang="en-US" altLang="zh-TW" sz="2200" dirty="0" smtClean="0">
              <a:latin typeface="Times New Roman" pitchFamily="18" charset="0"/>
              <a:ea typeface="標楷體" pitchFamily="65" charset="-12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zh-TW" altLang="en-US" sz="2200" dirty="0" smtClean="0">
              <a:latin typeface="Times New Roman" pitchFamily="18" charset="0"/>
              <a:ea typeface="標楷體" pitchFamily="65" charset="-12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l"/>
            </a:pPr>
            <a:r>
              <a:rPr lang="en-US" altLang="zh-TW" sz="2600" b="1" dirty="0" smtClean="0">
                <a:latin typeface="Times New Roman" pitchFamily="18" charset="0"/>
                <a:ea typeface="標楷體" pitchFamily="65" charset="-120"/>
              </a:rPr>
              <a:t>《Casework: A Psychosocial Theory》</a:t>
            </a:r>
            <a:r>
              <a:rPr lang="zh-TW" altLang="en-US" sz="2600" b="1" dirty="0" smtClean="0">
                <a:latin typeface="Times New Roman" pitchFamily="18" charset="0"/>
                <a:ea typeface="標楷體" pitchFamily="65" charset="-120"/>
              </a:rPr>
              <a:t>（</a:t>
            </a:r>
            <a:r>
              <a:rPr lang="en-US" altLang="zh-TW" sz="2600" b="1" dirty="0" smtClean="0">
                <a:latin typeface="Times New Roman" pitchFamily="18" charset="0"/>
                <a:ea typeface="標楷體" pitchFamily="65" charset="-120"/>
              </a:rPr>
              <a:t>1964</a:t>
            </a:r>
            <a:r>
              <a:rPr lang="zh-TW" altLang="en-US" sz="2600" b="1" dirty="0" smtClean="0">
                <a:latin typeface="Times New Roman" pitchFamily="18" charset="0"/>
                <a:ea typeface="標楷體" pitchFamily="65" charset="-120"/>
              </a:rPr>
              <a:t>）一書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200" dirty="0" smtClean="0">
                <a:latin typeface="Times New Roman" pitchFamily="18" charset="0"/>
                <a:ea typeface="標楷體" pitchFamily="65" charset="-120"/>
              </a:rPr>
              <a:t>         1.Knowledge from the social science(ex. Culture</a:t>
            </a:r>
            <a:r>
              <a:rPr lang="zh-TW" altLang="en-US" sz="2200" dirty="0" smtClean="0">
                <a:latin typeface="Times New Roman" pitchFamily="18" charset="0"/>
                <a:ea typeface="標楷體" pitchFamily="65" charset="-120"/>
              </a:rPr>
              <a:t>、</a:t>
            </a:r>
            <a:r>
              <a:rPr lang="en-US" altLang="zh-TW" sz="2200" dirty="0" smtClean="0">
                <a:latin typeface="Times New Roman" pitchFamily="18" charset="0"/>
                <a:ea typeface="標楷體" pitchFamily="65" charset="-120"/>
              </a:rPr>
              <a:t>SES</a:t>
            </a:r>
            <a:r>
              <a:rPr lang="zh-TW" altLang="en-US" sz="2200" dirty="0" smtClean="0">
                <a:latin typeface="Times New Roman" pitchFamily="18" charset="0"/>
                <a:ea typeface="標楷體" pitchFamily="65" charset="-120"/>
              </a:rPr>
              <a:t>對個案人格</a:t>
            </a:r>
            <a:endParaRPr lang="en-US" altLang="zh-TW" sz="2200" dirty="0" smtClean="0">
              <a:latin typeface="Times New Roman" pitchFamily="18" charset="0"/>
              <a:ea typeface="標楷體" pitchFamily="65" charset="-12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zh-TW" altLang="en-US" sz="2200" dirty="0" smtClean="0">
                <a:latin typeface="Times New Roman" pitchFamily="18" charset="0"/>
                <a:ea typeface="標楷體" pitchFamily="65" charset="-120"/>
              </a:rPr>
              <a:t>            、態度之影響，也可能造成 </a:t>
            </a:r>
            <a:r>
              <a:rPr lang="en-US" altLang="zh-TW" sz="2200" dirty="0" smtClean="0">
                <a:latin typeface="Times New Roman" pitchFamily="18" charset="0"/>
                <a:ea typeface="標楷體" pitchFamily="65" charset="-120"/>
              </a:rPr>
              <a:t>worker</a:t>
            </a:r>
            <a:r>
              <a:rPr lang="zh-TW" altLang="en-US" sz="2200" dirty="0" smtClean="0">
                <a:latin typeface="Times New Roman" pitchFamily="18" charset="0"/>
                <a:ea typeface="標楷體" pitchFamily="65" charset="-120"/>
              </a:rPr>
              <a:t>的偏見</a:t>
            </a:r>
            <a:r>
              <a:rPr lang="en-US" altLang="zh-TW" sz="2200" dirty="0" smtClean="0">
                <a:latin typeface="Times New Roman" pitchFamily="18" charset="0"/>
                <a:ea typeface="標楷體" pitchFamily="65" charset="-120"/>
              </a:rPr>
              <a:t>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200" dirty="0" smtClean="0">
                <a:latin typeface="Times New Roman" pitchFamily="18" charset="0"/>
                <a:ea typeface="標楷體" pitchFamily="65" charset="-120"/>
              </a:rPr>
              <a:t>         2.</a:t>
            </a:r>
            <a:r>
              <a:rPr lang="zh-TW" altLang="en-US" sz="2200" dirty="0" smtClean="0">
                <a:latin typeface="Times New Roman" pitchFamily="18" charset="0"/>
                <a:ea typeface="標楷體" pitchFamily="65" charset="-120"/>
              </a:rPr>
              <a:t>重視平衡個人內在心理、人際與環境等因素交互</a:t>
            </a:r>
            <a:endParaRPr lang="en-US" altLang="zh-TW" sz="2200" dirty="0" smtClean="0">
              <a:latin typeface="Times New Roman" pitchFamily="18" charset="0"/>
              <a:ea typeface="標楷體" pitchFamily="65" charset="-12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200" dirty="0" smtClean="0">
                <a:latin typeface="Times New Roman" pitchFamily="18" charset="0"/>
                <a:ea typeface="標楷體" pitchFamily="65" charset="-120"/>
              </a:rPr>
              <a:t>        </a:t>
            </a:r>
            <a:r>
              <a:rPr lang="zh-TW" altLang="en-US" sz="2200" dirty="0" smtClean="0">
                <a:latin typeface="Times New Roman" pitchFamily="18" charset="0"/>
                <a:ea typeface="標楷體" pitchFamily="65" charset="-120"/>
              </a:rPr>
              <a:t>    影響</a:t>
            </a:r>
            <a:r>
              <a:rPr lang="en-US" altLang="zh-TW" sz="2200" dirty="0" smtClean="0">
                <a:latin typeface="Times New Roman" pitchFamily="18" charset="0"/>
                <a:ea typeface="標楷體" pitchFamily="65" charset="-120"/>
              </a:rPr>
              <a:t>—inseparability of the psychodynamic and social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200" dirty="0" smtClean="0">
                <a:latin typeface="Times New Roman" pitchFamily="18" charset="0"/>
                <a:ea typeface="標楷體" pitchFamily="65" charset="-120"/>
              </a:rPr>
              <a:t>            components</a:t>
            </a:r>
            <a:r>
              <a:rPr lang="zh-TW" altLang="en-US" sz="2200" dirty="0" smtClean="0">
                <a:latin typeface="Times New Roman" pitchFamily="18" charset="0"/>
                <a:ea typeface="標楷體" pitchFamily="65" charset="-120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資料庫圖表 3"/>
          <p:cNvGraphicFramePr/>
          <p:nvPr/>
        </p:nvGraphicFramePr>
        <p:xfrm>
          <a:off x="357158" y="785794"/>
          <a:ext cx="8429684" cy="928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214313" y="1714500"/>
            <a:ext cx="8572500" cy="46513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z="2800" dirty="0" smtClean="0">
                <a:latin typeface="Times New Roman" pitchFamily="18" charset="0"/>
                <a:ea typeface="標楷體" pitchFamily="65" charset="-120"/>
              </a:rPr>
              <a:t>★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</a:rPr>
              <a:t>要領一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</a:rPr>
              <a:t>—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</a:rPr>
              <a:t>人在</a:t>
            </a:r>
            <a:r>
              <a:rPr lang="zh-TW" altLang="en-US" sz="2400" smtClean="0">
                <a:latin typeface="Times New Roman" pitchFamily="18" charset="0"/>
                <a:ea typeface="標楷體" pitchFamily="65" charset="-120"/>
              </a:rPr>
              <a:t>情境中、失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</a:rPr>
              <a:t>功能觀點。同時，找尋最可能且最容易改變的契機。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2400" dirty="0" smtClean="0">
                <a:latin typeface="Times New Roman" pitchFamily="18" charset="0"/>
                <a:ea typeface="標楷體" pitchFamily="65" charset="-120"/>
              </a:rPr>
              <a:t>★要領二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</a:rPr>
              <a:t>—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</a:rPr>
              <a:t>個案問題來自個人與內在和外在壓力之互動結果。</a:t>
            </a:r>
            <a:endParaRPr lang="en-US" altLang="zh-TW" sz="2400" dirty="0" smtClean="0">
              <a:latin typeface="Times New Roman" pitchFamily="18" charset="0"/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zh-TW" altLang="en-US" sz="2400" dirty="0" smtClean="0">
              <a:latin typeface="Times New Roman" pitchFamily="18" charset="0"/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l"/>
            </a:pPr>
            <a:r>
              <a:rPr lang="zh-TW" altLang="en-US" sz="2400" dirty="0" smtClean="0">
                <a:latin typeface="Times New Roman" pitchFamily="18" charset="0"/>
                <a:ea typeface="標楷體" pitchFamily="65" charset="-120"/>
              </a:rPr>
              <a:t>個人行為非僅由心理特質因素決定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2400" dirty="0" smtClean="0">
                <a:latin typeface="Times New Roman" pitchFamily="18" charset="0"/>
                <a:ea typeface="標楷體" pitchFamily="65" charset="-120"/>
              </a:rPr>
              <a:t>     要瞭解與預測人的行為，必須瞭解個人與整個型態中的所有人互動。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l"/>
            </a:pPr>
            <a:r>
              <a:rPr lang="zh-TW" altLang="en-US" sz="2400" dirty="0" smtClean="0">
                <a:latin typeface="Times New Roman" pitchFamily="18" charset="0"/>
                <a:ea typeface="標楷體" pitchFamily="65" charset="-120"/>
              </a:rPr>
              <a:t>個人行為受他人影響且影響他人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2400" dirty="0" smtClean="0">
                <a:latin typeface="Times New Roman" pitchFamily="18" charset="0"/>
                <a:ea typeface="標楷體" pitchFamily="65" charset="-120"/>
              </a:rPr>
              <a:t>    人類生活環境為一系統，系統內成員彼此交互反應與相互影響。系統互賴性愈大，彼此影響力就愈大。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 </a:t>
            </a:r>
            <a:br>
              <a:rPr lang="en-US" altLang="zh-TW" smtClean="0"/>
            </a:br>
            <a:endParaRPr lang="zh-TW" altLang="zh-TW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214313" y="1357313"/>
            <a:ext cx="8572500" cy="46513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l"/>
            </a:pPr>
            <a:r>
              <a:rPr lang="zh-TW" altLang="en-US" sz="2400" dirty="0" smtClean="0">
                <a:ea typeface="標楷體" pitchFamily="65" charset="-120"/>
              </a:rPr>
              <a:t>個人行為反應來自他對環境知覺、認知和內在心理感受。因此，不能僅憑藉個人外在行為來瞭解個人。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l"/>
            </a:pPr>
            <a:r>
              <a:rPr lang="zh-TW" altLang="en-US" sz="2400" dirty="0" smtClean="0">
                <a:ea typeface="標楷體" pitchFamily="65" charset="-120"/>
              </a:rPr>
              <a:t>人格與個人社會生活功能息息相關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2400" dirty="0" smtClean="0">
                <a:ea typeface="標楷體" pitchFamily="65" charset="-120"/>
              </a:rPr>
              <a:t>     </a:t>
            </a:r>
            <a:r>
              <a:rPr lang="zh-TW" altLang="en-US" sz="2200" dirty="0" smtClean="0">
                <a:ea typeface="標楷體" pitchFamily="65" charset="-120"/>
              </a:rPr>
              <a:t>個人除出生具有獨特本能和攻擊性，並與環境相互作用而形成獨特之行為方式。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l"/>
            </a:pPr>
            <a:r>
              <a:rPr lang="zh-TW" altLang="en-US" sz="2400" dirty="0" smtClean="0">
                <a:ea typeface="標楷體" pitchFamily="65" charset="-120"/>
              </a:rPr>
              <a:t>個人對環境的認知包括個人對環境期望與事實兩部分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—</a:t>
            </a:r>
            <a:r>
              <a:rPr lang="zh-TW" altLang="en-US" sz="2400" dirty="0" smtClean="0">
                <a:ea typeface="標楷體" pitchFamily="65" charset="-120"/>
              </a:rPr>
              <a:t>個人過去經驗之影響。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l"/>
            </a:pPr>
            <a:r>
              <a:rPr lang="zh-TW" altLang="en-US" sz="2400" dirty="0" smtClean="0">
                <a:ea typeface="標楷體" pitchFamily="65" charset="-120"/>
              </a:rPr>
              <a:t>人之所以發生問題是因來自社會適應失敗。而人陷入社會適應困境的原因包含</a:t>
            </a:r>
            <a:r>
              <a:rPr lang="zh-TW" altLang="en-US" sz="2400" dirty="0" smtClean="0">
                <a:ea typeface="標楷體" pitchFamily="65" charset="-120"/>
              </a:rPr>
              <a:t>：早年未被滿足的需求，深藏個人內心、</a:t>
            </a:r>
            <a:r>
              <a:rPr lang="zh-TW" altLang="en-US" sz="2400" dirty="0" smtClean="0">
                <a:ea typeface="標楷體" pitchFamily="65" charset="-120"/>
              </a:rPr>
              <a:t>目前所處社會環境壓力過大（導致早年情緒問題被掀起），以及個人錯誤的認知。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l"/>
            </a:pPr>
            <a:r>
              <a:rPr lang="zh-TW" altLang="en-US" sz="2400" dirty="0" smtClean="0">
                <a:ea typeface="標楷體" pitchFamily="65" charset="-120"/>
              </a:rPr>
              <a:t>案主的自我是可以改變和成長的。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資料庫圖表 3"/>
          <p:cNvGraphicFramePr/>
          <p:nvPr/>
        </p:nvGraphicFramePr>
        <p:xfrm>
          <a:off x="357158" y="785794"/>
          <a:ext cx="8429684" cy="857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285750" y="1643063"/>
            <a:ext cx="8429625" cy="4786312"/>
          </a:xfrm>
        </p:spPr>
        <p:txBody>
          <a:bodyPr/>
          <a:lstStyle/>
          <a:p>
            <a:pPr eaLnBrk="1" hangingPunct="1">
              <a:buFont typeface="Wingdings" pitchFamily="2" charset="2"/>
              <a:buChar char="l"/>
            </a:pP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人在情境中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—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個人行為同時由其內在心理和外在社會因素所形成。</a:t>
            </a:r>
          </a:p>
          <a:p>
            <a:pPr eaLnBrk="1" hangingPunct="1">
              <a:buFont typeface="Wingdings" pitchFamily="2" charset="2"/>
              <a:buChar char="l"/>
            </a:pP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人的成長與發展受到生物、心理和社會三方面因素影響。</a:t>
            </a:r>
            <a:endParaRPr lang="en-US" altLang="zh-TW" sz="24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l"/>
            </a:pP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The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400" b="1" u="sng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worker-client</a:t>
            </a:r>
            <a:r>
              <a:rPr lang="zh-TW" altLang="en-US" sz="2400" b="1" u="sng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400" b="1" u="sng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relationship</a:t>
            </a:r>
            <a:r>
              <a:rPr lang="zh-TW" altLang="en-US" sz="2400" b="1" u="sng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is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crucial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to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the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success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of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psychosocial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treatment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and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one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of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its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most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powerful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tools.</a:t>
            </a:r>
            <a:endParaRPr lang="zh-TW" altLang="en-US" sz="24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l"/>
            </a:pP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相關理論概念之來源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—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協助了解人在情境的整體形貌</a:t>
            </a:r>
          </a:p>
          <a:p>
            <a:pPr eaLnBrk="1" hangingPunct="1">
              <a:buFont typeface="Wingdings" pitchFamily="2" charset="2"/>
              <a:buNone/>
            </a:pP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 </a:t>
            </a:r>
            <a:r>
              <a:rPr lang="zh-TW" altLang="en-US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（一）系統理論（二）角色理論</a:t>
            </a:r>
            <a:endParaRPr lang="en-US" altLang="zh-TW" sz="22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zh-TW" altLang="en-US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  （三）溝通理論（四）危機理論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資料庫圖表 3"/>
          <p:cNvGraphicFramePr/>
          <p:nvPr/>
        </p:nvGraphicFramePr>
        <p:xfrm>
          <a:off x="357158" y="714356"/>
          <a:ext cx="8358246" cy="857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285750" y="1571625"/>
            <a:ext cx="8643938" cy="48244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l"/>
            </a:pPr>
            <a:r>
              <a:rPr lang="zh-TW" altLang="en-US" sz="2400" b="1" smtClean="0">
                <a:latin typeface="Times New Roman" pitchFamily="18" charset="0"/>
                <a:ea typeface="標楷體" pitchFamily="65" charset="-120"/>
              </a:rPr>
              <a:t>接納（</a:t>
            </a:r>
            <a:r>
              <a:rPr lang="en-US" altLang="zh-TW" sz="2400" b="1" smtClean="0">
                <a:latin typeface="Times New Roman" pitchFamily="18" charset="0"/>
                <a:ea typeface="標楷體" pitchFamily="65" charset="-120"/>
              </a:rPr>
              <a:t>acceptance)</a:t>
            </a:r>
            <a:endParaRPr lang="zh-TW" altLang="en-US" sz="2000" b="1" smtClean="0">
              <a:latin typeface="Times New Roman" pitchFamily="18" charset="0"/>
              <a:ea typeface="標楷體" pitchFamily="65" charset="-12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zh-TW" altLang="en-US" sz="2000" smtClean="0">
                <a:latin typeface="Times New Roman" pitchFamily="18" charset="0"/>
                <a:ea typeface="標楷體" pitchFamily="65" charset="-120"/>
              </a:rPr>
              <a:t>        （一）無論案主行為是否令人喜歡，對案主要有溫暖善意。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zh-TW" altLang="en-US" sz="2000" smtClean="0">
                <a:latin typeface="Times New Roman" pitchFamily="18" charset="0"/>
                <a:ea typeface="標楷體" pitchFamily="65" charset="-120"/>
              </a:rPr>
              <a:t>        （二）不是容忍，亦非客觀在理智上瞭解一個人的行為和苦 </a:t>
            </a:r>
            <a:endParaRPr lang="en-US" altLang="zh-TW" sz="2000" smtClean="0">
              <a:latin typeface="Times New Roman" pitchFamily="18" charset="0"/>
              <a:ea typeface="標楷體" pitchFamily="65" charset="-12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zh-TW" altLang="en-US" sz="2000" smtClean="0">
                <a:latin typeface="Times New Roman" pitchFamily="18" charset="0"/>
                <a:ea typeface="標楷體" pitchFamily="65" charset="-120"/>
              </a:rPr>
              <a:t>                 難，而是同理和瞭解其內心需要與感受。 “</a:t>
            </a:r>
            <a:r>
              <a:rPr lang="en-US" altLang="zh-TW" sz="2000" smtClean="0">
                <a:latin typeface="Times New Roman" pitchFamily="18" charset="0"/>
                <a:ea typeface="標楷體" pitchFamily="65" charset="-120"/>
              </a:rPr>
              <a:t>Empathy,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000" smtClean="0">
                <a:latin typeface="Times New Roman" pitchFamily="18" charset="0"/>
                <a:ea typeface="標楷體" pitchFamily="65" charset="-120"/>
              </a:rPr>
              <a:t>                 the capacity to enter into and grasp the inner feeling or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000" smtClean="0">
                <a:latin typeface="Times New Roman" pitchFamily="18" charset="0"/>
                <a:ea typeface="標楷體" pitchFamily="65" charset="-120"/>
              </a:rPr>
              <a:t>                 subjective state of another, is a critical component of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000" smtClean="0">
                <a:latin typeface="Times New Roman" pitchFamily="18" charset="0"/>
                <a:ea typeface="標楷體" pitchFamily="65" charset="-120"/>
              </a:rPr>
              <a:t>                 acceptance.”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l"/>
            </a:pPr>
            <a:r>
              <a:rPr lang="zh-TW" altLang="en-US" sz="2400" b="1" smtClean="0">
                <a:latin typeface="Times New Roman" pitchFamily="18" charset="0"/>
                <a:ea typeface="標楷體" pitchFamily="65" charset="-120"/>
              </a:rPr>
              <a:t>自決（</a:t>
            </a:r>
            <a:r>
              <a:rPr lang="en-US" altLang="zh-TW" sz="2400" b="1" smtClean="0">
                <a:latin typeface="Times New Roman" pitchFamily="18" charset="0"/>
                <a:ea typeface="標楷體" pitchFamily="65" charset="-120"/>
              </a:rPr>
              <a:t>self-directive; self-determination)</a:t>
            </a:r>
            <a:endParaRPr lang="zh-TW" altLang="en-US" sz="2000" b="1" smtClean="0">
              <a:latin typeface="Times New Roman" pitchFamily="18" charset="0"/>
              <a:ea typeface="標楷體" pitchFamily="65" charset="-12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zh-TW" altLang="en-US" sz="2000" smtClean="0">
                <a:latin typeface="Times New Roman" pitchFamily="18" charset="0"/>
                <a:ea typeface="標楷體" pitchFamily="65" charset="-120"/>
              </a:rPr>
              <a:t>       （一）人的行為有其自發性及潛能，會經由適應和改變外在環</a:t>
            </a:r>
            <a:endParaRPr lang="en-US" altLang="zh-TW" sz="2000" smtClean="0">
              <a:latin typeface="Times New Roman" pitchFamily="18" charset="0"/>
              <a:ea typeface="標楷體" pitchFamily="65" charset="-12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zh-TW" altLang="en-US" sz="2000" smtClean="0">
                <a:latin typeface="Times New Roman" pitchFamily="18" charset="0"/>
                <a:ea typeface="標楷體" pitchFamily="65" charset="-120"/>
              </a:rPr>
              <a:t>                   境來控制自己命運。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zh-TW" altLang="en-US" sz="2000" smtClean="0">
                <a:latin typeface="Times New Roman" pitchFamily="18" charset="0"/>
                <a:ea typeface="標楷體" pitchFamily="65" charset="-120"/>
              </a:rPr>
              <a:t>       （二）案主有權來做選擇，由自己決定方向。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zh-TW" altLang="en-US" sz="2000" smtClean="0">
                <a:latin typeface="Times New Roman" pitchFamily="18" charset="0"/>
                <a:ea typeface="標楷體" pitchFamily="65" charset="-120"/>
              </a:rPr>
              <a:t>       （三）社工人員要尊重案主決定，但有時也可以提供建議，或當案主無 </a:t>
            </a:r>
            <a:endParaRPr lang="en-US" altLang="zh-TW" sz="2000" smtClean="0">
              <a:latin typeface="Times New Roman" pitchFamily="18" charset="0"/>
              <a:ea typeface="標楷體" pitchFamily="65" charset="-12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zh-TW" altLang="en-US" sz="2000" smtClean="0">
                <a:latin typeface="Times New Roman" pitchFamily="18" charset="0"/>
                <a:ea typeface="標楷體" pitchFamily="65" charset="-120"/>
              </a:rPr>
              <a:t>                  法對決定負責時，社工員應介入。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zh-TW" altLang="en-US" sz="2000" smtClean="0">
                <a:latin typeface="Times New Roman" pitchFamily="18" charset="0"/>
                <a:ea typeface="標楷體" pitchFamily="65" charset="-120"/>
              </a:rPr>
              <a:t>       （四）</a:t>
            </a:r>
            <a:r>
              <a:rPr lang="en-US" altLang="zh-TW" sz="2000" smtClean="0">
                <a:latin typeface="Times New Roman" pitchFamily="18" charset="0"/>
                <a:ea typeface="標楷體" pitchFamily="65" charset="-120"/>
              </a:rPr>
              <a:t>confidentiality—The client have the right to give or withhold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000" smtClean="0">
                <a:latin typeface="Times New Roman" pitchFamily="18" charset="0"/>
                <a:ea typeface="標楷體" pitchFamily="65" charset="-120"/>
              </a:rPr>
              <a:t>                  permission before any information about them is shared?!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資料庫圖表 3"/>
          <p:cNvGraphicFramePr/>
          <p:nvPr/>
        </p:nvGraphicFramePr>
        <p:xfrm>
          <a:off x="285720" y="785794"/>
          <a:ext cx="8358246" cy="785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285750" y="1714500"/>
            <a:ext cx="8429625" cy="4579938"/>
          </a:xfrm>
        </p:spPr>
        <p:txBody>
          <a:bodyPr/>
          <a:lstStyle/>
          <a:p>
            <a:pPr eaLnBrk="1" hangingPunct="1">
              <a:buFont typeface="Wingdings" pitchFamily="2" charset="2"/>
              <a:buChar char="l"/>
            </a:pPr>
            <a:r>
              <a:rPr lang="zh-TW" altLang="en-US" sz="2400" b="1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處遇目標</a:t>
            </a:r>
            <a:r>
              <a:rPr lang="en-US" altLang="zh-TW" sz="2400" b="1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—</a:t>
            </a:r>
            <a:r>
              <a:rPr lang="zh-TW" altLang="en-US" sz="2400" b="1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幫助一個人充分實現社會功能和健全適應與發展（</a:t>
            </a:r>
            <a:r>
              <a:rPr lang="en-US" altLang="zh-TW" sz="2400" b="1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to</a:t>
            </a:r>
            <a:r>
              <a:rPr lang="zh-TW" altLang="en-US" sz="2400" b="1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400" b="1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find</a:t>
            </a:r>
            <a:r>
              <a:rPr lang="zh-TW" altLang="en-US" sz="2400" b="1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400" b="1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optimal</a:t>
            </a:r>
            <a:r>
              <a:rPr lang="zh-TW" altLang="en-US" sz="2400" b="1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400" b="1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“fits”</a:t>
            </a:r>
            <a:r>
              <a:rPr lang="zh-TW" altLang="en-US" sz="2400" b="1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400" b="1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between</a:t>
            </a:r>
            <a:r>
              <a:rPr lang="zh-TW" altLang="en-US" sz="2400" b="1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400" b="1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people</a:t>
            </a:r>
            <a:r>
              <a:rPr lang="zh-TW" altLang="en-US" sz="2400" b="1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400" b="1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and</a:t>
            </a:r>
            <a:r>
              <a:rPr lang="zh-TW" altLang="en-US" sz="2400" b="1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400" b="1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their</a:t>
            </a:r>
            <a:r>
              <a:rPr lang="zh-TW" altLang="en-US" sz="2400" b="1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400" b="1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social</a:t>
            </a:r>
            <a:r>
              <a:rPr lang="zh-TW" altLang="en-US" sz="2400" b="1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400" b="1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or</a:t>
            </a:r>
            <a:r>
              <a:rPr lang="zh-TW" altLang="en-US" sz="2400" b="1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400" b="1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physical</a:t>
            </a:r>
            <a:r>
              <a:rPr lang="zh-TW" altLang="en-US" sz="2400" b="1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400" b="1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surroundings</a:t>
            </a:r>
            <a:r>
              <a:rPr lang="zh-TW" altLang="en-US" sz="2400" b="1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）</a:t>
            </a:r>
            <a:endParaRPr lang="en-US" altLang="zh-TW" sz="2400" b="1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l"/>
            </a:pPr>
            <a:endParaRPr lang="zh-TW" altLang="en-US" sz="2400" b="1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zh-TW" altLang="en-US" sz="240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   （一）滿足案主需要。</a:t>
            </a:r>
          </a:p>
          <a:p>
            <a:pPr eaLnBrk="1" hangingPunct="1">
              <a:buFont typeface="Wingdings" pitchFamily="2" charset="2"/>
              <a:buNone/>
            </a:pPr>
            <a:r>
              <a:rPr lang="zh-TW" altLang="en-US" sz="240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   （二）協助案主應付其面對困難情境。</a:t>
            </a:r>
          </a:p>
          <a:p>
            <a:pPr eaLnBrk="1" hangingPunct="1">
              <a:buFont typeface="Wingdings" pitchFamily="2" charset="2"/>
              <a:buNone/>
            </a:pPr>
            <a:r>
              <a:rPr lang="zh-TW" altLang="en-US" sz="240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   （三）增加案主一般社會生活功能。</a:t>
            </a:r>
          </a:p>
          <a:p>
            <a:pPr eaLnBrk="1" hangingPunct="1">
              <a:buFont typeface="Wingdings" pitchFamily="2" charset="2"/>
              <a:buNone/>
            </a:pPr>
            <a:r>
              <a:rPr lang="zh-TW" altLang="en-US" sz="240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   （四）增加案主實現目的與期望之機會與能力。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簡報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簡報9</Template>
  <TotalTime>5308</TotalTime>
  <Words>2145</Words>
  <Application>Microsoft Office PowerPoint</Application>
  <PresentationFormat>如螢幕大小 (4:3)</PresentationFormat>
  <Paragraphs>188</Paragraphs>
  <Slides>17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25" baseType="lpstr">
      <vt:lpstr>新細明體</vt:lpstr>
      <vt:lpstr>標楷體</vt:lpstr>
      <vt:lpstr>Arial</vt:lpstr>
      <vt:lpstr>Calibri</vt:lpstr>
      <vt:lpstr>Tahoma</vt:lpstr>
      <vt:lpstr>Times New Roman</vt:lpstr>
      <vt:lpstr>Wingdings</vt:lpstr>
      <vt:lpstr>簡報9</vt:lpstr>
      <vt:lpstr>PowerPoint 簡報</vt:lpstr>
      <vt:lpstr>PowerPoint 簡報</vt:lpstr>
      <vt:lpstr>PowerPoint 簡報</vt:lpstr>
      <vt:lpstr> </vt:lpstr>
      <vt:lpstr>PowerPoint 簡報</vt:lpstr>
      <vt:lpstr>  </vt:lpstr>
      <vt:lpstr>PowerPoint 簡報</vt:lpstr>
      <vt:lpstr>PowerPoint 簡報</vt:lpstr>
      <vt:lpstr>PowerPoint 簡報</vt:lpstr>
      <vt:lpstr>  </vt:lpstr>
      <vt:lpstr>  </vt:lpstr>
      <vt:lpstr>PowerPoint 簡報</vt:lpstr>
      <vt:lpstr>  </vt:lpstr>
      <vt:lpstr>  </vt:lpstr>
      <vt:lpstr>  </vt:lpstr>
      <vt:lpstr>  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醫療公道如何討？ 台灣醫療糾紛處理機制弊病之探討</dc:title>
  <dc:creator>user</dc:creator>
  <cp:lastModifiedBy>Admin</cp:lastModifiedBy>
  <cp:revision>230</cp:revision>
  <dcterms:created xsi:type="dcterms:W3CDTF">2003-09-09T00:59:01Z</dcterms:created>
  <dcterms:modified xsi:type="dcterms:W3CDTF">2015-11-10T02:01:43Z</dcterms:modified>
</cp:coreProperties>
</file>