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handoutMasterIdLst>
    <p:handoutMasterId r:id="rId20"/>
  </p:handoutMasterIdLst>
  <p:sldIdLst>
    <p:sldId id="256" r:id="rId2"/>
    <p:sldId id="257" r:id="rId3"/>
    <p:sldId id="258" r:id="rId4"/>
    <p:sldId id="276" r:id="rId5"/>
    <p:sldId id="277" r:id="rId6"/>
    <p:sldId id="259" r:id="rId7"/>
    <p:sldId id="265" r:id="rId8"/>
    <p:sldId id="266" r:id="rId9"/>
    <p:sldId id="268" r:id="rId10"/>
    <p:sldId id="278" r:id="rId11"/>
    <p:sldId id="263" r:id="rId12"/>
    <p:sldId id="269" r:id="rId13"/>
    <p:sldId id="274" r:id="rId14"/>
    <p:sldId id="270" r:id="rId15"/>
    <p:sldId id="275" r:id="rId16"/>
    <p:sldId id="271" r:id="rId17"/>
    <p:sldId id="273" r:id="rId18"/>
    <p:sldId id="264" r:id="rId1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3" autoAdjust="0"/>
    <p:restoredTop sz="91007" autoAdjust="0"/>
  </p:normalViewPr>
  <p:slideViewPr>
    <p:cSldViewPr>
      <p:cViewPr varScale="1">
        <p:scale>
          <a:sx n="77" d="100"/>
          <a:sy n="77" d="100"/>
        </p:scale>
        <p:origin x="1224" y="-38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8AE431-CDD5-429B-A7AD-5947195FC161}" type="doc">
      <dgm:prSet loTypeId="urn:microsoft.com/office/officeart/2005/8/layout/target3" loCatId="relationship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2F317CB2-BD05-41B0-B9D0-912DF9425946}">
      <dgm:prSet/>
      <dgm:spPr/>
      <dgm:t>
        <a:bodyPr/>
        <a:lstStyle/>
        <a:p>
          <a:pPr algn="ctr" rtl="0"/>
          <a:r>
            <a:rPr lang="zh-TW" dirty="0" smtClean="0">
              <a:latin typeface="標楷體" pitchFamily="65" charset="-120"/>
              <a:ea typeface="標楷體" pitchFamily="65" charset="-120"/>
            </a:rPr>
            <a:t>生態系統理論</a:t>
          </a:r>
          <a:endParaRPr lang="zh-TW" dirty="0">
            <a:latin typeface="標楷體" pitchFamily="65" charset="-120"/>
            <a:ea typeface="標楷體" pitchFamily="65" charset="-120"/>
          </a:endParaRPr>
        </a:p>
      </dgm:t>
    </dgm:pt>
    <dgm:pt modelId="{C8C30EFD-AF5A-4138-93E9-400C18FB4637}" type="parTrans" cxnId="{ABF78155-02C7-4B10-97EC-536A36A12C47}">
      <dgm:prSet/>
      <dgm:spPr/>
      <dgm:t>
        <a:bodyPr/>
        <a:lstStyle/>
        <a:p>
          <a:endParaRPr lang="zh-TW" altLang="en-US"/>
        </a:p>
      </dgm:t>
    </dgm:pt>
    <dgm:pt modelId="{8358AC5E-3572-48C9-97DD-5AA9BAEA9D1B}" type="sibTrans" cxnId="{ABF78155-02C7-4B10-97EC-536A36A12C47}">
      <dgm:prSet/>
      <dgm:spPr/>
      <dgm:t>
        <a:bodyPr/>
        <a:lstStyle/>
        <a:p>
          <a:endParaRPr lang="zh-TW" altLang="en-US"/>
        </a:p>
      </dgm:t>
    </dgm:pt>
    <dgm:pt modelId="{F14B2CC3-D6BD-41C0-8117-574C204A9249}" type="pres">
      <dgm:prSet presAssocID="{DD8AE431-CDD5-429B-A7AD-5947195FC16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578DEDF-7837-4B61-BE8E-AADEEB24B1C0}" type="pres">
      <dgm:prSet presAssocID="{2F317CB2-BD05-41B0-B9D0-912DF9425946}" presName="circle1" presStyleLbl="node1" presStyleIdx="0" presStyleCnt="1"/>
      <dgm:spPr/>
    </dgm:pt>
    <dgm:pt modelId="{A8A02C0C-528C-42AC-A412-50F77471AB2D}" type="pres">
      <dgm:prSet presAssocID="{2F317CB2-BD05-41B0-B9D0-912DF9425946}" presName="space" presStyleCnt="0"/>
      <dgm:spPr/>
    </dgm:pt>
    <dgm:pt modelId="{89375CB1-6469-4E24-A18E-4DAB17B13B42}" type="pres">
      <dgm:prSet presAssocID="{2F317CB2-BD05-41B0-B9D0-912DF9425946}" presName="rect1" presStyleLbl="alignAcc1" presStyleIdx="0" presStyleCnt="1" custLinFactNeighborX="-1481"/>
      <dgm:spPr/>
      <dgm:t>
        <a:bodyPr/>
        <a:lstStyle/>
        <a:p>
          <a:endParaRPr lang="zh-TW" altLang="en-US"/>
        </a:p>
      </dgm:t>
    </dgm:pt>
    <dgm:pt modelId="{FE31C604-1BED-4F44-9A5D-90BDE407700C}" type="pres">
      <dgm:prSet presAssocID="{2F317CB2-BD05-41B0-B9D0-912DF942594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9409071-F097-4774-AEAB-EABCE80AD17C}" type="presOf" srcId="{2F317CB2-BD05-41B0-B9D0-912DF9425946}" destId="{FE31C604-1BED-4F44-9A5D-90BDE407700C}" srcOrd="1" destOrd="0" presId="urn:microsoft.com/office/officeart/2005/8/layout/target3"/>
    <dgm:cxn modelId="{F70A6607-D33F-4BC9-B861-79B6BCF874B6}" type="presOf" srcId="{2F317CB2-BD05-41B0-B9D0-912DF9425946}" destId="{89375CB1-6469-4E24-A18E-4DAB17B13B42}" srcOrd="0" destOrd="0" presId="urn:microsoft.com/office/officeart/2005/8/layout/target3"/>
    <dgm:cxn modelId="{61DB7222-911E-4DAD-981A-9D506D1ABF38}" type="presOf" srcId="{DD8AE431-CDD5-429B-A7AD-5947195FC161}" destId="{F14B2CC3-D6BD-41C0-8117-574C204A9249}" srcOrd="0" destOrd="0" presId="urn:microsoft.com/office/officeart/2005/8/layout/target3"/>
    <dgm:cxn modelId="{ABF78155-02C7-4B10-97EC-536A36A12C47}" srcId="{DD8AE431-CDD5-429B-A7AD-5947195FC161}" destId="{2F317CB2-BD05-41B0-B9D0-912DF9425946}" srcOrd="0" destOrd="0" parTransId="{C8C30EFD-AF5A-4138-93E9-400C18FB4637}" sibTransId="{8358AC5E-3572-48C9-97DD-5AA9BAEA9D1B}"/>
    <dgm:cxn modelId="{2C33A687-0980-46E5-89D6-547E1316A87B}" type="presParOf" srcId="{F14B2CC3-D6BD-41C0-8117-574C204A9249}" destId="{B578DEDF-7837-4B61-BE8E-AADEEB24B1C0}" srcOrd="0" destOrd="0" presId="urn:microsoft.com/office/officeart/2005/8/layout/target3"/>
    <dgm:cxn modelId="{622B7B94-3D57-4EAB-84C6-2FDB8E704120}" type="presParOf" srcId="{F14B2CC3-D6BD-41C0-8117-574C204A9249}" destId="{A8A02C0C-528C-42AC-A412-50F77471AB2D}" srcOrd="1" destOrd="0" presId="urn:microsoft.com/office/officeart/2005/8/layout/target3"/>
    <dgm:cxn modelId="{D0611D0C-B8FD-4218-90EF-D5C654CF01A7}" type="presParOf" srcId="{F14B2CC3-D6BD-41C0-8117-574C204A9249}" destId="{89375CB1-6469-4E24-A18E-4DAB17B13B42}" srcOrd="2" destOrd="0" presId="urn:microsoft.com/office/officeart/2005/8/layout/target3"/>
    <dgm:cxn modelId="{EAA5D952-6CC5-4763-84EE-714F93662BB5}" type="presParOf" srcId="{F14B2CC3-D6BD-41C0-8117-574C204A9249}" destId="{FE31C604-1BED-4F44-9A5D-90BDE407700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F8D530-B9DA-4D9F-B1D6-64BE6CC5641C}" type="doc">
      <dgm:prSet loTypeId="urn:microsoft.com/office/officeart/2005/8/layout/hList1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zh-TW" altLang="en-US"/>
        </a:p>
      </dgm:t>
    </dgm:pt>
    <dgm:pt modelId="{0DEC5498-608F-4041-83B8-89F91526EA23}">
      <dgm:prSet custT="1"/>
      <dgm:spPr/>
      <dgm:t>
        <a:bodyPr/>
        <a:lstStyle/>
        <a:p>
          <a:pPr rtl="0"/>
          <a:r>
            <a:rPr lang="zh-TW" altLang="en-US" sz="4000" dirty="0" smtClean="0"/>
            <a:t>優點</a:t>
          </a:r>
          <a:endParaRPr lang="zh-TW" altLang="en-US" sz="4000" dirty="0"/>
        </a:p>
      </dgm:t>
    </dgm:pt>
    <dgm:pt modelId="{8FA01B83-4A7C-41E0-A04D-CA3F89A9F5DC}" type="parTrans" cxnId="{45F38A07-24B7-448C-8B4A-5B02E577730F}">
      <dgm:prSet/>
      <dgm:spPr/>
      <dgm:t>
        <a:bodyPr/>
        <a:lstStyle/>
        <a:p>
          <a:endParaRPr lang="zh-TW" altLang="en-US"/>
        </a:p>
      </dgm:t>
    </dgm:pt>
    <dgm:pt modelId="{5A753169-1D6B-40DA-B111-C3D3D31CEE6C}" type="sibTrans" cxnId="{45F38A07-24B7-448C-8B4A-5B02E577730F}">
      <dgm:prSet/>
      <dgm:spPr/>
      <dgm:t>
        <a:bodyPr/>
        <a:lstStyle/>
        <a:p>
          <a:endParaRPr lang="zh-TW" altLang="en-US"/>
        </a:p>
      </dgm:t>
    </dgm:pt>
    <dgm:pt modelId="{EB61C54D-3042-4EF8-B682-CA43966E484C}">
      <dgm:prSet custT="1"/>
      <dgm:spPr/>
      <dgm:t>
        <a:bodyPr/>
        <a:lstStyle/>
        <a:p>
          <a:pPr rtl="0"/>
          <a:r>
            <a:rPr lang="zh-TW" altLang="en-US" sz="4000" dirty="0" smtClean="0"/>
            <a:t>限制</a:t>
          </a:r>
          <a:endParaRPr lang="zh-TW" altLang="en-US" sz="4000" dirty="0"/>
        </a:p>
      </dgm:t>
    </dgm:pt>
    <dgm:pt modelId="{E85430A9-6CFF-40ED-9229-EA87CE188482}" type="parTrans" cxnId="{53F8FC84-70FB-4010-A6DF-2D4B7696E5C4}">
      <dgm:prSet/>
      <dgm:spPr/>
      <dgm:t>
        <a:bodyPr/>
        <a:lstStyle/>
        <a:p>
          <a:endParaRPr lang="zh-TW" altLang="en-US"/>
        </a:p>
      </dgm:t>
    </dgm:pt>
    <dgm:pt modelId="{82923EEA-9B8C-461D-ABA8-601BC19938D6}" type="sibTrans" cxnId="{53F8FC84-70FB-4010-A6DF-2D4B7696E5C4}">
      <dgm:prSet/>
      <dgm:spPr/>
      <dgm:t>
        <a:bodyPr/>
        <a:lstStyle/>
        <a:p>
          <a:endParaRPr lang="zh-TW" altLang="en-US"/>
        </a:p>
      </dgm:t>
    </dgm:pt>
    <dgm:pt modelId="{4163FBE3-BDC6-4E28-A62F-29E67EB148D8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（一）全人與整合的思考架</a:t>
          </a:r>
          <a:r>
            <a:rPr lang="en-US" altLang="zh-TW" sz="2000" dirty="0" smtClean="0">
              <a:latin typeface="標楷體" pitchFamily="65" charset="-120"/>
              <a:ea typeface="標楷體" pitchFamily="65" charset="-120"/>
            </a:rPr>
            <a:t/>
          </a:r>
          <a:br>
            <a:rPr lang="en-US" altLang="zh-TW" sz="2000" dirty="0" smtClean="0">
              <a:latin typeface="標楷體" pitchFamily="65" charset="-120"/>
              <a:ea typeface="標楷體" pitchFamily="65" charset="-120"/>
            </a:rPr>
          </a:br>
          <a:r>
            <a:rPr lang="en-US" altLang="zh-TW" sz="2000" dirty="0" smtClean="0">
              <a:latin typeface="標楷體" pitchFamily="65" charset="-120"/>
              <a:ea typeface="標楷體" pitchFamily="65" charset="-120"/>
            </a:rPr>
            <a:t>    </a:t>
          </a:r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構。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A5245252-2667-46DA-B015-149BA8616FB7}" type="parTrans" cxnId="{B94C6C8B-DFD8-433C-8619-F14A2E919BF9}">
      <dgm:prSet/>
      <dgm:spPr/>
      <dgm:t>
        <a:bodyPr/>
        <a:lstStyle/>
        <a:p>
          <a:endParaRPr lang="zh-TW" altLang="en-US"/>
        </a:p>
      </dgm:t>
    </dgm:pt>
    <dgm:pt modelId="{059A8A65-E262-4D39-9804-56BC1E205E09}" type="sibTrans" cxnId="{B94C6C8B-DFD8-433C-8619-F14A2E919BF9}">
      <dgm:prSet/>
      <dgm:spPr/>
      <dgm:t>
        <a:bodyPr/>
        <a:lstStyle/>
        <a:p>
          <a:endParaRPr lang="zh-TW" altLang="en-US"/>
        </a:p>
      </dgm:t>
    </dgm:pt>
    <dgm:pt modelId="{E748DF7C-29E0-4944-A68A-2086C5C10427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（二）無專屬特定干預方法。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EACDCA6D-B411-4730-92D3-0FCBF0A136FC}" type="parTrans" cxnId="{1F7A1B85-D4CF-42C2-AC27-168373AFAA50}">
      <dgm:prSet/>
      <dgm:spPr/>
      <dgm:t>
        <a:bodyPr/>
        <a:lstStyle/>
        <a:p>
          <a:endParaRPr lang="zh-TW" altLang="en-US"/>
        </a:p>
      </dgm:t>
    </dgm:pt>
    <dgm:pt modelId="{DF3A50E0-319F-4012-9AED-F75CB9DDDC64}" type="sibTrans" cxnId="{1F7A1B85-D4CF-42C2-AC27-168373AFAA50}">
      <dgm:prSet/>
      <dgm:spPr/>
      <dgm:t>
        <a:bodyPr/>
        <a:lstStyle/>
        <a:p>
          <a:endParaRPr lang="zh-TW" altLang="en-US"/>
        </a:p>
      </dgm:t>
    </dgm:pt>
    <dgm:pt modelId="{AEEED6CF-8135-4779-B145-7CC12626628C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過於抽象與描述性。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258DE129-620C-4648-A03C-F73686488DB0}" type="parTrans" cxnId="{666D87D0-F27D-4FA4-9C3A-C1BB6A0E570A}">
      <dgm:prSet/>
      <dgm:spPr/>
      <dgm:t>
        <a:bodyPr/>
        <a:lstStyle/>
        <a:p>
          <a:endParaRPr lang="zh-TW" altLang="en-US"/>
        </a:p>
      </dgm:t>
    </dgm:pt>
    <dgm:pt modelId="{E4C256B6-5C89-4D0F-9EEA-AA6204128E0E}" type="sibTrans" cxnId="{666D87D0-F27D-4FA4-9C3A-C1BB6A0E570A}">
      <dgm:prSet/>
      <dgm:spPr/>
      <dgm:t>
        <a:bodyPr/>
        <a:lstStyle/>
        <a:p>
          <a:endParaRPr lang="zh-TW" altLang="en-US"/>
        </a:p>
      </dgm:t>
    </dgm:pt>
    <dgm:pt modelId="{4DA356D2-DE85-408C-B05B-627A1A111E59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多元（多層次）干預的建議，  等於沒有建議。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618F8AAF-09AB-4C2C-B7A2-7836D467F44A}" type="parTrans" cxnId="{83411499-73A5-422A-ACA6-571781DB05EF}">
      <dgm:prSet/>
      <dgm:spPr/>
      <dgm:t>
        <a:bodyPr/>
        <a:lstStyle/>
        <a:p>
          <a:endParaRPr lang="zh-TW" altLang="en-US"/>
        </a:p>
      </dgm:t>
    </dgm:pt>
    <dgm:pt modelId="{82EF8911-387B-4942-BB6D-9AD89296FFE4}" type="sibTrans" cxnId="{83411499-73A5-422A-ACA6-571781DB05EF}">
      <dgm:prSet/>
      <dgm:spPr/>
      <dgm:t>
        <a:bodyPr/>
        <a:lstStyle/>
        <a:p>
          <a:endParaRPr lang="zh-TW" altLang="en-US"/>
        </a:p>
      </dgm:t>
    </dgm:pt>
    <dgm:pt modelId="{AD9D53B7-603E-4B52-A5A6-CBD98D28364E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重視協調與適應，過於傳統與順從。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28FBF5D2-1ACC-4021-9278-AB2F9D3AC901}" type="parTrans" cxnId="{12CE19C5-E4BA-4F09-9A24-536EEEB7BA71}">
      <dgm:prSet/>
      <dgm:spPr/>
      <dgm:t>
        <a:bodyPr/>
        <a:lstStyle/>
        <a:p>
          <a:endParaRPr lang="zh-TW" altLang="en-US"/>
        </a:p>
      </dgm:t>
    </dgm:pt>
    <dgm:pt modelId="{611D5057-59B3-47FF-A93E-47FFEB057E7E}" type="sibTrans" cxnId="{12CE19C5-E4BA-4F09-9A24-536EEEB7BA71}">
      <dgm:prSet/>
      <dgm:spPr/>
      <dgm:t>
        <a:bodyPr/>
        <a:lstStyle/>
        <a:p>
          <a:endParaRPr lang="zh-TW" altLang="en-US"/>
        </a:p>
      </dgm:t>
    </dgm:pt>
    <dgm:pt modelId="{F3DF9CB7-D46A-44A2-94CA-5F145CAC4303}">
      <dgm:prSet custT="1"/>
      <dgm:spPr/>
      <dgm:t>
        <a:bodyPr/>
        <a:lstStyle/>
        <a:p>
          <a:pPr rtl="0"/>
          <a:r>
            <a:rPr lang="zh-TW" sz="1800" dirty="0" smtClean="0">
              <a:latin typeface="標楷體" pitchFamily="65" charset="-120"/>
              <a:ea typeface="標楷體" pitchFamily="65" charset="-120"/>
            </a:rPr>
            <a:t>需求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    </a:t>
          </a:r>
          <a:r>
            <a:rPr lang="zh-TW" sz="1800" dirty="0" smtClean="0">
              <a:latin typeface="標楷體" pitchFamily="65" charset="-120"/>
              <a:ea typeface="標楷體" pitchFamily="65" charset="-120"/>
            </a:rPr>
            <a:t>適應與改變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  </a:t>
          </a:r>
          <a:r>
            <a:rPr lang="zh-TW" sz="1800" dirty="0" smtClean="0">
              <a:latin typeface="標楷體" pitchFamily="65" charset="-120"/>
              <a:ea typeface="標楷體" pitchFamily="65" charset="-120"/>
            </a:rPr>
            <a:t>新需求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  </a:t>
          </a:r>
          <a:r>
            <a:rPr lang="zh-TW" sz="1800" dirty="0" smtClean="0">
              <a:latin typeface="標楷體" pitchFamily="65" charset="-120"/>
              <a:ea typeface="標楷體" pitchFamily="65" charset="-120"/>
            </a:rPr>
            <a:t>新適應與改變</a:t>
          </a:r>
          <a:r>
            <a:rPr lang="en-US" sz="1800" dirty="0" smtClean="0">
              <a:latin typeface="標楷體" pitchFamily="65" charset="-120"/>
              <a:ea typeface="標楷體" pitchFamily="65" charset="-120"/>
            </a:rPr>
            <a:t>…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5E3E029A-A878-4779-B278-C283972B332B}" type="parTrans" cxnId="{4F140B0F-7BED-4419-AC35-84A877416BF7}">
      <dgm:prSet/>
      <dgm:spPr/>
      <dgm:t>
        <a:bodyPr/>
        <a:lstStyle/>
        <a:p>
          <a:endParaRPr lang="zh-TW" altLang="en-US"/>
        </a:p>
      </dgm:t>
    </dgm:pt>
    <dgm:pt modelId="{3A6D8035-B45E-4FA7-ABDE-9032389A0AE2}" type="sibTrans" cxnId="{4F140B0F-7BED-4419-AC35-84A877416BF7}">
      <dgm:prSet/>
      <dgm:spPr/>
      <dgm:t>
        <a:bodyPr/>
        <a:lstStyle/>
        <a:p>
          <a:endParaRPr lang="zh-TW" altLang="en-US"/>
        </a:p>
      </dgm:t>
    </dgm:pt>
    <dgm:pt modelId="{1942C67D-AC26-4097-B0B4-B5FE9AA78D14}">
      <dgm:prSet custT="1"/>
      <dgm:spPr/>
      <dgm:t>
        <a:bodyPr/>
        <a:lstStyle/>
        <a:p>
          <a:pPr rtl="0"/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83023614-9671-4684-A18D-8F90B9A11731}" type="parTrans" cxnId="{CABB8EF2-18E2-4416-A03F-8195A28B43C9}">
      <dgm:prSet/>
      <dgm:spPr/>
      <dgm:t>
        <a:bodyPr/>
        <a:lstStyle/>
        <a:p>
          <a:endParaRPr lang="zh-TW" altLang="en-US"/>
        </a:p>
      </dgm:t>
    </dgm:pt>
    <dgm:pt modelId="{71459E28-1563-416E-9FD3-547CDFA293C9}" type="sibTrans" cxnId="{CABB8EF2-18E2-4416-A03F-8195A28B43C9}">
      <dgm:prSet/>
      <dgm:spPr/>
      <dgm:t>
        <a:bodyPr/>
        <a:lstStyle/>
        <a:p>
          <a:endParaRPr lang="zh-TW" altLang="en-US"/>
        </a:p>
      </dgm:t>
    </dgm:pt>
    <dgm:pt modelId="{35F716AE-EFEA-4A78-B33C-003330D3B17A}">
      <dgm:prSet custT="1"/>
      <dgm:spPr/>
      <dgm:t>
        <a:bodyPr/>
        <a:lstStyle/>
        <a:p>
          <a:pPr rtl="0"/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35F86656-5D75-4D13-A6B6-1DF007395D00}" type="parTrans" cxnId="{6D98BE5E-7E0E-40FA-BF21-284AB4A2A9C3}">
      <dgm:prSet/>
      <dgm:spPr/>
      <dgm:t>
        <a:bodyPr/>
        <a:lstStyle/>
        <a:p>
          <a:endParaRPr lang="zh-TW" altLang="en-US"/>
        </a:p>
      </dgm:t>
    </dgm:pt>
    <dgm:pt modelId="{6E462AF7-F6AA-444C-A97E-BD687C56827D}" type="sibTrans" cxnId="{6D98BE5E-7E0E-40FA-BF21-284AB4A2A9C3}">
      <dgm:prSet/>
      <dgm:spPr/>
      <dgm:t>
        <a:bodyPr/>
        <a:lstStyle/>
        <a:p>
          <a:endParaRPr lang="zh-TW" altLang="en-US"/>
        </a:p>
      </dgm:t>
    </dgm:pt>
    <dgm:pt modelId="{426F40EF-1F8A-4167-9F0D-0021C0880753}">
      <dgm:prSet custT="1"/>
      <dgm:spPr/>
      <dgm:t>
        <a:bodyPr/>
        <a:lstStyle/>
        <a:p>
          <a:pPr rtl="0"/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938A64E8-C29C-4F20-AAA1-D4220229D1D5}" type="parTrans" cxnId="{F475D95D-17D0-411B-9BB0-310991494524}">
      <dgm:prSet/>
      <dgm:spPr/>
    </dgm:pt>
    <dgm:pt modelId="{7CE9CE8C-A2D9-45FC-865E-9907E561ACD1}" type="sibTrans" cxnId="{F475D95D-17D0-411B-9BB0-310991494524}">
      <dgm:prSet/>
      <dgm:spPr/>
    </dgm:pt>
    <dgm:pt modelId="{F282AAEC-C40C-477F-AA5C-603FB6055A8A}">
      <dgm:prSet custT="1"/>
      <dgm:spPr/>
      <dgm:t>
        <a:bodyPr/>
        <a:lstStyle/>
        <a:p>
          <a:pPr rtl="0"/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B5DB2B1E-ADA0-44F3-95F5-5D3AB72478F7}" type="parTrans" cxnId="{1AA3EF9C-3634-4E2D-AB5D-2FC582345F77}">
      <dgm:prSet/>
      <dgm:spPr/>
    </dgm:pt>
    <dgm:pt modelId="{EF7E7006-F82B-447F-AFBE-6BB49B0338F8}" type="sibTrans" cxnId="{1AA3EF9C-3634-4E2D-AB5D-2FC582345F77}">
      <dgm:prSet/>
      <dgm:spPr/>
    </dgm:pt>
    <dgm:pt modelId="{E57A8067-E861-4AED-8ECB-6AC7F100E77A}">
      <dgm:prSet custT="1"/>
      <dgm:spPr/>
      <dgm:t>
        <a:bodyPr/>
        <a:lstStyle/>
        <a:p>
          <a:pPr rtl="0"/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99358512-0601-4668-B8CD-F5E4901D44FA}" type="parTrans" cxnId="{D26E8FCA-C5A1-42AB-85DE-5658874F4F60}">
      <dgm:prSet/>
      <dgm:spPr/>
    </dgm:pt>
    <dgm:pt modelId="{7C3997C4-AC99-4C2F-B8D6-479F169DC420}" type="sibTrans" cxnId="{D26E8FCA-C5A1-42AB-85DE-5658874F4F60}">
      <dgm:prSet/>
      <dgm:spPr/>
    </dgm:pt>
    <dgm:pt modelId="{1C1FA7A9-4829-470F-80C5-ADA124CD047F}" type="pres">
      <dgm:prSet presAssocID="{5FF8D530-B9DA-4D9F-B1D6-64BE6CC564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2101DBC-00CF-46FC-B1B1-6F7985BD09F9}" type="pres">
      <dgm:prSet presAssocID="{0DEC5498-608F-4041-83B8-89F91526EA23}" presName="composite" presStyleCnt="0"/>
      <dgm:spPr/>
      <dgm:t>
        <a:bodyPr/>
        <a:lstStyle/>
        <a:p>
          <a:endParaRPr lang="zh-TW" altLang="en-US"/>
        </a:p>
      </dgm:t>
    </dgm:pt>
    <dgm:pt modelId="{8ADCDA4D-6B1B-4BFC-B84E-5931DD3D99EF}" type="pres">
      <dgm:prSet presAssocID="{0DEC5498-608F-4041-83B8-89F91526EA2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15C807-241E-4DE4-990A-9766286B1C4C}" type="pres">
      <dgm:prSet presAssocID="{0DEC5498-608F-4041-83B8-89F91526EA2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ACC236-4A36-4DAF-A5A6-B360927FB9DD}" type="pres">
      <dgm:prSet presAssocID="{5A753169-1D6B-40DA-B111-C3D3D31CEE6C}" presName="space" presStyleCnt="0"/>
      <dgm:spPr/>
      <dgm:t>
        <a:bodyPr/>
        <a:lstStyle/>
        <a:p>
          <a:endParaRPr lang="zh-TW" altLang="en-US"/>
        </a:p>
      </dgm:t>
    </dgm:pt>
    <dgm:pt modelId="{2B96746C-4B55-4C63-8E8D-EC3BEBB1F163}" type="pres">
      <dgm:prSet presAssocID="{EB61C54D-3042-4EF8-B682-CA43966E484C}" presName="composite" presStyleCnt="0"/>
      <dgm:spPr/>
      <dgm:t>
        <a:bodyPr/>
        <a:lstStyle/>
        <a:p>
          <a:endParaRPr lang="zh-TW" altLang="en-US"/>
        </a:p>
      </dgm:t>
    </dgm:pt>
    <dgm:pt modelId="{638B18AA-B557-495D-A145-364E084C1270}" type="pres">
      <dgm:prSet presAssocID="{EB61C54D-3042-4EF8-B682-CA43966E484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21CC35-E693-42D8-A6BF-4F1AC2BEABBD}" type="pres">
      <dgm:prSet presAssocID="{EB61C54D-3042-4EF8-B682-CA43966E484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F140B0F-7BED-4419-AC35-84A877416BF7}" srcId="{EB61C54D-3042-4EF8-B682-CA43966E484C}" destId="{F3DF9CB7-D46A-44A2-94CA-5F145CAC4303}" srcOrd="6" destOrd="0" parTransId="{5E3E029A-A878-4779-B278-C283972B332B}" sibTransId="{3A6D8035-B45E-4FA7-ABDE-9032389A0AE2}"/>
    <dgm:cxn modelId="{6BBF0945-C1B9-41A6-9A85-E3FF58E3354E}" type="presOf" srcId="{E57A8067-E861-4AED-8ECB-6AC7F100E77A}" destId="{7221CC35-E693-42D8-A6BF-4F1AC2BEABBD}" srcOrd="0" destOrd="5" presId="urn:microsoft.com/office/officeart/2005/8/layout/hList1"/>
    <dgm:cxn modelId="{272DDB0E-E3F2-4A2F-9272-16611908AF48}" type="presOf" srcId="{AEEED6CF-8135-4779-B145-7CC12626628C}" destId="{7221CC35-E693-42D8-A6BF-4F1AC2BEABBD}" srcOrd="0" destOrd="0" presId="urn:microsoft.com/office/officeart/2005/8/layout/hList1"/>
    <dgm:cxn modelId="{9BFF7D82-641D-4362-857D-9BA56F971C2F}" type="presOf" srcId="{1942C67D-AC26-4097-B0B4-B5FE9AA78D14}" destId="{1A15C807-241E-4DE4-990A-9766286B1C4C}" srcOrd="0" destOrd="2" presId="urn:microsoft.com/office/officeart/2005/8/layout/hList1"/>
    <dgm:cxn modelId="{6D98BE5E-7E0E-40FA-BF21-284AB4A2A9C3}" srcId="{0DEC5498-608F-4041-83B8-89F91526EA23}" destId="{35F716AE-EFEA-4A78-B33C-003330D3B17A}" srcOrd="1" destOrd="0" parTransId="{35F86656-5D75-4D13-A6B6-1DF007395D00}" sibTransId="{6E462AF7-F6AA-444C-A97E-BD687C56827D}"/>
    <dgm:cxn modelId="{D26E8FCA-C5A1-42AB-85DE-5658874F4F60}" srcId="{EB61C54D-3042-4EF8-B682-CA43966E484C}" destId="{E57A8067-E861-4AED-8ECB-6AC7F100E77A}" srcOrd="5" destOrd="0" parTransId="{99358512-0601-4668-B8CD-F5E4901D44FA}" sibTransId="{7C3997C4-AC99-4C2F-B8D6-479F169DC420}"/>
    <dgm:cxn modelId="{12CE19C5-E4BA-4F09-9A24-536EEEB7BA71}" srcId="{EB61C54D-3042-4EF8-B682-CA43966E484C}" destId="{AD9D53B7-603E-4B52-A5A6-CBD98D28364E}" srcOrd="4" destOrd="0" parTransId="{28FBF5D2-1ACC-4021-9278-AB2F9D3AC901}" sibTransId="{611D5057-59B3-47FF-A93E-47FFEB057E7E}"/>
    <dgm:cxn modelId="{83411499-73A5-422A-ACA6-571781DB05EF}" srcId="{EB61C54D-3042-4EF8-B682-CA43966E484C}" destId="{4DA356D2-DE85-408C-B05B-627A1A111E59}" srcOrd="2" destOrd="0" parTransId="{618F8AAF-09AB-4C2C-B7A2-7836D467F44A}" sibTransId="{82EF8911-387B-4942-BB6D-9AD89296FFE4}"/>
    <dgm:cxn modelId="{5FCD0A69-CC9B-47B3-9C63-9ADAC4E8B6CC}" type="presOf" srcId="{5FF8D530-B9DA-4D9F-B1D6-64BE6CC5641C}" destId="{1C1FA7A9-4829-470F-80C5-ADA124CD047F}" srcOrd="0" destOrd="0" presId="urn:microsoft.com/office/officeart/2005/8/layout/hList1"/>
    <dgm:cxn modelId="{8D797B59-2413-49C5-9135-8DD92783CDD2}" type="presOf" srcId="{F282AAEC-C40C-477F-AA5C-603FB6055A8A}" destId="{7221CC35-E693-42D8-A6BF-4F1AC2BEABBD}" srcOrd="0" destOrd="3" presId="urn:microsoft.com/office/officeart/2005/8/layout/hList1"/>
    <dgm:cxn modelId="{1F7A1B85-D4CF-42C2-AC27-168373AFAA50}" srcId="{0DEC5498-608F-4041-83B8-89F91526EA23}" destId="{E748DF7C-29E0-4944-A68A-2086C5C10427}" srcOrd="3" destOrd="0" parTransId="{EACDCA6D-B411-4730-92D3-0FCBF0A136FC}" sibTransId="{DF3A50E0-319F-4012-9AED-F75CB9DDDC64}"/>
    <dgm:cxn modelId="{77A46909-947E-4737-8EC7-A57D0F698F3E}" type="presOf" srcId="{35F716AE-EFEA-4A78-B33C-003330D3B17A}" destId="{1A15C807-241E-4DE4-990A-9766286B1C4C}" srcOrd="0" destOrd="1" presId="urn:microsoft.com/office/officeart/2005/8/layout/hList1"/>
    <dgm:cxn modelId="{59C32773-60DD-4574-BFA2-2156DAAB26CF}" type="presOf" srcId="{426F40EF-1F8A-4167-9F0D-0021C0880753}" destId="{7221CC35-E693-42D8-A6BF-4F1AC2BEABBD}" srcOrd="0" destOrd="1" presId="urn:microsoft.com/office/officeart/2005/8/layout/hList1"/>
    <dgm:cxn modelId="{74D11F84-204F-42B1-BEF9-909F0543E0BD}" type="presOf" srcId="{0DEC5498-608F-4041-83B8-89F91526EA23}" destId="{8ADCDA4D-6B1B-4BFC-B84E-5931DD3D99EF}" srcOrd="0" destOrd="0" presId="urn:microsoft.com/office/officeart/2005/8/layout/hList1"/>
    <dgm:cxn modelId="{7F164002-2F9E-4C11-96B8-51B179C54B38}" type="presOf" srcId="{AD9D53B7-603E-4B52-A5A6-CBD98D28364E}" destId="{7221CC35-E693-42D8-A6BF-4F1AC2BEABBD}" srcOrd="0" destOrd="4" presId="urn:microsoft.com/office/officeart/2005/8/layout/hList1"/>
    <dgm:cxn modelId="{9C7BB163-6F06-4EEA-B611-A0F169DBDB48}" type="presOf" srcId="{4163FBE3-BDC6-4E28-A62F-29E67EB148D8}" destId="{1A15C807-241E-4DE4-990A-9766286B1C4C}" srcOrd="0" destOrd="0" presId="urn:microsoft.com/office/officeart/2005/8/layout/hList1"/>
    <dgm:cxn modelId="{45F38A07-24B7-448C-8B4A-5B02E577730F}" srcId="{5FF8D530-B9DA-4D9F-B1D6-64BE6CC5641C}" destId="{0DEC5498-608F-4041-83B8-89F91526EA23}" srcOrd="0" destOrd="0" parTransId="{8FA01B83-4A7C-41E0-A04D-CA3F89A9F5DC}" sibTransId="{5A753169-1D6B-40DA-B111-C3D3D31CEE6C}"/>
    <dgm:cxn modelId="{67DE0D47-4530-41BF-8DF3-23ACE32775D0}" type="presOf" srcId="{F3DF9CB7-D46A-44A2-94CA-5F145CAC4303}" destId="{7221CC35-E693-42D8-A6BF-4F1AC2BEABBD}" srcOrd="0" destOrd="6" presId="urn:microsoft.com/office/officeart/2005/8/layout/hList1"/>
    <dgm:cxn modelId="{F475D95D-17D0-411B-9BB0-310991494524}" srcId="{EB61C54D-3042-4EF8-B682-CA43966E484C}" destId="{426F40EF-1F8A-4167-9F0D-0021C0880753}" srcOrd="1" destOrd="0" parTransId="{938A64E8-C29C-4F20-AAA1-D4220229D1D5}" sibTransId="{7CE9CE8C-A2D9-45FC-865E-9907E561ACD1}"/>
    <dgm:cxn modelId="{6DC415C8-B40D-4A12-90F6-A658880C9270}" type="presOf" srcId="{EB61C54D-3042-4EF8-B682-CA43966E484C}" destId="{638B18AA-B557-495D-A145-364E084C1270}" srcOrd="0" destOrd="0" presId="urn:microsoft.com/office/officeart/2005/8/layout/hList1"/>
    <dgm:cxn modelId="{D5C73C99-B5BA-4949-8F91-3299772117AA}" type="presOf" srcId="{E748DF7C-29E0-4944-A68A-2086C5C10427}" destId="{1A15C807-241E-4DE4-990A-9766286B1C4C}" srcOrd="0" destOrd="3" presId="urn:microsoft.com/office/officeart/2005/8/layout/hList1"/>
    <dgm:cxn modelId="{058C27BD-D807-48B7-9EBD-629B4CFC2CC0}" type="presOf" srcId="{4DA356D2-DE85-408C-B05B-627A1A111E59}" destId="{7221CC35-E693-42D8-A6BF-4F1AC2BEABBD}" srcOrd="0" destOrd="2" presId="urn:microsoft.com/office/officeart/2005/8/layout/hList1"/>
    <dgm:cxn modelId="{666D87D0-F27D-4FA4-9C3A-C1BB6A0E570A}" srcId="{EB61C54D-3042-4EF8-B682-CA43966E484C}" destId="{AEEED6CF-8135-4779-B145-7CC12626628C}" srcOrd="0" destOrd="0" parTransId="{258DE129-620C-4648-A03C-F73686488DB0}" sibTransId="{E4C256B6-5C89-4D0F-9EEA-AA6204128E0E}"/>
    <dgm:cxn modelId="{CABB8EF2-18E2-4416-A03F-8195A28B43C9}" srcId="{0DEC5498-608F-4041-83B8-89F91526EA23}" destId="{1942C67D-AC26-4097-B0B4-B5FE9AA78D14}" srcOrd="2" destOrd="0" parTransId="{83023614-9671-4684-A18D-8F90B9A11731}" sibTransId="{71459E28-1563-416E-9FD3-547CDFA293C9}"/>
    <dgm:cxn modelId="{1AA3EF9C-3634-4E2D-AB5D-2FC582345F77}" srcId="{EB61C54D-3042-4EF8-B682-CA43966E484C}" destId="{F282AAEC-C40C-477F-AA5C-603FB6055A8A}" srcOrd="3" destOrd="0" parTransId="{B5DB2B1E-ADA0-44F3-95F5-5D3AB72478F7}" sibTransId="{EF7E7006-F82B-447F-AFBE-6BB49B0338F8}"/>
    <dgm:cxn modelId="{B94C6C8B-DFD8-433C-8619-F14A2E919BF9}" srcId="{0DEC5498-608F-4041-83B8-89F91526EA23}" destId="{4163FBE3-BDC6-4E28-A62F-29E67EB148D8}" srcOrd="0" destOrd="0" parTransId="{A5245252-2667-46DA-B015-149BA8616FB7}" sibTransId="{059A8A65-E262-4D39-9804-56BC1E205E09}"/>
    <dgm:cxn modelId="{53F8FC84-70FB-4010-A6DF-2D4B7696E5C4}" srcId="{5FF8D530-B9DA-4D9F-B1D6-64BE6CC5641C}" destId="{EB61C54D-3042-4EF8-B682-CA43966E484C}" srcOrd="1" destOrd="0" parTransId="{E85430A9-6CFF-40ED-9229-EA87CE188482}" sibTransId="{82923EEA-9B8C-461D-ABA8-601BC19938D6}"/>
    <dgm:cxn modelId="{700BB145-1BE6-4344-A6A3-E76712BFF0F2}" type="presParOf" srcId="{1C1FA7A9-4829-470F-80C5-ADA124CD047F}" destId="{92101DBC-00CF-46FC-B1B1-6F7985BD09F9}" srcOrd="0" destOrd="0" presId="urn:microsoft.com/office/officeart/2005/8/layout/hList1"/>
    <dgm:cxn modelId="{38692B38-F131-4AB8-9ABE-4CC4E6D345EE}" type="presParOf" srcId="{92101DBC-00CF-46FC-B1B1-6F7985BD09F9}" destId="{8ADCDA4D-6B1B-4BFC-B84E-5931DD3D99EF}" srcOrd="0" destOrd="0" presId="urn:microsoft.com/office/officeart/2005/8/layout/hList1"/>
    <dgm:cxn modelId="{918538C1-1584-4C85-99B7-1C1E0AD22FC5}" type="presParOf" srcId="{92101DBC-00CF-46FC-B1B1-6F7985BD09F9}" destId="{1A15C807-241E-4DE4-990A-9766286B1C4C}" srcOrd="1" destOrd="0" presId="urn:microsoft.com/office/officeart/2005/8/layout/hList1"/>
    <dgm:cxn modelId="{516ABFC9-4DD8-480B-A29A-442733F90B4A}" type="presParOf" srcId="{1C1FA7A9-4829-470F-80C5-ADA124CD047F}" destId="{2DACC236-4A36-4DAF-A5A6-B360927FB9DD}" srcOrd="1" destOrd="0" presId="urn:microsoft.com/office/officeart/2005/8/layout/hList1"/>
    <dgm:cxn modelId="{C68BB439-6E93-49C2-A70C-8B53CC239112}" type="presParOf" srcId="{1C1FA7A9-4829-470F-80C5-ADA124CD047F}" destId="{2B96746C-4B55-4C63-8E8D-EC3BEBB1F163}" srcOrd="2" destOrd="0" presId="urn:microsoft.com/office/officeart/2005/8/layout/hList1"/>
    <dgm:cxn modelId="{E8ED96AF-1A1C-43CB-8C70-8B6AAEE34DFD}" type="presParOf" srcId="{2B96746C-4B55-4C63-8E8D-EC3BEBB1F163}" destId="{638B18AA-B557-495D-A145-364E084C1270}" srcOrd="0" destOrd="0" presId="urn:microsoft.com/office/officeart/2005/8/layout/hList1"/>
    <dgm:cxn modelId="{28765311-6225-466A-85D7-569369CECE4C}" type="presParOf" srcId="{2B96746C-4B55-4C63-8E8D-EC3BEBB1F163}" destId="{7221CC35-E693-42D8-A6BF-4F1AC2BEAB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5286E-8C6F-45E8-B2CB-4CED2FC4989D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F95E19CF-8C7C-4FE3-BE48-C6576F896368}">
      <dgm:prSet custT="1"/>
      <dgm:spPr/>
      <dgm:t>
        <a:bodyPr/>
        <a:lstStyle/>
        <a:p>
          <a:pPr rtl="0"/>
          <a:r>
            <a:rPr lang="zh-TW" altLang="en-US" sz="3000" b="0" i="1" u="sng" dirty="0" smtClean="0">
              <a:latin typeface="標楷體" pitchFamily="65" charset="-120"/>
              <a:ea typeface="標楷體" pitchFamily="65" charset="-120"/>
            </a:rPr>
            <a:t>發展歷史</a:t>
          </a:r>
          <a:endParaRPr lang="zh-TW" altLang="en-US" sz="3000" b="0" i="1" u="sng" dirty="0">
            <a:latin typeface="標楷體" pitchFamily="65" charset="-120"/>
            <a:ea typeface="標楷體" pitchFamily="65" charset="-120"/>
          </a:endParaRPr>
        </a:p>
      </dgm:t>
    </dgm:pt>
    <dgm:pt modelId="{3E70F0DF-14EC-4DE5-99A2-825520DAD362}" type="parTrans" cxnId="{7560274C-EEC1-43AB-88ED-687932CC9B0D}">
      <dgm:prSet/>
      <dgm:spPr/>
      <dgm:t>
        <a:bodyPr/>
        <a:lstStyle/>
        <a:p>
          <a:endParaRPr lang="zh-TW" altLang="en-US"/>
        </a:p>
      </dgm:t>
    </dgm:pt>
    <dgm:pt modelId="{9AD1EDF4-7543-4D6F-937D-637F96014642}" type="sibTrans" cxnId="{7560274C-EEC1-43AB-88ED-687932CC9B0D}">
      <dgm:prSet/>
      <dgm:spPr/>
      <dgm:t>
        <a:bodyPr/>
        <a:lstStyle/>
        <a:p>
          <a:endParaRPr lang="zh-TW" altLang="en-US"/>
        </a:p>
      </dgm:t>
    </dgm:pt>
    <dgm:pt modelId="{2841978F-F403-46DC-B72E-2962DDAD0FF7}">
      <dgm:prSet custT="1"/>
      <dgm:spPr/>
      <dgm:t>
        <a:bodyPr/>
        <a:lstStyle/>
        <a:p>
          <a:pPr rtl="0"/>
          <a:r>
            <a:rPr lang="zh-TW" altLang="en-US" sz="3000" b="0" i="1" u="sng" dirty="0" smtClean="0">
              <a:latin typeface="標楷體" pitchFamily="65" charset="-120"/>
              <a:ea typeface="標楷體" pitchFamily="65" charset="-120"/>
            </a:rPr>
            <a:t>基本假設</a:t>
          </a:r>
          <a:endParaRPr lang="zh-TW" altLang="en-US" sz="3000" b="0" i="1" u="sng" dirty="0">
            <a:latin typeface="標楷體" pitchFamily="65" charset="-120"/>
            <a:ea typeface="標楷體" pitchFamily="65" charset="-120"/>
          </a:endParaRPr>
        </a:p>
      </dgm:t>
    </dgm:pt>
    <dgm:pt modelId="{D4FEB406-82F7-48FE-A3FD-354577CA95C8}" type="parTrans" cxnId="{ABDE76AD-B7D8-45E2-BC75-4B7051416B97}">
      <dgm:prSet/>
      <dgm:spPr/>
      <dgm:t>
        <a:bodyPr/>
        <a:lstStyle/>
        <a:p>
          <a:endParaRPr lang="zh-TW" altLang="en-US"/>
        </a:p>
      </dgm:t>
    </dgm:pt>
    <dgm:pt modelId="{BB087277-37C9-47F4-9DA5-D28278E055FD}" type="sibTrans" cxnId="{ABDE76AD-B7D8-45E2-BC75-4B7051416B97}">
      <dgm:prSet/>
      <dgm:spPr/>
      <dgm:t>
        <a:bodyPr/>
        <a:lstStyle/>
        <a:p>
          <a:endParaRPr lang="zh-TW" altLang="en-US"/>
        </a:p>
      </dgm:t>
    </dgm:pt>
    <dgm:pt modelId="{359137E6-BD6D-49DF-845A-43C7BA4E5131}">
      <dgm:prSet custT="1"/>
      <dgm:spPr/>
      <dgm:t>
        <a:bodyPr/>
        <a:lstStyle/>
        <a:p>
          <a:pPr rtl="0"/>
          <a:r>
            <a:rPr lang="zh-TW" altLang="en-US" sz="3000" b="0" i="1" u="sng" dirty="0" smtClean="0">
              <a:latin typeface="標楷體" pitchFamily="65" charset="-120"/>
              <a:ea typeface="標楷體" pitchFamily="65" charset="-120"/>
            </a:rPr>
            <a:t>主要理論觀點</a:t>
          </a:r>
          <a:endParaRPr lang="zh-TW" altLang="en-US" sz="3000" b="0" i="1" u="sng" dirty="0">
            <a:latin typeface="標楷體" pitchFamily="65" charset="-120"/>
            <a:ea typeface="標楷體" pitchFamily="65" charset="-120"/>
          </a:endParaRPr>
        </a:p>
      </dgm:t>
    </dgm:pt>
    <dgm:pt modelId="{55D6BA22-CF58-46E7-8844-E94DCF393D9A}" type="parTrans" cxnId="{DB45D0EB-130D-4DCE-8794-614C3E166AC8}">
      <dgm:prSet/>
      <dgm:spPr/>
      <dgm:t>
        <a:bodyPr/>
        <a:lstStyle/>
        <a:p>
          <a:endParaRPr lang="zh-TW" altLang="en-US"/>
        </a:p>
      </dgm:t>
    </dgm:pt>
    <dgm:pt modelId="{75B51C18-2959-4324-8C17-7F616A8A561D}" type="sibTrans" cxnId="{DB45D0EB-130D-4DCE-8794-614C3E166AC8}">
      <dgm:prSet/>
      <dgm:spPr/>
      <dgm:t>
        <a:bodyPr/>
        <a:lstStyle/>
        <a:p>
          <a:endParaRPr lang="zh-TW" altLang="en-US"/>
        </a:p>
      </dgm:t>
    </dgm:pt>
    <dgm:pt modelId="{B13CBC74-A18C-429E-BDC8-CFBE01C1B9B7}">
      <dgm:prSet custT="1"/>
      <dgm:spPr/>
      <dgm:t>
        <a:bodyPr/>
        <a:lstStyle/>
        <a:p>
          <a:pPr rtl="0"/>
          <a:r>
            <a:rPr lang="zh-TW" altLang="en-US" sz="3000" b="0" i="1" u="sng" dirty="0" smtClean="0">
              <a:latin typeface="標楷體" pitchFamily="65" charset="-120"/>
              <a:ea typeface="標楷體" pitchFamily="65" charset="-120"/>
            </a:rPr>
            <a:t>處遇原則與過程</a:t>
          </a:r>
          <a:endParaRPr lang="zh-TW" altLang="en-US" sz="3000" b="0" i="1" u="sng" dirty="0">
            <a:latin typeface="標楷體" pitchFamily="65" charset="-120"/>
            <a:ea typeface="標楷體" pitchFamily="65" charset="-120"/>
          </a:endParaRPr>
        </a:p>
      </dgm:t>
    </dgm:pt>
    <dgm:pt modelId="{E236B175-1AE3-4AB6-A1E9-E1EFFFA92F06}" type="parTrans" cxnId="{5D97B258-D913-44D2-9AF1-B696173C4F6A}">
      <dgm:prSet/>
      <dgm:spPr/>
      <dgm:t>
        <a:bodyPr/>
        <a:lstStyle/>
        <a:p>
          <a:endParaRPr lang="zh-TW" altLang="en-US"/>
        </a:p>
      </dgm:t>
    </dgm:pt>
    <dgm:pt modelId="{7F556198-9C45-42DE-80CB-CE86B1EEB2F2}" type="sibTrans" cxnId="{5D97B258-D913-44D2-9AF1-B696173C4F6A}">
      <dgm:prSet/>
      <dgm:spPr/>
      <dgm:t>
        <a:bodyPr/>
        <a:lstStyle/>
        <a:p>
          <a:endParaRPr lang="zh-TW" altLang="en-US"/>
        </a:p>
      </dgm:t>
    </dgm:pt>
    <dgm:pt modelId="{4017D5E6-7E8B-4FC1-8EA1-BDB84CB4D39F}">
      <dgm:prSet custT="1"/>
      <dgm:spPr/>
      <dgm:t>
        <a:bodyPr/>
        <a:lstStyle/>
        <a:p>
          <a:pPr rtl="0"/>
          <a:r>
            <a:rPr lang="zh-TW" altLang="en-US" sz="3000" b="0" i="1" u="sng" dirty="0" smtClean="0">
              <a:latin typeface="標楷體" pitchFamily="65" charset="-120"/>
              <a:ea typeface="標楷體" pitchFamily="65" charset="-120"/>
            </a:rPr>
            <a:t>理論評估</a:t>
          </a:r>
          <a:endParaRPr lang="zh-TW" altLang="en-US" sz="3000" b="0" i="1" u="sng" dirty="0">
            <a:latin typeface="標楷體" pitchFamily="65" charset="-120"/>
            <a:ea typeface="標楷體" pitchFamily="65" charset="-120"/>
          </a:endParaRPr>
        </a:p>
      </dgm:t>
    </dgm:pt>
    <dgm:pt modelId="{1BF73B28-78B5-46DB-9FF9-3EEE94A2409C}" type="parTrans" cxnId="{0B065A56-492B-4771-A812-B75D63A16D1C}">
      <dgm:prSet/>
      <dgm:spPr/>
      <dgm:t>
        <a:bodyPr/>
        <a:lstStyle/>
        <a:p>
          <a:endParaRPr lang="zh-TW" altLang="en-US"/>
        </a:p>
      </dgm:t>
    </dgm:pt>
    <dgm:pt modelId="{5594CFA8-AA7D-4D51-B452-3298BC50D06D}" type="sibTrans" cxnId="{0B065A56-492B-4771-A812-B75D63A16D1C}">
      <dgm:prSet/>
      <dgm:spPr/>
      <dgm:t>
        <a:bodyPr/>
        <a:lstStyle/>
        <a:p>
          <a:endParaRPr lang="zh-TW" altLang="en-US"/>
        </a:p>
      </dgm:t>
    </dgm:pt>
    <dgm:pt modelId="{B03501B7-6BC7-4665-8E97-74F75DF3D2D8}" type="pres">
      <dgm:prSet presAssocID="{7C95286E-8C6F-45E8-B2CB-4CED2FC4989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40C41F2-B8F8-4FD8-A9BD-41492C6E372E}" type="pres">
      <dgm:prSet presAssocID="{F95E19CF-8C7C-4FE3-BE48-C6576F896368}" presName="circ1" presStyleLbl="vennNode1" presStyleIdx="0" presStyleCnt="5" custScaleX="143139" custScaleY="143138"/>
      <dgm:spPr/>
    </dgm:pt>
    <dgm:pt modelId="{C78909F3-6C2E-40BF-B466-6F9CBD8FE0E7}" type="pres">
      <dgm:prSet presAssocID="{F95E19CF-8C7C-4FE3-BE48-C6576F896368}" presName="circ1Tx" presStyleLbl="revTx" presStyleIdx="0" presStyleCnt="0" custLinFactNeighborY="3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EF2A9B-1B7B-4C3A-BB0B-B12A17033388}" type="pres">
      <dgm:prSet presAssocID="{2841978F-F403-46DC-B72E-2962DDAD0FF7}" presName="circ2" presStyleLbl="vennNode1" presStyleIdx="1" presStyleCnt="5" custScaleX="143139" custScaleY="143138"/>
      <dgm:spPr/>
    </dgm:pt>
    <dgm:pt modelId="{F191846E-077F-4493-BABC-B1A772BCD7F7}" type="pres">
      <dgm:prSet presAssocID="{2841978F-F403-46DC-B72E-2962DDAD0FF7}" presName="circ2Tx" presStyleLbl="revTx" presStyleIdx="0" presStyleCnt="0" custLinFactNeighborX="79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43B5CE-1FB0-4DBD-A02B-AAAC6BE94AA4}" type="pres">
      <dgm:prSet presAssocID="{359137E6-BD6D-49DF-845A-43C7BA4E5131}" presName="circ3" presStyleLbl="vennNode1" presStyleIdx="2" presStyleCnt="5" custScaleX="143139" custScaleY="143138"/>
      <dgm:spPr/>
    </dgm:pt>
    <dgm:pt modelId="{8592C5F7-3AE7-4BDF-B42C-FDD3D893DFC8}" type="pres">
      <dgm:prSet presAssocID="{359137E6-BD6D-49DF-845A-43C7BA4E513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2A2A3C-9DA0-46AE-A9B6-487BA9343221}" type="pres">
      <dgm:prSet presAssocID="{B13CBC74-A18C-429E-BDC8-CFBE01C1B9B7}" presName="circ4" presStyleLbl="vennNode1" presStyleIdx="3" presStyleCnt="5" custScaleX="143139" custScaleY="143138"/>
      <dgm:spPr/>
    </dgm:pt>
    <dgm:pt modelId="{D6A24138-3633-455E-8D9B-74B856401474}" type="pres">
      <dgm:prSet presAssocID="{B13CBC74-A18C-429E-BDC8-CFBE01C1B9B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9AD466-A04E-4993-9201-6B49E7770214}" type="pres">
      <dgm:prSet presAssocID="{4017D5E6-7E8B-4FC1-8EA1-BDB84CB4D39F}" presName="circ5" presStyleLbl="vennNode1" presStyleIdx="4" presStyleCnt="5" custScaleX="143139" custScaleY="143138"/>
      <dgm:spPr/>
    </dgm:pt>
    <dgm:pt modelId="{7461CAC9-677F-49EF-8574-5CEB7393CD72}" type="pres">
      <dgm:prSet presAssocID="{4017D5E6-7E8B-4FC1-8EA1-BDB84CB4D39F}" presName="circ5Tx" presStyleLbl="revTx" presStyleIdx="0" presStyleCnt="0" custLinFactNeighborX="-88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9ABDE50-EFC1-45AC-BC4E-0D3BC1AE5F10}" type="presOf" srcId="{7C95286E-8C6F-45E8-B2CB-4CED2FC4989D}" destId="{B03501B7-6BC7-4665-8E97-74F75DF3D2D8}" srcOrd="0" destOrd="0" presId="urn:microsoft.com/office/officeart/2005/8/layout/venn1"/>
    <dgm:cxn modelId="{7C21BBCA-6728-4725-A184-3EE3F54D5EA7}" type="presOf" srcId="{2841978F-F403-46DC-B72E-2962DDAD0FF7}" destId="{F191846E-077F-4493-BABC-B1A772BCD7F7}" srcOrd="0" destOrd="0" presId="urn:microsoft.com/office/officeart/2005/8/layout/venn1"/>
    <dgm:cxn modelId="{7560274C-EEC1-43AB-88ED-687932CC9B0D}" srcId="{7C95286E-8C6F-45E8-B2CB-4CED2FC4989D}" destId="{F95E19CF-8C7C-4FE3-BE48-C6576F896368}" srcOrd="0" destOrd="0" parTransId="{3E70F0DF-14EC-4DE5-99A2-825520DAD362}" sibTransId="{9AD1EDF4-7543-4D6F-937D-637F96014642}"/>
    <dgm:cxn modelId="{10CE83DB-2145-4FE4-BD0C-5E9C7BB73496}" type="presOf" srcId="{4017D5E6-7E8B-4FC1-8EA1-BDB84CB4D39F}" destId="{7461CAC9-677F-49EF-8574-5CEB7393CD72}" srcOrd="0" destOrd="0" presId="urn:microsoft.com/office/officeart/2005/8/layout/venn1"/>
    <dgm:cxn modelId="{0B065A56-492B-4771-A812-B75D63A16D1C}" srcId="{7C95286E-8C6F-45E8-B2CB-4CED2FC4989D}" destId="{4017D5E6-7E8B-4FC1-8EA1-BDB84CB4D39F}" srcOrd="4" destOrd="0" parTransId="{1BF73B28-78B5-46DB-9FF9-3EEE94A2409C}" sibTransId="{5594CFA8-AA7D-4D51-B452-3298BC50D06D}"/>
    <dgm:cxn modelId="{ABDE76AD-B7D8-45E2-BC75-4B7051416B97}" srcId="{7C95286E-8C6F-45E8-B2CB-4CED2FC4989D}" destId="{2841978F-F403-46DC-B72E-2962DDAD0FF7}" srcOrd="1" destOrd="0" parTransId="{D4FEB406-82F7-48FE-A3FD-354577CA95C8}" sibTransId="{BB087277-37C9-47F4-9DA5-D28278E055FD}"/>
    <dgm:cxn modelId="{DB45D0EB-130D-4DCE-8794-614C3E166AC8}" srcId="{7C95286E-8C6F-45E8-B2CB-4CED2FC4989D}" destId="{359137E6-BD6D-49DF-845A-43C7BA4E5131}" srcOrd="2" destOrd="0" parTransId="{55D6BA22-CF58-46E7-8844-E94DCF393D9A}" sibTransId="{75B51C18-2959-4324-8C17-7F616A8A561D}"/>
    <dgm:cxn modelId="{5D97B258-D913-44D2-9AF1-B696173C4F6A}" srcId="{7C95286E-8C6F-45E8-B2CB-4CED2FC4989D}" destId="{B13CBC74-A18C-429E-BDC8-CFBE01C1B9B7}" srcOrd="3" destOrd="0" parTransId="{E236B175-1AE3-4AB6-A1E9-E1EFFFA92F06}" sibTransId="{7F556198-9C45-42DE-80CB-CE86B1EEB2F2}"/>
    <dgm:cxn modelId="{6A6FF7BF-649F-42AE-8EFD-3798F46CA0EC}" type="presOf" srcId="{359137E6-BD6D-49DF-845A-43C7BA4E5131}" destId="{8592C5F7-3AE7-4BDF-B42C-FDD3D893DFC8}" srcOrd="0" destOrd="0" presId="urn:microsoft.com/office/officeart/2005/8/layout/venn1"/>
    <dgm:cxn modelId="{1A7B4912-DFA7-42C6-B4F3-649F352F6AD7}" type="presOf" srcId="{F95E19CF-8C7C-4FE3-BE48-C6576F896368}" destId="{C78909F3-6C2E-40BF-B466-6F9CBD8FE0E7}" srcOrd="0" destOrd="0" presId="urn:microsoft.com/office/officeart/2005/8/layout/venn1"/>
    <dgm:cxn modelId="{989F59C3-C891-462F-8C53-E76BB3185B15}" type="presOf" srcId="{B13CBC74-A18C-429E-BDC8-CFBE01C1B9B7}" destId="{D6A24138-3633-455E-8D9B-74B856401474}" srcOrd="0" destOrd="0" presId="urn:microsoft.com/office/officeart/2005/8/layout/venn1"/>
    <dgm:cxn modelId="{EA7D0CFE-854E-43A3-8CF8-064E3A155C9C}" type="presParOf" srcId="{B03501B7-6BC7-4665-8E97-74F75DF3D2D8}" destId="{B40C41F2-B8F8-4FD8-A9BD-41492C6E372E}" srcOrd="0" destOrd="0" presId="urn:microsoft.com/office/officeart/2005/8/layout/venn1"/>
    <dgm:cxn modelId="{53B4FBEA-BFED-4112-AD2D-9E2570D5A718}" type="presParOf" srcId="{B03501B7-6BC7-4665-8E97-74F75DF3D2D8}" destId="{C78909F3-6C2E-40BF-B466-6F9CBD8FE0E7}" srcOrd="1" destOrd="0" presId="urn:microsoft.com/office/officeart/2005/8/layout/venn1"/>
    <dgm:cxn modelId="{69803BD9-5678-4710-A9B4-D071003F1DE3}" type="presParOf" srcId="{B03501B7-6BC7-4665-8E97-74F75DF3D2D8}" destId="{B7EF2A9B-1B7B-4C3A-BB0B-B12A17033388}" srcOrd="2" destOrd="0" presId="urn:microsoft.com/office/officeart/2005/8/layout/venn1"/>
    <dgm:cxn modelId="{63363EDB-FDC0-4138-8B5C-152954F20518}" type="presParOf" srcId="{B03501B7-6BC7-4665-8E97-74F75DF3D2D8}" destId="{F191846E-077F-4493-BABC-B1A772BCD7F7}" srcOrd="3" destOrd="0" presId="urn:microsoft.com/office/officeart/2005/8/layout/venn1"/>
    <dgm:cxn modelId="{90102154-C293-4C0C-B5A0-A80127F44E7D}" type="presParOf" srcId="{B03501B7-6BC7-4665-8E97-74F75DF3D2D8}" destId="{3D43B5CE-1FB0-4DBD-A02B-AAAC6BE94AA4}" srcOrd="4" destOrd="0" presId="urn:microsoft.com/office/officeart/2005/8/layout/venn1"/>
    <dgm:cxn modelId="{3873376D-1FA5-48E0-8F22-B635DFE01CF8}" type="presParOf" srcId="{B03501B7-6BC7-4665-8E97-74F75DF3D2D8}" destId="{8592C5F7-3AE7-4BDF-B42C-FDD3D893DFC8}" srcOrd="5" destOrd="0" presId="urn:microsoft.com/office/officeart/2005/8/layout/venn1"/>
    <dgm:cxn modelId="{2BC7A10E-BEEA-43F7-864B-B8FDFC3990F5}" type="presParOf" srcId="{B03501B7-6BC7-4665-8E97-74F75DF3D2D8}" destId="{2C2A2A3C-9DA0-46AE-A9B6-487BA9343221}" srcOrd="6" destOrd="0" presId="urn:microsoft.com/office/officeart/2005/8/layout/venn1"/>
    <dgm:cxn modelId="{0B5459B9-18E4-42F4-BC9C-445305FF20B1}" type="presParOf" srcId="{B03501B7-6BC7-4665-8E97-74F75DF3D2D8}" destId="{D6A24138-3633-455E-8D9B-74B856401474}" srcOrd="7" destOrd="0" presId="urn:microsoft.com/office/officeart/2005/8/layout/venn1"/>
    <dgm:cxn modelId="{C779B361-AC08-4A3A-BD60-18C35DB50295}" type="presParOf" srcId="{B03501B7-6BC7-4665-8E97-74F75DF3D2D8}" destId="{569AD466-A04E-4993-9201-6B49E7770214}" srcOrd="8" destOrd="0" presId="urn:microsoft.com/office/officeart/2005/8/layout/venn1"/>
    <dgm:cxn modelId="{D16329BD-2DB5-477A-819B-01651B8AFC2A}" type="presParOf" srcId="{B03501B7-6BC7-4665-8E97-74F75DF3D2D8}" destId="{7461CAC9-677F-49EF-8574-5CEB7393CD72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60AF0-21CA-4138-BCE8-2659EE2493CC}" type="doc">
      <dgm:prSet loTypeId="urn:microsoft.com/office/officeart/2005/8/layout/target3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2E285BA3-860C-4968-87C1-6DE1CE1554F0}" type="pres">
      <dgm:prSet presAssocID="{D9F60AF0-21CA-4138-BCE8-2659EE2493C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D1D2C14-DC8E-4EEE-991F-13C6B5A1764F}" type="presOf" srcId="{D9F60AF0-21CA-4138-BCE8-2659EE2493CC}" destId="{2E285BA3-860C-4968-87C1-6DE1CE1554F0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7DC227-3341-4957-BFF2-8144F00EED2B}" type="doc">
      <dgm:prSet loTypeId="urn:microsoft.com/office/officeart/2005/8/layout/target3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41BC1002-5263-4F65-9607-3007097C0E2F}" type="pres">
      <dgm:prSet presAssocID="{757DC227-3341-4957-BFF2-8144F00EED2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71880C0-4D07-4643-922D-56987AE29A46}" type="presOf" srcId="{757DC227-3341-4957-BFF2-8144F00EED2B}" destId="{41BC1002-5263-4F65-9607-3007097C0E2F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0612D4-E9B4-449A-AB68-B293C0463ECE}" type="doc">
      <dgm:prSet loTypeId="urn:microsoft.com/office/officeart/2005/8/layout/target3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0AE13220-66AA-4349-B1C5-0CC9E6450F7D}" type="pres">
      <dgm:prSet presAssocID="{D20612D4-E9B4-449A-AB68-B293C0463EC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DCE0BCF-3FA4-41B9-8DA2-DC48D23BEB97}" type="presOf" srcId="{D20612D4-E9B4-449A-AB68-B293C0463ECE}" destId="{0AE13220-66AA-4349-B1C5-0CC9E6450F7D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C3D87F-D50D-43F5-A41F-B022904DF13E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zh-TW" altLang="en-US"/>
        </a:p>
      </dgm:t>
    </dgm:pt>
    <dgm:pt modelId="{FF50C580-18C2-47C1-82F4-12B2805A8E88}">
      <dgm:prSet custT="1"/>
      <dgm:spPr/>
      <dgm:t>
        <a:bodyPr/>
        <a:lstStyle/>
        <a:p>
          <a:pPr algn="ctr" rtl="0"/>
          <a:r>
            <a:rPr lang="zh-TW" altLang="en-US" sz="3000" dirty="0" smtClean="0">
              <a:latin typeface="標楷體" pitchFamily="65" charset="-120"/>
              <a:ea typeface="標楷體" pitchFamily="65" charset="-120"/>
            </a:rPr>
            <a:t>生態的評量</a:t>
          </a:r>
          <a:endParaRPr lang="zh-TW" altLang="en-US" sz="3000" dirty="0">
            <a:latin typeface="標楷體" pitchFamily="65" charset="-120"/>
            <a:ea typeface="標楷體" pitchFamily="65" charset="-120"/>
          </a:endParaRPr>
        </a:p>
      </dgm:t>
    </dgm:pt>
    <dgm:pt modelId="{5DF90674-EB65-4FC0-9128-169DF21C131B}" type="parTrans" cxnId="{2BB38D0C-D969-4C6C-A4A9-C2B044A23B08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476A8CD6-2779-46C6-A808-3EF6B69AB966}" type="sibTrans" cxnId="{2BB38D0C-D969-4C6C-A4A9-C2B044A23B08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321993BD-6363-4923-AC04-E25A7EA0A338}" type="pres">
      <dgm:prSet presAssocID="{41C3D87F-D50D-43F5-A41F-B022904DF1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42DCECF-3378-462C-B829-8F40CA9C2758}" type="pres">
      <dgm:prSet presAssocID="{FF50C580-18C2-47C1-82F4-12B2805A8E88}" presName="parentText" presStyleLbl="node1" presStyleIdx="0" presStyleCnt="1" custScaleX="86325" custScaleY="64387" custLinFactY="-80520" custLinFactNeighborX="13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492C328-DE16-44CA-8923-3AE276DF9201}" type="presOf" srcId="{FF50C580-18C2-47C1-82F4-12B2805A8E88}" destId="{542DCECF-3378-462C-B829-8F40CA9C2758}" srcOrd="0" destOrd="0" presId="urn:microsoft.com/office/officeart/2005/8/layout/vList2"/>
    <dgm:cxn modelId="{2BB38D0C-D969-4C6C-A4A9-C2B044A23B08}" srcId="{41C3D87F-D50D-43F5-A41F-B022904DF13E}" destId="{FF50C580-18C2-47C1-82F4-12B2805A8E88}" srcOrd="0" destOrd="0" parTransId="{5DF90674-EB65-4FC0-9128-169DF21C131B}" sibTransId="{476A8CD6-2779-46C6-A808-3EF6B69AB966}"/>
    <dgm:cxn modelId="{1E4AFA64-B502-4032-9158-CBCD471CCA53}" type="presOf" srcId="{41C3D87F-D50D-43F5-A41F-B022904DF13E}" destId="{321993BD-6363-4923-AC04-E25A7EA0A338}" srcOrd="0" destOrd="0" presId="urn:microsoft.com/office/officeart/2005/8/layout/vList2"/>
    <dgm:cxn modelId="{D967F482-7E47-411B-A662-AA0356206AAB}" type="presParOf" srcId="{321993BD-6363-4923-AC04-E25A7EA0A338}" destId="{542DCECF-3378-462C-B829-8F40CA9C27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90563F-F4A0-440B-8D7C-86A39D460F3B}" type="doc">
      <dgm:prSet loTypeId="urn:microsoft.com/office/officeart/2005/8/layout/matrix1" loCatId="matrix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zh-TW" altLang="en-US"/>
        </a:p>
      </dgm:t>
    </dgm:pt>
    <dgm:pt modelId="{1CED36A2-AB8B-4F55-8AF9-29F9C9A2F0E0}" type="pres">
      <dgm:prSet presAssocID="{C090563F-F4A0-440B-8D7C-86A39D460F3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0E68E73-DAD5-480E-BED5-299E9ABAB298}" type="presOf" srcId="{C090563F-F4A0-440B-8D7C-86A39D460F3B}" destId="{1CED36A2-AB8B-4F55-8AF9-29F9C9A2F0E0}" srcOrd="0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F38743-09BA-46CD-8568-2438FA7DC1AA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8845B15-4400-4226-9F07-A74D5B6A5BB7}" type="pres">
      <dgm:prSet presAssocID="{D3F38743-09BA-46CD-8568-2438FA7DC1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01B44CB-0FB9-4C9C-AC31-6E76DF3CB454}" type="presOf" srcId="{D3F38743-09BA-46CD-8568-2438FA7DC1AA}" destId="{98845B15-4400-4226-9F07-A74D5B6A5B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8C37AC0-1D33-4B1F-9B8C-24C11453DF02}" type="doc">
      <dgm:prSet loTypeId="urn:microsoft.com/office/officeart/2005/8/layout/target3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82321BDC-19F5-4076-A4ED-0A10F5446A7A}" type="pres">
      <dgm:prSet presAssocID="{A8C37AC0-1D33-4B1F-9B8C-24C11453DF0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30A2787-B02F-41F2-BAD0-B1541B969642}" type="presOf" srcId="{A8C37AC0-1D33-4B1F-9B8C-24C11453DF02}" destId="{82321BDC-19F5-4076-A4ED-0A10F5446A7A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8DEDF-7837-4B61-BE8E-AADEEB24B1C0}">
      <dsp:nvSpPr>
        <dsp:cNvPr id="0" name=""/>
        <dsp:cNvSpPr/>
      </dsp:nvSpPr>
      <dsp:spPr>
        <a:xfrm>
          <a:off x="0" y="0"/>
          <a:ext cx="1447800" cy="14478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375CB1-6469-4E24-A18E-4DAB17B13B42}">
      <dsp:nvSpPr>
        <dsp:cNvPr id="0" name=""/>
        <dsp:cNvSpPr/>
      </dsp:nvSpPr>
      <dsp:spPr>
        <a:xfrm>
          <a:off x="616126" y="0"/>
          <a:ext cx="7277100" cy="144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6300" kern="1200" dirty="0" smtClean="0">
              <a:latin typeface="標楷體" pitchFamily="65" charset="-120"/>
              <a:ea typeface="標楷體" pitchFamily="65" charset="-120"/>
            </a:rPr>
            <a:t>生態系統理論</a:t>
          </a:r>
          <a:endParaRPr lang="zh-TW" sz="6300" kern="1200" dirty="0">
            <a:latin typeface="標楷體" pitchFamily="65" charset="-120"/>
            <a:ea typeface="標楷體" pitchFamily="65" charset="-120"/>
          </a:endParaRPr>
        </a:p>
      </dsp:txBody>
      <dsp:txXfrm>
        <a:off x="616126" y="0"/>
        <a:ext cx="7277100" cy="14478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CDA4D-6B1B-4BFC-B84E-5931DD3D99EF}">
      <dsp:nvSpPr>
        <dsp:cNvPr id="0" name=""/>
        <dsp:cNvSpPr/>
      </dsp:nvSpPr>
      <dsp:spPr>
        <a:xfrm>
          <a:off x="37" y="24305"/>
          <a:ext cx="3621552" cy="11520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/>
            <a:t>優點</a:t>
          </a:r>
          <a:endParaRPr lang="zh-TW" altLang="en-US" sz="4000" kern="1200" dirty="0"/>
        </a:p>
      </dsp:txBody>
      <dsp:txXfrm>
        <a:off x="37" y="24305"/>
        <a:ext cx="3621552" cy="1152000"/>
      </dsp:txXfrm>
    </dsp:sp>
    <dsp:sp modelId="{1A15C807-241E-4DE4-990A-9766286B1C4C}">
      <dsp:nvSpPr>
        <dsp:cNvPr id="0" name=""/>
        <dsp:cNvSpPr/>
      </dsp:nvSpPr>
      <dsp:spPr>
        <a:xfrm>
          <a:off x="37" y="1176305"/>
          <a:ext cx="3621552" cy="318248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（一）全人與整合的思考架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/>
          </a:r>
          <a:b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</a:b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    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構。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（二）無專屬特定干預方法。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37" y="1176305"/>
        <a:ext cx="3621552" cy="3182484"/>
      </dsp:txXfrm>
    </dsp:sp>
    <dsp:sp modelId="{638B18AA-B557-495D-A145-364E084C1270}">
      <dsp:nvSpPr>
        <dsp:cNvPr id="0" name=""/>
        <dsp:cNvSpPr/>
      </dsp:nvSpPr>
      <dsp:spPr>
        <a:xfrm>
          <a:off x="4128607" y="24305"/>
          <a:ext cx="3621552" cy="11520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/>
            <a:t>限制</a:t>
          </a:r>
          <a:endParaRPr lang="zh-TW" altLang="en-US" sz="4000" kern="1200" dirty="0"/>
        </a:p>
      </dsp:txBody>
      <dsp:txXfrm>
        <a:off x="4128607" y="24305"/>
        <a:ext cx="3621552" cy="1152000"/>
      </dsp:txXfrm>
    </dsp:sp>
    <dsp:sp modelId="{7221CC35-E693-42D8-A6BF-4F1AC2BEABBD}">
      <dsp:nvSpPr>
        <dsp:cNvPr id="0" name=""/>
        <dsp:cNvSpPr/>
      </dsp:nvSpPr>
      <dsp:spPr>
        <a:xfrm>
          <a:off x="4128607" y="1176305"/>
          <a:ext cx="3621552" cy="318248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過於抽象與描述性。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多元（多層次）干預的建議，  等於沒有建議。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重視協調與適應，過於傳統與順從。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latin typeface="標楷體" pitchFamily="65" charset="-120"/>
              <a:ea typeface="標楷體" pitchFamily="65" charset="-120"/>
            </a:rPr>
            <a:t>需求</a:t>
          </a: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    </a:t>
          </a:r>
          <a:r>
            <a:rPr lang="zh-TW" sz="1800" kern="1200" dirty="0" smtClean="0">
              <a:latin typeface="標楷體" pitchFamily="65" charset="-120"/>
              <a:ea typeface="標楷體" pitchFamily="65" charset="-120"/>
            </a:rPr>
            <a:t>適應與改變</a:t>
          </a: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  </a:t>
          </a:r>
          <a:r>
            <a:rPr lang="zh-TW" sz="1800" kern="1200" dirty="0" smtClean="0">
              <a:latin typeface="標楷體" pitchFamily="65" charset="-120"/>
              <a:ea typeface="標楷體" pitchFamily="65" charset="-120"/>
            </a:rPr>
            <a:t>新需求</a:t>
          </a: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  </a:t>
          </a:r>
          <a:r>
            <a:rPr lang="zh-TW" sz="1800" kern="1200" dirty="0" smtClean="0">
              <a:latin typeface="標楷體" pitchFamily="65" charset="-120"/>
              <a:ea typeface="標楷體" pitchFamily="65" charset="-120"/>
            </a:rPr>
            <a:t>新適應與改變</a:t>
          </a:r>
          <a:r>
            <a:rPr lang="en-US" sz="1800" kern="1200" dirty="0" smtClean="0">
              <a:latin typeface="標楷體" pitchFamily="65" charset="-120"/>
              <a:ea typeface="標楷體" pitchFamily="65" charset="-120"/>
            </a:rPr>
            <a:t>…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4128607" y="1176305"/>
        <a:ext cx="3621552" cy="3182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C41F2-B8F8-4FD8-A9BD-41492C6E372E}">
      <dsp:nvSpPr>
        <dsp:cNvPr id="0" name=""/>
        <dsp:cNvSpPr/>
      </dsp:nvSpPr>
      <dsp:spPr>
        <a:xfrm>
          <a:off x="2594186" y="921287"/>
          <a:ext cx="2203026" cy="220301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78909F3-6C2E-40BF-B466-6F9CBD8FE0E7}">
      <dsp:nvSpPr>
        <dsp:cNvPr id="0" name=""/>
        <dsp:cNvSpPr/>
      </dsp:nvSpPr>
      <dsp:spPr>
        <a:xfrm>
          <a:off x="2803032" y="31921"/>
          <a:ext cx="1785335" cy="103338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0" i="1" u="sng" kern="1200" dirty="0" smtClean="0">
              <a:latin typeface="標楷體" pitchFamily="65" charset="-120"/>
              <a:ea typeface="標楷體" pitchFamily="65" charset="-120"/>
            </a:rPr>
            <a:t>發展歷史</a:t>
          </a:r>
          <a:endParaRPr lang="zh-TW" altLang="en-US" sz="3000" b="0" i="1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2803032" y="31921"/>
        <a:ext cx="1785335" cy="1033383"/>
      </dsp:txXfrm>
    </dsp:sp>
    <dsp:sp modelId="{B7EF2A9B-1B7B-4C3A-BB0B-B12A17033388}">
      <dsp:nvSpPr>
        <dsp:cNvPr id="0" name=""/>
        <dsp:cNvSpPr/>
      </dsp:nvSpPr>
      <dsp:spPr>
        <a:xfrm>
          <a:off x="3179653" y="1346514"/>
          <a:ext cx="2203026" cy="2203011"/>
        </a:xfrm>
        <a:prstGeom prst="ellipse">
          <a:avLst/>
        </a:prstGeom>
        <a:solidFill>
          <a:schemeClr val="accent2">
            <a:alpha val="50000"/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191846E-077F-4493-BABC-B1A772BCD7F7}">
      <dsp:nvSpPr>
        <dsp:cNvPr id="0" name=""/>
        <dsp:cNvSpPr/>
      </dsp:nvSpPr>
      <dsp:spPr>
        <a:xfrm>
          <a:off x="5300085" y="1363186"/>
          <a:ext cx="1600645" cy="112133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0" i="1" u="sng" kern="1200" dirty="0" smtClean="0">
              <a:latin typeface="標楷體" pitchFamily="65" charset="-120"/>
              <a:ea typeface="標楷體" pitchFamily="65" charset="-120"/>
            </a:rPr>
            <a:t>基本假設</a:t>
          </a:r>
          <a:endParaRPr lang="zh-TW" altLang="en-US" sz="3000" b="0" i="1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5300085" y="1363186"/>
        <a:ext cx="1600645" cy="1121331"/>
      </dsp:txXfrm>
    </dsp:sp>
    <dsp:sp modelId="{3D43B5CE-1FB0-4DBD-A02B-AAAC6BE94AA4}">
      <dsp:nvSpPr>
        <dsp:cNvPr id="0" name=""/>
        <dsp:cNvSpPr/>
      </dsp:nvSpPr>
      <dsp:spPr>
        <a:xfrm>
          <a:off x="2956178" y="2035143"/>
          <a:ext cx="2203026" cy="2203011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592C5F7-3AE7-4BDF-B42C-FDD3D893DFC8}">
      <dsp:nvSpPr>
        <dsp:cNvPr id="0" name=""/>
        <dsp:cNvSpPr/>
      </dsp:nvSpPr>
      <dsp:spPr>
        <a:xfrm>
          <a:off x="4926965" y="3276045"/>
          <a:ext cx="1600645" cy="112133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0" i="1" u="sng" kern="1200" dirty="0" smtClean="0">
              <a:latin typeface="標楷體" pitchFamily="65" charset="-120"/>
              <a:ea typeface="標楷體" pitchFamily="65" charset="-120"/>
            </a:rPr>
            <a:t>主要理論觀點</a:t>
          </a:r>
          <a:endParaRPr lang="zh-TW" altLang="en-US" sz="3000" b="0" i="1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4926965" y="3276045"/>
        <a:ext cx="1600645" cy="1121331"/>
      </dsp:txXfrm>
    </dsp:sp>
    <dsp:sp modelId="{2C2A2A3C-9DA0-46AE-A9B6-487BA9343221}">
      <dsp:nvSpPr>
        <dsp:cNvPr id="0" name=""/>
        <dsp:cNvSpPr/>
      </dsp:nvSpPr>
      <dsp:spPr>
        <a:xfrm>
          <a:off x="2232194" y="2035143"/>
          <a:ext cx="2203026" cy="2203011"/>
        </a:xfrm>
        <a:prstGeom prst="ellipse">
          <a:avLst/>
        </a:prstGeom>
        <a:solidFill>
          <a:schemeClr val="accent2">
            <a:alpha val="50000"/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6A24138-3633-455E-8D9B-74B856401474}">
      <dsp:nvSpPr>
        <dsp:cNvPr id="0" name=""/>
        <dsp:cNvSpPr/>
      </dsp:nvSpPr>
      <dsp:spPr>
        <a:xfrm>
          <a:off x="863789" y="3276045"/>
          <a:ext cx="1600645" cy="112133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0" i="1" u="sng" kern="1200" dirty="0" smtClean="0">
              <a:latin typeface="標楷體" pitchFamily="65" charset="-120"/>
              <a:ea typeface="標楷體" pitchFamily="65" charset="-120"/>
            </a:rPr>
            <a:t>處遇原則與過程</a:t>
          </a:r>
          <a:endParaRPr lang="zh-TW" altLang="en-US" sz="3000" b="0" i="1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863789" y="3276045"/>
        <a:ext cx="1600645" cy="1121331"/>
      </dsp:txXfrm>
    </dsp:sp>
    <dsp:sp modelId="{569AD466-A04E-4993-9201-6B49E7770214}">
      <dsp:nvSpPr>
        <dsp:cNvPr id="0" name=""/>
        <dsp:cNvSpPr/>
      </dsp:nvSpPr>
      <dsp:spPr>
        <a:xfrm>
          <a:off x="2008719" y="1346514"/>
          <a:ext cx="2203026" cy="2203011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61CAC9-677F-49EF-8574-5CEB7393CD72}">
      <dsp:nvSpPr>
        <dsp:cNvPr id="0" name=""/>
        <dsp:cNvSpPr/>
      </dsp:nvSpPr>
      <dsp:spPr>
        <a:xfrm>
          <a:off x="475558" y="1363186"/>
          <a:ext cx="1600645" cy="112133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0" i="1" u="sng" kern="1200" dirty="0" smtClean="0">
              <a:latin typeface="標楷體" pitchFamily="65" charset="-120"/>
              <a:ea typeface="標楷體" pitchFamily="65" charset="-120"/>
            </a:rPr>
            <a:t>理論評估</a:t>
          </a:r>
          <a:endParaRPr lang="zh-TW" altLang="en-US" sz="3000" b="0" i="1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475558" y="1363186"/>
        <a:ext cx="1600645" cy="11213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DCECF-3378-462C-B829-8F40CA9C2758}">
      <dsp:nvSpPr>
        <dsp:cNvPr id="0" name=""/>
        <dsp:cNvSpPr/>
      </dsp:nvSpPr>
      <dsp:spPr>
        <a:xfrm>
          <a:off x="687006" y="126346"/>
          <a:ext cx="7215255" cy="78346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latin typeface="標楷體" pitchFamily="65" charset="-120"/>
              <a:ea typeface="標楷體" pitchFamily="65" charset="-120"/>
            </a:rPr>
            <a:t>生態的評量</a:t>
          </a:r>
          <a:endParaRPr lang="zh-TW" altLang="en-US" sz="3000" kern="1200" dirty="0">
            <a:latin typeface="標楷體" pitchFamily="65" charset="-120"/>
            <a:ea typeface="標楷體" pitchFamily="65" charset="-120"/>
          </a:endParaRPr>
        </a:p>
      </dsp:txBody>
      <dsp:txXfrm>
        <a:off x="725251" y="164591"/>
        <a:ext cx="7138765" cy="7069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82F2AB-3293-486C-9532-5587804868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6284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F644D-8B25-4D34-8676-424AA17022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5215F-6B2C-4C3C-A91E-B93187EBC3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FB1E4-B5DC-496F-BF8E-153F9D9A56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EF9F6C6-4AEF-431D-AA48-45AFDA1491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571472" y="1428736"/>
          <a:ext cx="80010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0"/>
            <a:ext cx="8064500" cy="249555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800" dirty="0" smtClean="0">
                <a:ea typeface="標楷體" pitchFamily="65" charset="-120"/>
              </a:rPr>
              <a:t> </a:t>
            </a:r>
            <a:r>
              <a:rPr lang="zh-TW" altLang="en-US" sz="2800" dirty="0" smtClean="0">
                <a:solidFill>
                  <a:schemeClr val="tx1"/>
                </a:solidFill>
                <a:ea typeface="標楷體" pitchFamily="65" charset="-120"/>
              </a:rPr>
              <a:t>授課老師：林東龍</a:t>
            </a:r>
          </a:p>
          <a:p>
            <a:pPr eaLnBrk="1" hangingPunct="1">
              <a:defRPr/>
            </a:pPr>
            <a:r>
              <a:rPr lang="zh-TW" altLang="en-US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rPr>
              <a:t>      授課日期：</a:t>
            </a:r>
            <a:r>
              <a:rPr lang="en-US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rPr>
              <a:t>2015/12/22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        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US" altLang="zh-TW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Ungar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的新生態學（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new ecology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（一）關注焦點：社會壓迫與權力關係議題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（二）主張：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以更歷史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觀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的角度來檢視案主所在棲息地的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社會組織、階級特色、權力關係、類化屬性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等影響歷程，追求多元平等的無產階級社會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結構。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（三）實務原則：課本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300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6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500034" y="57148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428750"/>
            <a:ext cx="8035925" cy="4651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200" b="1" dirty="0" smtClean="0">
                <a:latin typeface="Times New Roman" pitchFamily="18" charset="0"/>
                <a:ea typeface="標楷體" pitchFamily="65" charset="-120"/>
              </a:rPr>
              <a:t>案主問題的界定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   （一）問題來源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 1.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個人或家庭內在系統不良運作（心理社會取向）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 2.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社會結構因素（社會改革）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 3.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個人與環境資源交流不協調（社會處遇與改革）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   （二）生活中的問題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人與環境交流引起的系統落差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1.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生活轉變：個人或家庭生命週期的交替或演進，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 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 包含生理與社會變動、預期與非預期變動、長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 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 期或突發變動。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2.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環境壓力：環境的結構組成可能干擾個人適應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 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 發展（水可載舟亦可覆舟），包括社區鄰里網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2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                   絡、組織政策與規定。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                 3.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人際歷程：個人與環境相互支持系統的不協調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2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                                   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（課本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</a:rPr>
              <a:t>303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</a:rPr>
              <a:t>）</a:t>
            </a:r>
            <a:endParaRPr lang="zh-TW" altLang="en-US" sz="2200" dirty="0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57500" y="142875"/>
            <a:ext cx="37750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zh-TW" sz="4000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處遇原則與過程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mtClean="0"/>
              <a:t> </a:t>
            </a:r>
            <a:br>
              <a:rPr lang="en-US" altLang="zh-TW" smtClean="0"/>
            </a:br>
            <a:endParaRPr lang="zh-TW" altLang="zh-TW" smtClean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35824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矩形 3"/>
          <p:cNvSpPr>
            <a:spLocks noChangeArrowheads="1"/>
          </p:cNvSpPr>
          <p:nvPr/>
        </p:nvSpPr>
        <p:spPr bwMode="auto">
          <a:xfrm>
            <a:off x="642938" y="2371725"/>
            <a:ext cx="8215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（一）定義：運用生態圖工具描繪出個人與環境交流互動方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向與關係性質，並針對兩者調和度進行研判、分析，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以及決策。</a:t>
            </a:r>
          </a:p>
        </p:txBody>
      </p:sp>
      <p:sp>
        <p:nvSpPr>
          <p:cNvPr id="15365" name="矩形 5"/>
          <p:cNvSpPr>
            <a:spLocks noChangeArrowheads="1"/>
          </p:cNvSpPr>
          <p:nvPr/>
        </p:nvSpPr>
        <p:spPr bwMode="auto">
          <a:xfrm>
            <a:off x="428625" y="3681413"/>
            <a:ext cx="2695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 （二）評量階段</a:t>
            </a:r>
          </a:p>
        </p:txBody>
      </p:sp>
      <p:sp>
        <p:nvSpPr>
          <p:cNvPr id="15366" name="矩形 6"/>
          <p:cNvSpPr>
            <a:spLocks noChangeArrowheads="1"/>
          </p:cNvSpPr>
          <p:nvPr/>
        </p:nvSpPr>
        <p:spPr bwMode="auto">
          <a:xfrm>
            <a:off x="1714500" y="4302125"/>
            <a:ext cx="70723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收集資料：重大壓力事件與系統內個人之看法、</a:t>
            </a:r>
            <a:endParaRPr lang="en-US" altLang="zh-TW" sz="220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努力，以及相關環境資源。</a:t>
            </a:r>
          </a:p>
        </p:txBody>
      </p:sp>
      <p:sp>
        <p:nvSpPr>
          <p:cNvPr id="15367" name="矩形 7"/>
          <p:cNvSpPr>
            <a:spLocks noChangeArrowheads="1"/>
          </p:cNvSpPr>
          <p:nvPr/>
        </p:nvSpPr>
        <p:spPr bwMode="auto">
          <a:xfrm>
            <a:off x="1714500" y="5016500"/>
            <a:ext cx="70723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組織資料：建構重大生活壓力事件之基模，進一</a:t>
            </a:r>
            <a:endParaRPr lang="en-US" altLang="zh-TW" sz="220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步提出問題界定的假設和研判架構。</a:t>
            </a:r>
          </a:p>
        </p:txBody>
      </p:sp>
      <p:sp>
        <p:nvSpPr>
          <p:cNvPr id="15368" name="矩形 8"/>
          <p:cNvSpPr>
            <a:spLocks noChangeArrowheads="1"/>
          </p:cNvSpPr>
          <p:nvPr/>
        </p:nvSpPr>
        <p:spPr bwMode="auto">
          <a:xfrm>
            <a:off x="1714500" y="5873750"/>
            <a:ext cx="7000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2200" dirty="0">
                <a:latin typeface="標楷體" pitchFamily="65" charset="-120"/>
                <a:ea typeface="標楷體" pitchFamily="65" charset="-120"/>
              </a:rPr>
              <a:t>詮釋資料：根據社工員組織的資料，與</a:t>
            </a:r>
            <a:r>
              <a:rPr lang="zh-TW" altLang="zh-TW" sz="2200" b="1" u="sng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案主一起</a:t>
            </a:r>
            <a:endParaRPr lang="en-US" altLang="zh-TW" sz="2200" b="1" u="sng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sz="2200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200" b="1" u="sng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進行演繹與歸納詮釋</a:t>
            </a:r>
            <a:r>
              <a:rPr lang="zh-TW" altLang="zh-TW" sz="2200" dirty="0">
                <a:latin typeface="標楷體" pitchFamily="65" charset="-120"/>
                <a:ea typeface="標楷體" pitchFamily="65" charset="-120"/>
              </a:rPr>
              <a:t>，非依社工員個人價值判斷。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zh-TW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44" y="1500174"/>
          <a:ext cx="8704263" cy="457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8" name="矩形 19"/>
          <p:cNvSpPr>
            <a:spLocks noChangeArrowheads="1"/>
          </p:cNvSpPr>
          <p:nvPr/>
        </p:nvSpPr>
        <p:spPr bwMode="auto">
          <a:xfrm>
            <a:off x="642938" y="1500188"/>
            <a:ext cx="6391275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（三）評量原則</a:t>
            </a:r>
            <a:endParaRPr lang="en-US" altLang="zh-TW" sz="2500">
              <a:latin typeface="標楷體" pitchFamily="65" charset="-120"/>
              <a:ea typeface="標楷體" pitchFamily="65" charset="-120"/>
            </a:endParaRPr>
          </a:p>
          <a:p>
            <a:endParaRPr lang="en-US" altLang="zh-TW" sz="80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        1.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案主與社會工作員之間的相互理解。</a:t>
            </a:r>
            <a:endParaRPr lang="en-US" altLang="zh-TW" sz="2200">
              <a:latin typeface="標楷體" pitchFamily="65" charset="-120"/>
              <a:ea typeface="標楷體" pitchFamily="65" charset="-120"/>
            </a:endParaRPr>
          </a:p>
          <a:p>
            <a:endParaRPr lang="en-US" altLang="zh-TW" sz="220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        2.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個人與環境間的交流性質與調和程度。</a:t>
            </a:r>
            <a:endParaRPr lang="en-US" altLang="zh-TW" sz="2200">
              <a:latin typeface="標楷體" pitchFamily="65" charset="-120"/>
              <a:ea typeface="標楷體" pitchFamily="65" charset="-120"/>
            </a:endParaRPr>
          </a:p>
          <a:p>
            <a:endParaRPr lang="zh-TW" altLang="en-US" sz="220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        3.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建構該事件基模成為研判架構。</a:t>
            </a:r>
            <a:endParaRPr lang="en-US" altLang="zh-TW" sz="2200">
              <a:latin typeface="標楷體" pitchFamily="65" charset="-120"/>
              <a:ea typeface="標楷體" pitchFamily="65" charset="-120"/>
            </a:endParaRPr>
          </a:p>
          <a:p>
            <a:endParaRPr lang="zh-TW" altLang="en-US" sz="220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>
                <a:latin typeface="標楷體" pitchFamily="65" charset="-120"/>
                <a:ea typeface="標楷體" pitchFamily="65" charset="-120"/>
              </a:rPr>
              <a:t>        4.</a:t>
            </a:r>
            <a:r>
              <a:rPr lang="zh-TW" altLang="zh-TW" sz="2200">
                <a:latin typeface="標楷體" pitchFamily="65" charset="-120"/>
                <a:ea typeface="標楷體" pitchFamily="65" charset="-120"/>
              </a:rPr>
              <a:t>隨時隨地進行評量，非單一特定時刻。</a:t>
            </a:r>
            <a:endParaRPr lang="zh-TW" altLang="en-US" sz="2200">
              <a:latin typeface="標楷體" pitchFamily="65" charset="-120"/>
              <a:ea typeface="標楷體" pitchFamily="65" charset="-120"/>
            </a:endParaRPr>
          </a:p>
          <a:p>
            <a:endParaRPr lang="zh-TW" altLang="en-US">
              <a:latin typeface="標楷體" pitchFamily="65" charset="-120"/>
              <a:ea typeface="標楷體" pitchFamily="65" charset="-120"/>
            </a:endParaRPr>
          </a:p>
          <a:p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14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mtClean="0"/>
              <a:t> </a:t>
            </a:r>
            <a:br>
              <a:rPr lang="en-US" altLang="zh-TW" smtClean="0"/>
            </a:br>
            <a:endParaRPr lang="zh-TW" altLang="zh-TW" smtClean="0"/>
          </a:p>
        </p:txBody>
      </p:sp>
      <p:sp>
        <p:nvSpPr>
          <p:cNvPr id="17411" name="矩形 3"/>
          <p:cNvSpPr>
            <a:spLocks noChangeArrowheads="1"/>
          </p:cNvSpPr>
          <p:nvPr/>
        </p:nvSpPr>
        <p:spPr bwMode="auto">
          <a:xfrm>
            <a:off x="642938" y="1500188"/>
            <a:ext cx="6143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endParaRPr lang="zh-TW" altLang="zh-TW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Char char="•"/>
            </a:pPr>
            <a:endParaRPr lang="zh-TW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2" name="內容版面配置區 4"/>
          <p:cNvSpPr>
            <a:spLocks noGrp="1"/>
          </p:cNvSpPr>
          <p:nvPr>
            <p:ph idx="1"/>
          </p:nvPr>
        </p:nvSpPr>
        <p:spPr>
          <a:xfrm>
            <a:off x="714375" y="1500188"/>
            <a:ext cx="8001000" cy="5072062"/>
          </a:xfrm>
        </p:spPr>
        <p:txBody>
          <a:bodyPr/>
          <a:lstStyle/>
          <a:p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干預方法與策略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協助個人適應策略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（一）增進適應技巧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：降低個人源於壓力經驗發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          展出來的挫折感。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endParaRPr lang="en-US" altLang="zh-TW" sz="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（二）增進個人勝任能力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：去除環境障礙、增進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          個人人格動力。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endParaRPr lang="zh-TW" altLang="zh-TW" sz="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（三）重組生活空間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（如改善家中雜亂空間）。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endParaRPr lang="zh-TW" altLang="zh-TW" sz="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（四）重新調整時間的步調與韻律。</a:t>
            </a:r>
          </a:p>
          <a:p>
            <a:pPr>
              <a:buFont typeface="Arial" charset="0"/>
              <a:buNone/>
            </a:pPr>
            <a:endParaRPr lang="zh-TW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zh-TW" smtClean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631238" cy="457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6" name="矩形 3"/>
          <p:cNvSpPr>
            <a:spLocks noChangeArrowheads="1"/>
          </p:cNvSpPr>
          <p:nvPr/>
        </p:nvSpPr>
        <p:spPr bwMode="auto">
          <a:xfrm>
            <a:off x="500063" y="1285875"/>
            <a:ext cx="8358187" cy="498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處遇階段與步驟</a:t>
            </a:r>
            <a:endParaRPr lang="en-US" altLang="zh-TW" sz="3000" b="1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（一）進入系統：與重要他人或案主有興趣的事件進行談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     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論，進入案主世界。</a:t>
            </a: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（二）繪製生態圖：以案主系統中</a:t>
            </a:r>
            <a:r>
              <a:rPr lang="zh-TW" altLang="zh-TW" b="1" u="sng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人物和事件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為中心，包含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正負行為或情感。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（三）評量生態：尋找案主生態系統中基本問題與優點。</a:t>
            </a: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（四）創造改變觀點：向案主提議最可以有著力點產生改變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的干預方法。</a:t>
            </a: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（五）協調與溝通：與案主生態系統中的重要他人進行協調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與溝通。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（六）再評量：干預不順利時，再次蒐集案主更多資料。</a:t>
            </a: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（七）評估：評估干預成效。</a:t>
            </a:r>
          </a:p>
          <a:p>
            <a:pPr algn="ctr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zh-TW" smtClean="0"/>
          </a:p>
        </p:txBody>
      </p:sp>
      <p:sp>
        <p:nvSpPr>
          <p:cNvPr id="19459" name="矩形 4"/>
          <p:cNvSpPr>
            <a:spLocks noChangeArrowheads="1"/>
          </p:cNvSpPr>
          <p:nvPr/>
        </p:nvSpPr>
        <p:spPr bwMode="auto">
          <a:xfrm>
            <a:off x="571500" y="1500188"/>
            <a:ext cx="832485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社工角色</a:t>
            </a:r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（一）與會者：如同參與問題解決會議。</a:t>
            </a:r>
          </a:p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（二）使能者：採取各種必要行動，促使案主所在系統發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功能。</a:t>
            </a: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（三）中介（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broker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）者：發揮系統連結與資源轉銜的角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色。如案主聯繫或建立新的社會網絡。</a:t>
            </a: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（四）調解（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mediator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）者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促使不同的參與助人者之間能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夠為案主採行一個共同聯合的行動。</a:t>
            </a:r>
            <a:endParaRPr lang="zh-TW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（五）倡導者：為獲得不足的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資源，社工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員向別的機構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或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個人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施壓。</a:t>
            </a:r>
          </a:p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（六）監護者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：保護無能力自保案主，採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行社會控制的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功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能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角色。</a:t>
            </a:r>
          </a:p>
        </p:txBody>
      </p:sp>
      <p:sp>
        <p:nvSpPr>
          <p:cNvPr id="19460" name="內容版面配置區 5"/>
          <p:cNvSpPr>
            <a:spLocks noGrp="1"/>
          </p:cNvSpPr>
          <p:nvPr>
            <p:ph idx="1"/>
          </p:nvPr>
        </p:nvSpPr>
        <p:spPr>
          <a:xfrm>
            <a:off x="-642938" y="6357938"/>
            <a:ext cx="6929438" cy="27622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smtClean="0"/>
              <a:t> </a:t>
            </a:r>
            <a:endParaRPr lang="zh-TW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zh-TW" smtClean="0"/>
          </a:p>
        </p:txBody>
      </p:sp>
      <p:sp>
        <p:nvSpPr>
          <p:cNvPr id="20483" name="矩形 4"/>
          <p:cNvSpPr>
            <a:spLocks noChangeArrowheads="1"/>
          </p:cNvSpPr>
          <p:nvPr/>
        </p:nvSpPr>
        <p:spPr bwMode="auto">
          <a:xfrm>
            <a:off x="642938" y="1500188"/>
            <a:ext cx="8215312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處遇目標</a:t>
            </a:r>
            <a:endParaRPr lang="en-US" altLang="zh-TW" sz="3000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1.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改善個人管理壓力的能力。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2.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影響個人所在社會與物理環境。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3.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改善個人與環境間交流品質。</a:t>
            </a:r>
          </a:p>
          <a:p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484" name="內容版面配置區 8"/>
          <p:cNvSpPr>
            <a:spLocks noGrp="1"/>
          </p:cNvSpPr>
          <p:nvPr>
            <p:ph idx="1"/>
          </p:nvPr>
        </p:nvSpPr>
        <p:spPr>
          <a:xfrm>
            <a:off x="457200" y="4357688"/>
            <a:ext cx="4972050" cy="1768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smtClean="0"/>
              <a:t> </a:t>
            </a:r>
            <a:endParaRPr lang="zh-TW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500034" y="57148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928662" y="1714488"/>
          <a:ext cx="7750198" cy="438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矩形 4"/>
          <p:cNvSpPr/>
          <p:nvPr/>
        </p:nvSpPr>
        <p:spPr>
          <a:xfrm>
            <a:off x="3429000" y="142875"/>
            <a:ext cx="2236788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zh-TW" sz="4000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理論評估</a:t>
            </a:r>
          </a:p>
        </p:txBody>
      </p:sp>
      <p:cxnSp>
        <p:nvCxnSpPr>
          <p:cNvPr id="3" name="直線單箭頭接點 2"/>
          <p:cNvCxnSpPr/>
          <p:nvPr/>
        </p:nvCxnSpPr>
        <p:spPr>
          <a:xfrm>
            <a:off x="5868144" y="5517232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/>
          <p:nvPr/>
        </p:nvCxnSpPr>
        <p:spPr>
          <a:xfrm>
            <a:off x="7452320" y="551723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1000100" y="1571612"/>
          <a:ext cx="7391400" cy="4397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/>
          <p:cNvSpPr/>
          <p:nvPr/>
        </p:nvSpPr>
        <p:spPr>
          <a:xfrm>
            <a:off x="1571625" y="77788"/>
            <a:ext cx="56435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zh-TW" sz="4000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內容綱要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428750"/>
            <a:ext cx="877570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 b="1" smtClean="0">
                <a:latin typeface="Times New Roman" pitchFamily="18" charset="0"/>
                <a:ea typeface="標楷體" pitchFamily="65" charset="-120"/>
              </a:rPr>
              <a:t>達爾文進化論（</a:t>
            </a:r>
            <a:r>
              <a:rPr lang="en-US" altLang="zh-TW" sz="2800" b="1" smtClean="0">
                <a:latin typeface="Times New Roman" pitchFamily="18" charset="0"/>
                <a:ea typeface="標楷體" pitchFamily="65" charset="-120"/>
              </a:rPr>
              <a:t>1859</a:t>
            </a:r>
            <a:r>
              <a:rPr lang="en-US" altLang="zh-TW" sz="2600" b="1" smtClean="0">
                <a:latin typeface="Times New Roman" pitchFamily="18" charset="0"/>
                <a:ea typeface="標楷體" pitchFamily="65" charset="-120"/>
              </a:rPr>
              <a:t>)</a:t>
            </a:r>
            <a:endParaRPr lang="zh-TW" altLang="en-US" sz="2400" b="1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     “</a:t>
            </a: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survival of the fit-test” or “natural selection”—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適者生存，</a:t>
            </a:r>
            <a:endParaRPr lang="en-US" altLang="zh-TW" sz="240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    不適者被淘汰</a:t>
            </a: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人與環境調和（</a:t>
            </a: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goodness of fit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）</a:t>
            </a:r>
            <a:r>
              <a:rPr lang="zh-TW" altLang="en-US" sz="2600" smtClean="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b="1" smtClean="0">
                <a:latin typeface="Times New Roman" pitchFamily="18" charset="0"/>
                <a:ea typeface="標楷體" pitchFamily="65" charset="-120"/>
              </a:rPr>
              <a:t>二十世紀初期</a:t>
            </a:r>
            <a:r>
              <a:rPr lang="en-US" altLang="zh-TW" sz="2800" b="1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800" b="1" smtClean="0">
                <a:latin typeface="Times New Roman" pitchFamily="18" charset="0"/>
                <a:ea typeface="標楷體" pitchFamily="65" charset="-120"/>
              </a:rPr>
              <a:t>「人在情境中」與「濟弱扶貧」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60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（一）</a:t>
            </a: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Mary Richmond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：檢視案主個人需求與環境互動問</a:t>
            </a:r>
            <a:endParaRPr lang="en-US" altLang="zh-TW" sz="240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              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  題（社會診斷），進而提升個人適應環境能力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       （二）</a:t>
            </a: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Jane Addams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：以社區發展方式組織社區居民自助</a:t>
            </a:r>
            <a:endParaRPr lang="en-US" altLang="zh-TW" sz="240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              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  人助。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b="1" smtClean="0">
                <a:latin typeface="Times New Roman" pitchFamily="18" charset="0"/>
                <a:ea typeface="標楷體" pitchFamily="65" charset="-120"/>
              </a:rPr>
              <a:t>1930</a:t>
            </a:r>
            <a:r>
              <a:rPr lang="zh-TW" altLang="en-US" sz="2800" b="1" smtClean="0">
                <a:latin typeface="Times New Roman" pitchFamily="18" charset="0"/>
                <a:ea typeface="標楷體" pitchFamily="65" charset="-120"/>
              </a:rPr>
              <a:t>年代</a:t>
            </a:r>
            <a:r>
              <a:rPr lang="en-US" altLang="zh-TW" sz="2800" b="1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800" b="1" smtClean="0">
                <a:latin typeface="Times New Roman" pitchFamily="18" charset="0"/>
                <a:ea typeface="標楷體" pitchFamily="65" charset="-120"/>
              </a:rPr>
              <a:t>社會學（象徵互動論）影響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         個人行為是個人與其文化環境相互流動之結果。人</a:t>
            </a:r>
            <a:endParaRPr lang="en-US" altLang="zh-TW" sz="240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         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異於動物之處</a:t>
            </a:r>
            <a:r>
              <a:rPr lang="en-US" altLang="zh-TW" sz="240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400" smtClean="0">
                <a:latin typeface="Times New Roman" pitchFamily="18" charset="0"/>
                <a:ea typeface="標楷體" pitchFamily="65" charset="-120"/>
              </a:rPr>
              <a:t>使用象徵進行溝通與價值體系。</a:t>
            </a:r>
          </a:p>
        </p:txBody>
      </p:sp>
      <p:sp>
        <p:nvSpPr>
          <p:cNvPr id="5" name="矩形 4"/>
          <p:cNvSpPr/>
          <p:nvPr/>
        </p:nvSpPr>
        <p:spPr>
          <a:xfrm>
            <a:off x="3375025" y="142875"/>
            <a:ext cx="2236788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zh-TW" sz="4000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發展歷史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br>
              <a:rPr lang="en-US" altLang="zh-TW" smtClean="0"/>
            </a:br>
            <a:endParaRPr lang="zh-TW" altLang="zh-TW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6575" y="1339850"/>
            <a:ext cx="8607425" cy="525750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Ecosystem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</a:rPr>
              <a:t>      The term ecosystem was coined by the British ecologist A. 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</a:rPr>
              <a:t>      </a:t>
            </a:r>
            <a:r>
              <a:rPr lang="en-US" altLang="zh-TW" sz="2400" dirty="0" err="1" smtClean="0">
                <a:latin typeface="Times New Roman" pitchFamily="18" charset="0"/>
              </a:rPr>
              <a:t>Tansley</a:t>
            </a:r>
            <a:r>
              <a:rPr lang="en-US" altLang="zh-TW" sz="2400" dirty="0" smtClean="0">
                <a:latin typeface="Times New Roman" pitchFamily="18" charset="0"/>
              </a:rPr>
              <a:t> in 1935.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1950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年代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統整專業認同的影響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Gordon &amp; Bartlett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強調社會工作助人方法應同時注重個人與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環境互動的雙焦點。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1960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70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年代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（一）人為萬物之靈（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shallow ecology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地球生態中心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2400" dirty="0" err="1" smtClean="0">
                <a:latin typeface="Times New Roman" pitchFamily="18" charset="0"/>
                <a:ea typeface="標楷體" pitchFamily="65" charset="-120"/>
              </a:rPr>
              <a:t>ecocentric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）      人與地球互賴（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deep ecology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（二）單一因果推論          非線性關係思考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707904" y="5733256"/>
            <a:ext cx="35718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3923928" y="6165304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br>
              <a:rPr lang="en-US" altLang="zh-TW" smtClean="0"/>
            </a:br>
            <a:endParaRPr lang="zh-TW" altLang="zh-TW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500188"/>
            <a:ext cx="8215312" cy="5097164"/>
          </a:xfrm>
        </p:spPr>
        <p:txBody>
          <a:bodyPr/>
          <a:lstStyle/>
          <a:p>
            <a:pPr eaLnBrk="1" hangingPunct="1"/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1970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80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充權與生活模式</a:t>
            </a:r>
            <a:endParaRPr lang="en-US" altLang="zh-TW" sz="24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（一）充權：增強個人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控制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環境的能力，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對抗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不友善環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境的壓迫或歧視。建立社工員與案主建立互惠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性權力關係。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（二）生活模式：將個人置於生活場域，重視個人生活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經驗、發展時期、生活空間與資源分佈。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另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Healy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2005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）認為，生態系統與系統理論均受到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Richmond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Hollis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心理暨社會學派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傳統影響，強調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個人與情境雙元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焦點。系統觀的發展可分為三波：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（一）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First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Wave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General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Theory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（二）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Second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Wave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Ecosystems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Perspectives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（三）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Third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Wave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Complex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Theories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928662" y="500042"/>
          <a:ext cx="7793037" cy="113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3214688" y="71438"/>
            <a:ext cx="2236787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zh-TW" sz="4000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基本假設</a:t>
            </a:r>
          </a:p>
        </p:txBody>
      </p:sp>
      <p:sp>
        <p:nvSpPr>
          <p:cNvPr id="10244" name="矩形 17"/>
          <p:cNvSpPr>
            <a:spLocks noChangeArrowheads="1"/>
          </p:cNvSpPr>
          <p:nvPr/>
        </p:nvSpPr>
        <p:spPr bwMode="auto">
          <a:xfrm>
            <a:off x="571500" y="1428750"/>
            <a:ext cx="6572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zh-TW" altLang="zh-TW">
                <a:latin typeface="標楷體" pitchFamily="65" charset="-120"/>
                <a:ea typeface="標楷體" pitchFamily="65" charset="-120"/>
              </a:rPr>
              <a:t>人與生俱來有能力與所在環境和其他人互動。</a:t>
            </a:r>
          </a:p>
        </p:txBody>
      </p:sp>
      <p:sp>
        <p:nvSpPr>
          <p:cNvPr id="10245" name="矩形 18"/>
          <p:cNvSpPr>
            <a:spLocks noChangeArrowheads="1"/>
          </p:cNvSpPr>
          <p:nvPr/>
        </p:nvSpPr>
        <p:spPr bwMode="auto">
          <a:xfrm>
            <a:off x="571500" y="1857375"/>
            <a:ext cx="8072438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基因和其他生物因素經常被視為是個人與環境互動的結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>
                <a:latin typeface="標楷體" pitchFamily="65" charset="-120"/>
                <a:ea typeface="標楷體" pitchFamily="65" charset="-120"/>
              </a:rPr>
            </a:br>
            <a:r>
              <a:rPr lang="en-US" altLang="zh-TW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果而非原因。</a:t>
            </a:r>
          </a:p>
        </p:txBody>
      </p:sp>
      <p:sp>
        <p:nvSpPr>
          <p:cNvPr id="10246" name="矩形 19"/>
          <p:cNvSpPr>
            <a:spLocks noChangeArrowheads="1"/>
          </p:cNvSpPr>
          <p:nvPr/>
        </p:nvSpPr>
        <p:spPr bwMode="auto">
          <a:xfrm>
            <a:off x="500063" y="3357563"/>
            <a:ext cx="8501062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zh-TW" altLang="zh-TW">
                <a:latin typeface="標楷體" pitchFamily="65" charset="-120"/>
                <a:ea typeface="標楷體" pitchFamily="65" charset="-120"/>
              </a:rPr>
              <a:t>人與情境形成一聯合系統，彼此互相影響且有互惠性關係。</a:t>
            </a:r>
          </a:p>
        </p:txBody>
      </p:sp>
      <p:sp>
        <p:nvSpPr>
          <p:cNvPr id="10247" name="矩形 20"/>
          <p:cNvSpPr>
            <a:spLocks noChangeArrowheads="1"/>
          </p:cNvSpPr>
          <p:nvPr/>
        </p:nvSpPr>
        <p:spPr bwMode="auto">
          <a:xfrm>
            <a:off x="500063" y="2714625"/>
            <a:ext cx="72866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相互調和是指個人與環境之間互惠性歷程的結果。</a:t>
            </a:r>
          </a:p>
        </p:txBody>
      </p:sp>
      <p:sp>
        <p:nvSpPr>
          <p:cNvPr id="10248" name="矩形 21"/>
          <p:cNvSpPr>
            <a:spLocks noChangeArrowheads="1"/>
          </p:cNvSpPr>
          <p:nvPr/>
        </p:nvSpPr>
        <p:spPr bwMode="auto">
          <a:xfrm>
            <a:off x="500063" y="3857625"/>
            <a:ext cx="512603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個人行動是為了適者生存而競爭。</a:t>
            </a:r>
          </a:p>
        </p:txBody>
      </p:sp>
      <p:sp>
        <p:nvSpPr>
          <p:cNvPr id="10249" name="矩形 22"/>
          <p:cNvSpPr>
            <a:spLocks noChangeArrowheads="1"/>
          </p:cNvSpPr>
          <p:nvPr/>
        </p:nvSpPr>
        <p:spPr bwMode="auto">
          <a:xfrm>
            <a:off x="500063" y="4357688"/>
            <a:ext cx="7572375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在其生長的自然環境與情境中理解個人（對於問題的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>
                <a:latin typeface="標楷體" pitchFamily="65" charset="-120"/>
                <a:ea typeface="標楷體" pitchFamily="65" charset="-120"/>
              </a:rPr>
            </a:br>
            <a:r>
              <a:rPr lang="en-US" altLang="zh-TW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理解亦同）。</a:t>
            </a:r>
          </a:p>
        </p:txBody>
      </p:sp>
      <p:sp>
        <p:nvSpPr>
          <p:cNvPr id="10250" name="矩形 23"/>
          <p:cNvSpPr>
            <a:spLocks noChangeArrowheads="1"/>
          </p:cNvSpPr>
          <p:nvPr/>
        </p:nvSpPr>
        <p:spPr bwMode="auto">
          <a:xfrm>
            <a:off x="500063" y="5146675"/>
            <a:ext cx="642937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zh-TW" altLang="zh-TW">
                <a:latin typeface="標楷體" pitchFamily="65" charset="-120"/>
                <a:ea typeface="標楷體" pitchFamily="65" charset="-120"/>
              </a:rPr>
              <a:t>人格是個人與環境經年互動的成果。</a:t>
            </a:r>
          </a:p>
        </p:txBody>
      </p:sp>
      <p:sp>
        <p:nvSpPr>
          <p:cNvPr id="10251" name="矩形 24"/>
          <p:cNvSpPr>
            <a:spLocks noChangeArrowheads="1"/>
          </p:cNvSpPr>
          <p:nvPr/>
        </p:nvSpPr>
        <p:spPr bwMode="auto">
          <a:xfrm>
            <a:off x="446088" y="5572125"/>
            <a:ext cx="512603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個人生活經驗可以產生正向改變。</a:t>
            </a:r>
          </a:p>
        </p:txBody>
      </p:sp>
      <p:sp>
        <p:nvSpPr>
          <p:cNvPr id="10252" name="矩形 25"/>
          <p:cNvSpPr>
            <a:spLocks noChangeArrowheads="1"/>
          </p:cNvSpPr>
          <p:nvPr/>
        </p:nvSpPr>
        <p:spPr bwMode="auto">
          <a:xfrm>
            <a:off x="428625" y="6072188"/>
            <a:ext cx="8929688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社工員應隨時干預案主生活空間中各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層面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500034" y="500042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357313"/>
            <a:ext cx="8418512" cy="4651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★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人類發展公式：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D=f (P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＊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E)      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人在情境中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  正在成長中的個人與環境經年的交流成果！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  但問題是，人是主動、有目標的主體？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生命週期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影響個人發展的相關社會結構及歷史變遷的生活事件，對  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個人生活產生意義。如白色恐怖、大蕭條、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921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大地震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…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人際關連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  個人擁有與他人連結而建立關係的能力。如親子依附關係、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各種互惠性照顧關係。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勝任能力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個人與環境交流，有效掌控環境的能力。如嬰兒的哭抓、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 有做決定的信心、有能力動員資源與支持。</a:t>
            </a:r>
          </a:p>
        </p:txBody>
      </p:sp>
      <p:sp>
        <p:nvSpPr>
          <p:cNvPr id="5" name="矩形 4"/>
          <p:cNvSpPr/>
          <p:nvPr/>
        </p:nvSpPr>
        <p:spPr>
          <a:xfrm>
            <a:off x="2884488" y="142875"/>
            <a:ext cx="3262312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zh-TW" sz="4000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主要理論觀點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br>
              <a:rPr lang="en-US" altLang="zh-TW" smtClean="0"/>
            </a:br>
            <a:endParaRPr lang="zh-TW" altLang="zh-TW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500188"/>
            <a:ext cx="8178800" cy="495314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角色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指的是角色表現，是一種互惠性期待的社會層面角色。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位置與棲息地（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niche &amp; habitat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（一）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Niche refer to the </a:t>
            </a:r>
            <a:r>
              <a:rPr lang="en-US" altLang="zh-TW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individual’s immediate environment</a:t>
            </a:r>
            <a:br>
              <a:rPr lang="en-US" altLang="zh-TW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en-US" altLang="zh-TW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         </a:t>
            </a:r>
            <a:r>
              <a:rPr lang="en-US" altLang="zh-TW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or statuses occupied by members of the community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（二）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Habitat refers to</a:t>
            </a:r>
            <a:r>
              <a:rPr lang="en-US" altLang="zh-TW" sz="2400" b="1" u="sng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person’s physical and social setting</a:t>
            </a:r>
            <a:r>
              <a:rPr lang="en-US" altLang="zh-TW" sz="2400" b="1" u="sng" dirty="0" smtClean="0">
                <a:latin typeface="Times New Roman" pitchFamily="18" charset="0"/>
                <a:ea typeface="標楷體" pitchFamily="65" charset="-120"/>
              </a:rPr>
              <a:t/>
            </a:r>
            <a:br>
              <a:rPr lang="en-US" altLang="zh-TW" sz="2400" b="1" u="sng" dirty="0" smtClean="0">
                <a:latin typeface="Times New Roman" pitchFamily="18" charset="0"/>
                <a:ea typeface="標楷體" pitchFamily="65" charset="-120"/>
              </a:rPr>
            </a:b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within a cultural context.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適應力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個人與環境間相互影響與反應以達最佳調和度。當適應不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良時是指個人需求與環境資源、支持無法搭配。所以，社工評估案主問題時，並不是在找問題病因，而是</a:t>
            </a:r>
            <a:r>
              <a:rPr lang="zh-TW" altLang="en-US" sz="2400" b="1" u="sng" dirty="0" smtClean="0">
                <a:latin typeface="Times New Roman" pitchFamily="18" charset="0"/>
                <a:ea typeface="標楷體" pitchFamily="65" charset="-120"/>
              </a:rPr>
              <a:t>檢視環境資源無法搭配或支持個人需求的原因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br>
              <a:rPr lang="en-US" altLang="zh-TW" smtClean="0"/>
            </a:br>
            <a:endParaRPr lang="zh-TW" altLang="zh-TW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500188"/>
            <a:ext cx="7893050" cy="4506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生活模型（</a:t>
            </a:r>
            <a:r>
              <a:rPr lang="en-US" altLang="zh-TW" sz="2800" b="1" dirty="0" err="1" smtClean="0">
                <a:latin typeface="Times New Roman" pitchFamily="18" charset="0"/>
                <a:ea typeface="標楷體" pitchFamily="65" charset="-120"/>
              </a:rPr>
              <a:t>Germain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 &amp; </a:t>
            </a:r>
            <a:r>
              <a:rPr lang="en-US" altLang="zh-TW" sz="2800" b="1" dirty="0" err="1" smtClean="0">
                <a:latin typeface="Times New Roman" pitchFamily="18" charset="0"/>
                <a:ea typeface="標楷體" pitchFamily="65" charset="-120"/>
              </a:rPr>
              <a:t>Gitterman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（一）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</a:rPr>
              <a:t>人與環境的調和度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             指人與環境的適應性、互惠性、相互性、壓 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力程度，以及因應情況。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（二）環境品質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      1.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物理環境：包含自然世界與人為世界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      2.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社會環境：科層組織與人際網絡。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（三）生活中的問題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          案主問題非行為病態或品德瑕疵。因此，干預目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標在於增進個人能力，加強建立社會支持，以及            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個人與環境的調和度。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簡報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簡報6</Template>
  <TotalTime>7278</TotalTime>
  <Words>1594</Words>
  <Application>Microsoft Office PowerPoint</Application>
  <PresentationFormat>如螢幕大小 (4:3)</PresentationFormat>
  <Paragraphs>193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新細明體</vt:lpstr>
      <vt:lpstr>標楷體</vt:lpstr>
      <vt:lpstr>Arial</vt:lpstr>
      <vt:lpstr>Calibri</vt:lpstr>
      <vt:lpstr>Tahoma</vt:lpstr>
      <vt:lpstr>Times New Roman</vt:lpstr>
      <vt:lpstr>Wingdings</vt:lpstr>
      <vt:lpstr>簡報6</vt:lpstr>
      <vt:lpstr>PowerPoint 簡報</vt:lpstr>
      <vt:lpstr>PowerPoint 簡報</vt:lpstr>
      <vt:lpstr>PowerPoint 簡報</vt:lpstr>
      <vt:lpstr>  </vt:lpstr>
      <vt:lpstr>  </vt:lpstr>
      <vt:lpstr>PowerPoint 簡報</vt:lpstr>
      <vt:lpstr>PowerPoint 簡報</vt:lpstr>
      <vt:lpstr>  </vt:lpstr>
      <vt:lpstr>  </vt:lpstr>
      <vt:lpstr>PowerPoint 簡報</vt:lpstr>
      <vt:lpstr>PowerPoint 簡報</vt:lpstr>
      <vt:lpstr>  </vt:lpstr>
      <vt:lpstr> </vt:lpstr>
      <vt:lpstr>  </vt:lpstr>
      <vt:lpstr> </vt:lpstr>
      <vt:lpstr> </vt:lpstr>
      <vt:lpstr> 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醫療公道如何討？ 台灣醫療糾紛處理機制弊病之探討</dc:title>
  <dc:creator>user</dc:creator>
  <cp:lastModifiedBy>Admin</cp:lastModifiedBy>
  <cp:revision>296</cp:revision>
  <dcterms:created xsi:type="dcterms:W3CDTF">2003-09-09T00:59:01Z</dcterms:created>
  <dcterms:modified xsi:type="dcterms:W3CDTF">2015-12-29T01:37:37Z</dcterms:modified>
</cp:coreProperties>
</file>