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handoutMasterIdLst>
    <p:handoutMasterId r:id="rId23"/>
  </p:handoutMasterIdLst>
  <p:sldIdLst>
    <p:sldId id="256" r:id="rId2"/>
    <p:sldId id="257" r:id="rId3"/>
    <p:sldId id="258" r:id="rId4"/>
    <p:sldId id="278" r:id="rId5"/>
    <p:sldId id="259" r:id="rId6"/>
    <p:sldId id="265" r:id="rId7"/>
    <p:sldId id="279" r:id="rId8"/>
    <p:sldId id="266" r:id="rId9"/>
    <p:sldId id="267" r:id="rId10"/>
    <p:sldId id="268" r:id="rId11"/>
    <p:sldId id="263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5" r:id="rId20"/>
    <p:sldId id="264" r:id="rId21"/>
    <p:sldId id="277" r:id="rId2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95" autoAdjust="0"/>
    <p:restoredTop sz="90929"/>
  </p:normalViewPr>
  <p:slideViewPr>
    <p:cSldViewPr>
      <p:cViewPr varScale="1">
        <p:scale>
          <a:sx n="85" d="100"/>
          <a:sy n="85" d="100"/>
        </p:scale>
        <p:origin x="989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57B68E-E65F-4D83-9B5D-FB8AE81EDC86}" type="doc">
      <dgm:prSet loTypeId="urn:microsoft.com/office/officeart/2005/8/layout/vProcess5" loCatId="process" qsTypeId="urn:microsoft.com/office/officeart/2005/8/quickstyle/3d3" qsCatId="3D" csTypeId="urn:microsoft.com/office/officeart/2005/8/colors/colorful5" csCatId="colorful"/>
      <dgm:spPr/>
      <dgm:t>
        <a:bodyPr/>
        <a:lstStyle/>
        <a:p>
          <a:endParaRPr lang="zh-TW" altLang="en-US"/>
        </a:p>
      </dgm:t>
    </dgm:pt>
    <dgm:pt modelId="{9C612262-C8B2-42DD-8D06-0736754C538C}">
      <dgm:prSet/>
      <dgm:spPr/>
      <dgm:t>
        <a:bodyPr/>
        <a:lstStyle/>
        <a:p>
          <a:pPr rtl="0"/>
          <a:r>
            <a:rPr 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發展歷史</a:t>
          </a:r>
          <a:endParaRPr lang="zh-TW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22727610-41C6-4543-924B-92EF9275F661}" type="parTrans" cxnId="{51D65C5E-671C-45B2-B754-9D3D7F887C42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19569D4D-F98F-4955-A8D3-A244CA742AB2}" type="sibTrans" cxnId="{51D65C5E-671C-45B2-B754-9D3D7F887C42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3A6BCC93-D1F9-48B8-B38C-6370012153F8}">
      <dgm:prSet/>
      <dgm:spPr/>
      <dgm:t>
        <a:bodyPr/>
        <a:lstStyle/>
        <a:p>
          <a:pPr rtl="0"/>
          <a:r>
            <a:rPr 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基本假設</a:t>
          </a:r>
          <a:endParaRPr lang="zh-TW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1592BE71-E7EF-409C-AAAD-16DE5DCC9824}" type="parTrans" cxnId="{D0D12735-A9D3-452B-950C-43C3078F8B76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CB7606C3-80FA-418D-9D9A-A193B4A59B27}" type="sibTrans" cxnId="{D0D12735-A9D3-452B-950C-43C3078F8B76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EF1CFB0D-7245-4EB0-AA4C-BD52ECE4DFD4}">
      <dgm:prSet/>
      <dgm:spPr/>
      <dgm:t>
        <a:bodyPr/>
        <a:lstStyle/>
        <a:p>
          <a:pPr rtl="0"/>
          <a:r>
            <a:rPr 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主要理論觀點</a:t>
          </a:r>
          <a:endParaRPr lang="zh-TW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5C273D09-2BD9-44D4-AD62-4C221D1673EA}" type="parTrans" cxnId="{39F82C66-3CC9-4C81-BD25-2180824F2A45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F3D75CDF-8F6A-4BB2-B348-62682DC716B5}" type="sibTrans" cxnId="{39F82C66-3CC9-4C81-BD25-2180824F2A45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5A491329-AB80-49F8-ABDC-37F921211132}">
      <dgm:prSet/>
      <dgm:spPr/>
      <dgm:t>
        <a:bodyPr/>
        <a:lstStyle/>
        <a:p>
          <a:pPr rtl="0"/>
          <a:r>
            <a:rPr 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處遇原則與過程</a:t>
          </a:r>
          <a:endParaRPr lang="zh-TW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4B85B936-941A-4FBA-9260-30D7D74064CA}" type="parTrans" cxnId="{C5B13518-C720-4313-9EB8-099674367788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C622F3B1-B1EF-4661-B6F1-900E3507CBAD}" type="sibTrans" cxnId="{C5B13518-C720-4313-9EB8-099674367788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7BAE0122-13C8-4719-8E51-0083F414CE79}">
      <dgm:prSet/>
      <dgm:spPr/>
      <dgm:t>
        <a:bodyPr/>
        <a:lstStyle/>
        <a:p>
          <a:pPr rtl="0"/>
          <a:r>
            <a:rPr 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理論評估</a:t>
          </a:r>
          <a:endParaRPr lang="zh-TW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6ABD03C5-45AF-46A7-B8CB-C09D5AA6F3FD}" type="parTrans" cxnId="{1E7033C7-1B12-49A8-B07C-DA67D833335B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12A4957B-EE00-4F7D-81C9-424D390415F7}" type="sibTrans" cxnId="{1E7033C7-1B12-49A8-B07C-DA67D833335B}">
      <dgm:prSet/>
      <dgm:spPr/>
      <dgm:t>
        <a:bodyPr/>
        <a:lstStyle/>
        <a:p>
          <a:endParaRPr lang="zh-TW" altLang="en-US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1A0D2CC5-2FAB-41C1-A4D5-E50AA409011E}" type="pres">
      <dgm:prSet presAssocID="{B157B68E-E65F-4D83-9B5D-FB8AE81EDC8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77A9BFB5-EB91-4030-B07B-8F8AB35FE9B6}" type="pres">
      <dgm:prSet presAssocID="{B157B68E-E65F-4D83-9B5D-FB8AE81EDC86}" presName="dummyMaxCanvas" presStyleCnt="0">
        <dgm:presLayoutVars/>
      </dgm:prSet>
      <dgm:spPr/>
      <dgm:t>
        <a:bodyPr/>
        <a:lstStyle/>
        <a:p>
          <a:endParaRPr lang="zh-TW" altLang="en-US"/>
        </a:p>
      </dgm:t>
    </dgm:pt>
    <dgm:pt modelId="{089A4A9C-BC4F-4ED5-9791-434C0414B151}" type="pres">
      <dgm:prSet presAssocID="{B157B68E-E65F-4D83-9B5D-FB8AE81EDC86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106F333-1147-45DA-A790-8F0DD1D61A40}" type="pres">
      <dgm:prSet presAssocID="{B157B68E-E65F-4D83-9B5D-FB8AE81EDC86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BAA94BF-C9BF-4421-9DAF-AB42287006B8}" type="pres">
      <dgm:prSet presAssocID="{B157B68E-E65F-4D83-9B5D-FB8AE81EDC86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98AB28C-0BC0-4C80-9B13-97170FEBF4CF}" type="pres">
      <dgm:prSet presAssocID="{B157B68E-E65F-4D83-9B5D-FB8AE81EDC86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44D97CE-D9E5-4E6D-9D99-6EC23BB6ED35}" type="pres">
      <dgm:prSet presAssocID="{B157B68E-E65F-4D83-9B5D-FB8AE81EDC86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4173759-AB29-4D23-B40D-FBE04D6C25DA}" type="pres">
      <dgm:prSet presAssocID="{B157B68E-E65F-4D83-9B5D-FB8AE81EDC86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65AD197-E898-423B-B1A5-3BDCC36704C9}" type="pres">
      <dgm:prSet presAssocID="{B157B68E-E65F-4D83-9B5D-FB8AE81EDC86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EBD5FE2-E545-4FA0-BB24-654733804273}" type="pres">
      <dgm:prSet presAssocID="{B157B68E-E65F-4D83-9B5D-FB8AE81EDC86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43850F2-81E3-4A19-8EFD-F055749E6C18}" type="pres">
      <dgm:prSet presAssocID="{B157B68E-E65F-4D83-9B5D-FB8AE81EDC86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FFC7E11-75A4-41E2-8D57-A862664E987E}" type="pres">
      <dgm:prSet presAssocID="{B157B68E-E65F-4D83-9B5D-FB8AE81EDC86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052F367-6E9F-48A6-A7C5-76152EEBF7A6}" type="pres">
      <dgm:prSet presAssocID="{B157B68E-E65F-4D83-9B5D-FB8AE81EDC86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C6307B6-B433-4805-B331-EAB0DCB3A040}" type="pres">
      <dgm:prSet presAssocID="{B157B68E-E65F-4D83-9B5D-FB8AE81EDC86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771FA05-64E4-457C-AD30-1944B276100D}" type="pres">
      <dgm:prSet presAssocID="{B157B68E-E65F-4D83-9B5D-FB8AE81EDC86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7B0D440-D4E8-4816-B275-3F4D91676FB5}" type="pres">
      <dgm:prSet presAssocID="{B157B68E-E65F-4D83-9B5D-FB8AE81EDC86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CF2B251-5823-4C2D-A39E-395FD06BBB1F}" type="presOf" srcId="{3A6BCC93-D1F9-48B8-B38C-6370012153F8}" destId="{F052F367-6E9F-48A6-A7C5-76152EEBF7A6}" srcOrd="1" destOrd="0" presId="urn:microsoft.com/office/officeart/2005/8/layout/vProcess5"/>
    <dgm:cxn modelId="{905FC966-EFFB-4AF6-8813-23F841548A98}" type="presOf" srcId="{3A6BCC93-D1F9-48B8-B38C-6370012153F8}" destId="{E106F333-1147-45DA-A790-8F0DD1D61A40}" srcOrd="0" destOrd="0" presId="urn:microsoft.com/office/officeart/2005/8/layout/vProcess5"/>
    <dgm:cxn modelId="{A66AE4F6-5570-452F-B081-F76D6C26B345}" type="presOf" srcId="{EF1CFB0D-7245-4EB0-AA4C-BD52ECE4DFD4}" destId="{7C6307B6-B433-4805-B331-EAB0DCB3A040}" srcOrd="1" destOrd="0" presId="urn:microsoft.com/office/officeart/2005/8/layout/vProcess5"/>
    <dgm:cxn modelId="{EDD3864D-E149-47F1-8B22-356840C53E72}" type="presOf" srcId="{7BAE0122-13C8-4719-8E51-0083F414CE79}" destId="{07B0D440-D4E8-4816-B275-3F4D91676FB5}" srcOrd="1" destOrd="0" presId="urn:microsoft.com/office/officeart/2005/8/layout/vProcess5"/>
    <dgm:cxn modelId="{50B76A51-998A-4D9D-BC32-48AA766CBBDC}" type="presOf" srcId="{CB7606C3-80FA-418D-9D9A-A193B4A59B27}" destId="{665AD197-E898-423B-B1A5-3BDCC36704C9}" srcOrd="0" destOrd="0" presId="urn:microsoft.com/office/officeart/2005/8/layout/vProcess5"/>
    <dgm:cxn modelId="{1E7033C7-1B12-49A8-B07C-DA67D833335B}" srcId="{B157B68E-E65F-4D83-9B5D-FB8AE81EDC86}" destId="{7BAE0122-13C8-4719-8E51-0083F414CE79}" srcOrd="4" destOrd="0" parTransId="{6ABD03C5-45AF-46A7-B8CB-C09D5AA6F3FD}" sibTransId="{12A4957B-EE00-4F7D-81C9-424D390415F7}"/>
    <dgm:cxn modelId="{D0D12735-A9D3-452B-950C-43C3078F8B76}" srcId="{B157B68E-E65F-4D83-9B5D-FB8AE81EDC86}" destId="{3A6BCC93-D1F9-48B8-B38C-6370012153F8}" srcOrd="1" destOrd="0" parTransId="{1592BE71-E7EF-409C-AAAD-16DE5DCC9824}" sibTransId="{CB7606C3-80FA-418D-9D9A-A193B4A59B27}"/>
    <dgm:cxn modelId="{684381EA-8863-4201-9BD9-386CD1880D79}" type="presOf" srcId="{5A491329-AB80-49F8-ABDC-37F921211132}" destId="{798AB28C-0BC0-4C80-9B13-97170FEBF4CF}" srcOrd="0" destOrd="0" presId="urn:microsoft.com/office/officeart/2005/8/layout/vProcess5"/>
    <dgm:cxn modelId="{FBD8A346-41F2-4EB5-93C1-7855B1156751}" type="presOf" srcId="{B157B68E-E65F-4D83-9B5D-FB8AE81EDC86}" destId="{1A0D2CC5-2FAB-41C1-A4D5-E50AA409011E}" srcOrd="0" destOrd="0" presId="urn:microsoft.com/office/officeart/2005/8/layout/vProcess5"/>
    <dgm:cxn modelId="{0C3FF48A-E719-46E2-B4DE-9448664F1D8C}" type="presOf" srcId="{9C612262-C8B2-42DD-8D06-0736754C538C}" destId="{089A4A9C-BC4F-4ED5-9791-434C0414B151}" srcOrd="0" destOrd="0" presId="urn:microsoft.com/office/officeart/2005/8/layout/vProcess5"/>
    <dgm:cxn modelId="{B2CA9851-3BFE-43A5-ADF2-3442A0C54AFB}" type="presOf" srcId="{9C612262-C8B2-42DD-8D06-0736754C538C}" destId="{7FFC7E11-75A4-41E2-8D57-A862664E987E}" srcOrd="1" destOrd="0" presId="urn:microsoft.com/office/officeart/2005/8/layout/vProcess5"/>
    <dgm:cxn modelId="{54282F47-8F05-4B8F-A7B3-AF1F0CD79F2C}" type="presOf" srcId="{7BAE0122-13C8-4719-8E51-0083F414CE79}" destId="{D44D97CE-D9E5-4E6D-9D99-6EC23BB6ED35}" srcOrd="0" destOrd="0" presId="urn:microsoft.com/office/officeart/2005/8/layout/vProcess5"/>
    <dgm:cxn modelId="{89678549-6E59-4530-9EA9-3DFBBD6460AF}" type="presOf" srcId="{F3D75CDF-8F6A-4BB2-B348-62682DC716B5}" destId="{DEBD5FE2-E545-4FA0-BB24-654733804273}" srcOrd="0" destOrd="0" presId="urn:microsoft.com/office/officeart/2005/8/layout/vProcess5"/>
    <dgm:cxn modelId="{E7E3B527-3E52-46B3-B3BA-B3E288DF4072}" type="presOf" srcId="{19569D4D-F98F-4955-A8D3-A244CA742AB2}" destId="{B4173759-AB29-4D23-B40D-FBE04D6C25DA}" srcOrd="0" destOrd="0" presId="urn:microsoft.com/office/officeart/2005/8/layout/vProcess5"/>
    <dgm:cxn modelId="{51D65C5E-671C-45B2-B754-9D3D7F887C42}" srcId="{B157B68E-E65F-4D83-9B5D-FB8AE81EDC86}" destId="{9C612262-C8B2-42DD-8D06-0736754C538C}" srcOrd="0" destOrd="0" parTransId="{22727610-41C6-4543-924B-92EF9275F661}" sibTransId="{19569D4D-F98F-4955-A8D3-A244CA742AB2}"/>
    <dgm:cxn modelId="{F7B321C5-2DCF-421B-B160-180735B787CD}" type="presOf" srcId="{EF1CFB0D-7245-4EB0-AA4C-BD52ECE4DFD4}" destId="{5BAA94BF-C9BF-4421-9DAF-AB42287006B8}" srcOrd="0" destOrd="0" presId="urn:microsoft.com/office/officeart/2005/8/layout/vProcess5"/>
    <dgm:cxn modelId="{39F82C66-3CC9-4C81-BD25-2180824F2A45}" srcId="{B157B68E-E65F-4D83-9B5D-FB8AE81EDC86}" destId="{EF1CFB0D-7245-4EB0-AA4C-BD52ECE4DFD4}" srcOrd="2" destOrd="0" parTransId="{5C273D09-2BD9-44D4-AD62-4C221D1673EA}" sibTransId="{F3D75CDF-8F6A-4BB2-B348-62682DC716B5}"/>
    <dgm:cxn modelId="{AAFFC072-303B-47B5-B4C3-035CBD3A8D0D}" type="presOf" srcId="{5A491329-AB80-49F8-ABDC-37F921211132}" destId="{0771FA05-64E4-457C-AD30-1944B276100D}" srcOrd="1" destOrd="0" presId="urn:microsoft.com/office/officeart/2005/8/layout/vProcess5"/>
    <dgm:cxn modelId="{C5B13518-C720-4313-9EB8-099674367788}" srcId="{B157B68E-E65F-4D83-9B5D-FB8AE81EDC86}" destId="{5A491329-AB80-49F8-ABDC-37F921211132}" srcOrd="3" destOrd="0" parTransId="{4B85B936-941A-4FBA-9260-30D7D74064CA}" sibTransId="{C622F3B1-B1EF-4661-B6F1-900E3507CBAD}"/>
    <dgm:cxn modelId="{9A2B8BAD-F62D-4E57-8CAB-F2E43B44C390}" type="presOf" srcId="{C622F3B1-B1EF-4661-B6F1-900E3507CBAD}" destId="{C43850F2-81E3-4A19-8EFD-F055749E6C18}" srcOrd="0" destOrd="0" presId="urn:microsoft.com/office/officeart/2005/8/layout/vProcess5"/>
    <dgm:cxn modelId="{C617F970-9AB1-480E-84CE-57D09C524EA0}" type="presParOf" srcId="{1A0D2CC5-2FAB-41C1-A4D5-E50AA409011E}" destId="{77A9BFB5-EB91-4030-B07B-8F8AB35FE9B6}" srcOrd="0" destOrd="0" presId="urn:microsoft.com/office/officeart/2005/8/layout/vProcess5"/>
    <dgm:cxn modelId="{AF935A47-6050-4AF2-9E15-4AC592618D83}" type="presParOf" srcId="{1A0D2CC5-2FAB-41C1-A4D5-E50AA409011E}" destId="{089A4A9C-BC4F-4ED5-9791-434C0414B151}" srcOrd="1" destOrd="0" presId="urn:microsoft.com/office/officeart/2005/8/layout/vProcess5"/>
    <dgm:cxn modelId="{CA6C9D81-DAB8-4518-B326-680AB61280C4}" type="presParOf" srcId="{1A0D2CC5-2FAB-41C1-A4D5-E50AA409011E}" destId="{E106F333-1147-45DA-A790-8F0DD1D61A40}" srcOrd="2" destOrd="0" presId="urn:microsoft.com/office/officeart/2005/8/layout/vProcess5"/>
    <dgm:cxn modelId="{9E5709AE-6139-42C6-85F6-FE6E568DBE25}" type="presParOf" srcId="{1A0D2CC5-2FAB-41C1-A4D5-E50AA409011E}" destId="{5BAA94BF-C9BF-4421-9DAF-AB42287006B8}" srcOrd="3" destOrd="0" presId="urn:microsoft.com/office/officeart/2005/8/layout/vProcess5"/>
    <dgm:cxn modelId="{F2AB9904-C7FD-4D25-9D0F-B7B09B91D676}" type="presParOf" srcId="{1A0D2CC5-2FAB-41C1-A4D5-E50AA409011E}" destId="{798AB28C-0BC0-4C80-9B13-97170FEBF4CF}" srcOrd="4" destOrd="0" presId="urn:microsoft.com/office/officeart/2005/8/layout/vProcess5"/>
    <dgm:cxn modelId="{9E738ADF-93FC-45C8-9DBA-8E817B0D1B22}" type="presParOf" srcId="{1A0D2CC5-2FAB-41C1-A4D5-E50AA409011E}" destId="{D44D97CE-D9E5-4E6D-9D99-6EC23BB6ED35}" srcOrd="5" destOrd="0" presId="urn:microsoft.com/office/officeart/2005/8/layout/vProcess5"/>
    <dgm:cxn modelId="{BFE3375C-8111-4EF6-BBB2-55AB9F9531F2}" type="presParOf" srcId="{1A0D2CC5-2FAB-41C1-A4D5-E50AA409011E}" destId="{B4173759-AB29-4D23-B40D-FBE04D6C25DA}" srcOrd="6" destOrd="0" presId="urn:microsoft.com/office/officeart/2005/8/layout/vProcess5"/>
    <dgm:cxn modelId="{F8B3B65F-28A7-4F19-A38E-F48635345D8A}" type="presParOf" srcId="{1A0D2CC5-2FAB-41C1-A4D5-E50AA409011E}" destId="{665AD197-E898-423B-B1A5-3BDCC36704C9}" srcOrd="7" destOrd="0" presId="urn:microsoft.com/office/officeart/2005/8/layout/vProcess5"/>
    <dgm:cxn modelId="{6F08D966-8888-489C-938D-8948FC3AEB2B}" type="presParOf" srcId="{1A0D2CC5-2FAB-41C1-A4D5-E50AA409011E}" destId="{DEBD5FE2-E545-4FA0-BB24-654733804273}" srcOrd="8" destOrd="0" presId="urn:microsoft.com/office/officeart/2005/8/layout/vProcess5"/>
    <dgm:cxn modelId="{81956034-4FE1-4A9A-BA06-A988A5B3BB22}" type="presParOf" srcId="{1A0D2CC5-2FAB-41C1-A4D5-E50AA409011E}" destId="{C43850F2-81E3-4A19-8EFD-F055749E6C18}" srcOrd="9" destOrd="0" presId="urn:microsoft.com/office/officeart/2005/8/layout/vProcess5"/>
    <dgm:cxn modelId="{FD2AABC5-1C7D-4A3A-AA4A-C9A865EB6D1E}" type="presParOf" srcId="{1A0D2CC5-2FAB-41C1-A4D5-E50AA409011E}" destId="{7FFC7E11-75A4-41E2-8D57-A862664E987E}" srcOrd="10" destOrd="0" presId="urn:microsoft.com/office/officeart/2005/8/layout/vProcess5"/>
    <dgm:cxn modelId="{84195C58-6D32-4E78-8A8C-CE63B9D97F23}" type="presParOf" srcId="{1A0D2CC5-2FAB-41C1-A4D5-E50AA409011E}" destId="{F052F367-6E9F-48A6-A7C5-76152EEBF7A6}" srcOrd="11" destOrd="0" presId="urn:microsoft.com/office/officeart/2005/8/layout/vProcess5"/>
    <dgm:cxn modelId="{EBBAB589-9D56-4E62-9C9D-2D9872EF34A4}" type="presParOf" srcId="{1A0D2CC5-2FAB-41C1-A4D5-E50AA409011E}" destId="{7C6307B6-B433-4805-B331-EAB0DCB3A040}" srcOrd="12" destOrd="0" presId="urn:microsoft.com/office/officeart/2005/8/layout/vProcess5"/>
    <dgm:cxn modelId="{2CBFE9AF-9329-484D-99F1-F67A37D9B42C}" type="presParOf" srcId="{1A0D2CC5-2FAB-41C1-A4D5-E50AA409011E}" destId="{0771FA05-64E4-457C-AD30-1944B276100D}" srcOrd="13" destOrd="0" presId="urn:microsoft.com/office/officeart/2005/8/layout/vProcess5"/>
    <dgm:cxn modelId="{70E47064-B294-4104-B429-12E7ADD3C366}" type="presParOf" srcId="{1A0D2CC5-2FAB-41C1-A4D5-E50AA409011E}" destId="{07B0D440-D4E8-4816-B275-3F4D91676FB5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71F4F22-D9C3-4583-856C-B16FDB576FD0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zh-TW" altLang="en-US"/>
        </a:p>
      </dgm:t>
    </dgm:pt>
    <dgm:pt modelId="{8BF830A4-D1C8-4340-987E-16A9A2D683AB}">
      <dgm:prSet custT="1"/>
      <dgm:spPr/>
      <dgm:t>
        <a:bodyPr/>
        <a:lstStyle/>
        <a:p>
          <a:pPr rtl="0"/>
          <a:r>
            <a:rPr lang="zh-TW" sz="2400" dirty="0" smtClean="0">
              <a:latin typeface="標楷體" pitchFamily="65" charset="-120"/>
              <a:ea typeface="標楷體" pitchFamily="65" charset="-120"/>
            </a:rPr>
            <a:t>評估問題、收集資料、進行初步接觸、協商處遇合約、規劃行動系統、維持和協調行動系統、影響行動系統、結束改變的活動。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C9A874CE-DA63-40D8-AF6D-AE7651F708F6}" type="parTrans" cxnId="{59A2569E-7579-4ED2-890F-2B7B7C2C57B9}">
      <dgm:prSet/>
      <dgm:spPr/>
      <dgm:t>
        <a:bodyPr/>
        <a:lstStyle/>
        <a:p>
          <a:endParaRPr lang="zh-TW" altLang="en-US" sz="1600">
            <a:latin typeface="標楷體" pitchFamily="65" charset="-120"/>
            <a:ea typeface="標楷體" pitchFamily="65" charset="-120"/>
          </a:endParaRPr>
        </a:p>
      </dgm:t>
    </dgm:pt>
    <dgm:pt modelId="{41CAAA2F-6354-4974-9D8B-19334C7D07BD}" type="sibTrans" cxnId="{59A2569E-7579-4ED2-890F-2B7B7C2C57B9}">
      <dgm:prSet/>
      <dgm:spPr/>
      <dgm:t>
        <a:bodyPr/>
        <a:lstStyle/>
        <a:p>
          <a:endParaRPr lang="zh-TW" altLang="en-US" sz="1600">
            <a:latin typeface="標楷體" pitchFamily="65" charset="-120"/>
            <a:ea typeface="標楷體" pitchFamily="65" charset="-120"/>
          </a:endParaRPr>
        </a:p>
      </dgm:t>
    </dgm:pt>
    <dgm:pt modelId="{CE33CB8D-6BCE-4024-B058-E6001F23B9FD}" type="pres">
      <dgm:prSet presAssocID="{771F4F22-D9C3-4583-856C-B16FDB576FD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ECFB43C-2209-4B2B-99FB-2F8D6E30470F}" type="pres">
      <dgm:prSet presAssocID="{8BF830A4-D1C8-4340-987E-16A9A2D683A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C8863A4-8773-42CB-83B0-DCD13035E972}" type="presOf" srcId="{771F4F22-D9C3-4583-856C-B16FDB576FD0}" destId="{CE33CB8D-6BCE-4024-B058-E6001F23B9FD}" srcOrd="0" destOrd="0" presId="urn:microsoft.com/office/officeart/2005/8/layout/vList2"/>
    <dgm:cxn modelId="{164D5EAA-4053-4B8B-AFBC-5729E8F7FDB5}" type="presOf" srcId="{8BF830A4-D1C8-4340-987E-16A9A2D683AB}" destId="{4ECFB43C-2209-4B2B-99FB-2F8D6E30470F}" srcOrd="0" destOrd="0" presId="urn:microsoft.com/office/officeart/2005/8/layout/vList2"/>
    <dgm:cxn modelId="{59A2569E-7579-4ED2-890F-2B7B7C2C57B9}" srcId="{771F4F22-D9C3-4583-856C-B16FDB576FD0}" destId="{8BF830A4-D1C8-4340-987E-16A9A2D683AB}" srcOrd="0" destOrd="0" parTransId="{C9A874CE-DA63-40D8-AF6D-AE7651F708F6}" sibTransId="{41CAAA2F-6354-4974-9D8B-19334C7D07BD}"/>
    <dgm:cxn modelId="{DA428F0C-1E8F-41CC-B6F4-886A31C49135}" type="presParOf" srcId="{CE33CB8D-6BCE-4024-B058-E6001F23B9FD}" destId="{4ECFB43C-2209-4B2B-99FB-2F8D6E30470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6C24548-3F07-4429-B1ED-289A7732DB27}" type="doc">
      <dgm:prSet loTypeId="urn:microsoft.com/office/officeart/2005/8/layout/vList2" loCatId="list" qsTypeId="urn:microsoft.com/office/officeart/2005/8/quickstyle/simple2" qsCatId="simple" csTypeId="urn:microsoft.com/office/officeart/2005/8/colors/accent2_1" csCatId="accent2"/>
      <dgm:spPr/>
      <dgm:t>
        <a:bodyPr/>
        <a:lstStyle/>
        <a:p>
          <a:endParaRPr lang="zh-TW" altLang="en-US"/>
        </a:p>
      </dgm:t>
    </dgm:pt>
    <dgm:pt modelId="{CE188A57-AE62-4CCF-949E-9BF2A03C10EA}">
      <dgm:prSet custT="1"/>
      <dgm:spPr/>
      <dgm:t>
        <a:bodyPr/>
        <a:lstStyle/>
        <a:p>
          <a:pPr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（一）協助案主運用或改善本身的資源以解決問題。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EB2D01AF-1934-4EE4-9AC0-360AC6C39B79}" type="parTrans" cxnId="{578938AF-67AC-4E40-B188-41C51169C62F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92E87A6B-EA7B-4F09-B7F3-790F40C76614}" type="sibTrans" cxnId="{578938AF-67AC-4E40-B188-41C51169C62F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0A9A96B4-729E-4053-AB05-B9B306C7ADE7}">
      <dgm:prSet custT="1"/>
      <dgm:spPr/>
      <dgm:t>
        <a:bodyPr/>
        <a:lstStyle/>
        <a:p>
          <a:pPr rtl="0"/>
          <a:r>
            <a:rPr lang="zh-TW" altLang="en-US" sz="2400" smtClean="0">
              <a:latin typeface="標楷體" pitchFamily="65" charset="-120"/>
              <a:ea typeface="標楷體" pitchFamily="65" charset="-120"/>
            </a:rPr>
            <a:t>（二）連結案主與相關資源系統。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D0D4908E-7675-4E3D-B366-88A780A6890A}" type="parTrans" cxnId="{6ABB659F-E929-4EB7-BB41-F0339FF67211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63F38462-37B3-4639-BCA0-0733548FB3A9}" type="sibTrans" cxnId="{6ABB659F-E929-4EB7-BB41-F0339FF67211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9AAD3EAA-826B-42FA-A843-C9F277E63A28}">
      <dgm:prSet custT="1"/>
      <dgm:spPr/>
      <dgm:t>
        <a:bodyPr/>
        <a:lstStyle/>
        <a:p>
          <a:pPr rtl="0"/>
          <a:r>
            <a:rPr lang="zh-TW" altLang="en-US" sz="2400" smtClean="0">
              <a:latin typeface="標楷體" pitchFamily="65" charset="-120"/>
              <a:ea typeface="標楷體" pitchFamily="65" charset="-120"/>
            </a:rPr>
            <a:t>（三）協助改善案主與資源系統的互動關係。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CB49C219-560B-42A5-B503-9580EC4F4327}" type="parTrans" cxnId="{443C92F2-9E3A-4B5B-9D52-CEC49D585F27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0A7076F2-97AD-4FB9-834D-312E41E137A2}" type="sibTrans" cxnId="{443C92F2-9E3A-4B5B-9D52-CEC49D585F27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E998B2C7-84A3-425D-925F-EFE8057C826B}">
      <dgm:prSet custT="1"/>
      <dgm:spPr/>
      <dgm:t>
        <a:bodyPr/>
        <a:lstStyle/>
        <a:p>
          <a:pPr rtl="0"/>
          <a:r>
            <a:rPr lang="zh-TW" altLang="en-US" sz="2400" smtClean="0">
              <a:latin typeface="標楷體" pitchFamily="65" charset="-120"/>
              <a:ea typeface="標楷體" pitchFamily="65" charset="-120"/>
            </a:rPr>
            <a:t>（四）協調與增進各資源系統之間的互動關係。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B006DBF5-0DA1-412C-9CCC-396A37907AFD}" type="parTrans" cxnId="{77B6D39E-F24A-4DF7-8CF2-3B06A9AF8D72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871B0411-ECDC-4AB3-8045-F0A100601052}" type="sibTrans" cxnId="{77B6D39E-F24A-4DF7-8CF2-3B06A9AF8D72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38A361B9-D23B-4799-BFD2-65B62B1FFAA1}">
      <dgm:prSet custT="1"/>
      <dgm:spPr/>
      <dgm:t>
        <a:bodyPr/>
        <a:lstStyle/>
        <a:p>
          <a:pPr rtl="0"/>
          <a:r>
            <a:rPr lang="zh-TW" altLang="en-US" sz="2400" smtClean="0">
              <a:latin typeface="標楷體" pitchFamily="65" charset="-120"/>
              <a:ea typeface="標楷體" pitchFamily="65" charset="-120"/>
            </a:rPr>
            <a:t>（五）倡導改變案主問題的處罰取向政策和規定。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45F2A62E-7E43-44D3-82AD-11ADD70D9987}" type="parTrans" cxnId="{0A7D9171-EB34-4DD3-A48B-4092D38E127D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2F599080-1767-49FF-B91D-55BFF4411338}" type="sibTrans" cxnId="{0A7D9171-EB34-4DD3-A48B-4092D38E127D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411CC57A-B1DD-495C-844C-7A7D416868B0}">
      <dgm:prSet custT="1"/>
      <dgm:spPr/>
      <dgm:t>
        <a:bodyPr/>
        <a:lstStyle/>
        <a:p>
          <a:pPr rtl="0"/>
          <a:r>
            <a:rPr lang="zh-TW" altLang="en-US" sz="2400" smtClean="0">
              <a:latin typeface="標楷體" pitchFamily="65" charset="-120"/>
              <a:ea typeface="標楷體" pitchFamily="65" charset="-120"/>
            </a:rPr>
            <a:t>（六）隨時提供案主生活所需各種實質協助和心理支持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E72B736C-F7E8-4EBB-89C2-109D75098B0F}" type="parTrans" cxnId="{2392AE6C-7B87-441D-931A-F8C6C310D539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B4E375E5-5666-4E01-BC05-D12C048CD842}" type="sibTrans" cxnId="{2392AE6C-7B87-441D-931A-F8C6C310D539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8FAC2E0C-439E-4F3E-B1F4-CFE673B25C58}">
      <dgm:prSet custT="1"/>
      <dgm:spPr/>
      <dgm:t>
        <a:bodyPr/>
        <a:lstStyle/>
        <a:p>
          <a:pPr rtl="0"/>
          <a:r>
            <a:rPr lang="zh-TW" altLang="en-US" sz="2400" smtClean="0">
              <a:latin typeface="標楷體" pitchFamily="65" charset="-120"/>
              <a:ea typeface="標楷體" pitchFamily="65" charset="-120"/>
            </a:rPr>
            <a:t>（七）扮演社會控制的代理人（如監督案主有無再犯）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6CE3D424-8EBF-4226-9171-A815CF1863BF}" type="parTrans" cxnId="{3942EF86-73AF-444E-9078-72F18740FDC6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66C51180-AD97-43E6-895C-D2F0147FBFEB}" type="sibTrans" cxnId="{3942EF86-73AF-444E-9078-72F18740FDC6}">
      <dgm:prSet/>
      <dgm:spPr/>
      <dgm:t>
        <a:bodyPr/>
        <a:lstStyle/>
        <a:p>
          <a:endParaRPr lang="zh-TW" altLang="en-US" sz="20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233FCD79-7679-4239-AB6E-45AA678A37E9}" type="pres">
      <dgm:prSet presAssocID="{E6C24548-3F07-4429-B1ED-289A7732DB2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CE82328-030A-49AE-8B2F-645E8505450F}" type="pres">
      <dgm:prSet presAssocID="{CE188A57-AE62-4CCF-949E-9BF2A03C10EA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7A7BDC8-303D-42B0-9C56-2C84DF8F7F06}" type="pres">
      <dgm:prSet presAssocID="{92E87A6B-EA7B-4F09-B7F3-790F40C76614}" presName="spacer" presStyleCnt="0"/>
      <dgm:spPr/>
      <dgm:t>
        <a:bodyPr/>
        <a:lstStyle/>
        <a:p>
          <a:endParaRPr lang="zh-TW" altLang="en-US"/>
        </a:p>
      </dgm:t>
    </dgm:pt>
    <dgm:pt modelId="{33898A8F-2826-40DB-A102-AC0CB0326504}" type="pres">
      <dgm:prSet presAssocID="{0A9A96B4-729E-4053-AB05-B9B306C7ADE7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37891F2-4AC4-41DF-9725-1F8FE3BBC648}" type="pres">
      <dgm:prSet presAssocID="{63F38462-37B3-4639-BCA0-0733548FB3A9}" presName="spacer" presStyleCnt="0"/>
      <dgm:spPr/>
      <dgm:t>
        <a:bodyPr/>
        <a:lstStyle/>
        <a:p>
          <a:endParaRPr lang="zh-TW" altLang="en-US"/>
        </a:p>
      </dgm:t>
    </dgm:pt>
    <dgm:pt modelId="{2F823F6D-BD6A-4D5D-9D82-2F7D46CF1038}" type="pres">
      <dgm:prSet presAssocID="{9AAD3EAA-826B-42FA-A843-C9F277E63A28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C26846A-E585-4192-A720-03D1F65EF409}" type="pres">
      <dgm:prSet presAssocID="{0A7076F2-97AD-4FB9-834D-312E41E137A2}" presName="spacer" presStyleCnt="0"/>
      <dgm:spPr/>
      <dgm:t>
        <a:bodyPr/>
        <a:lstStyle/>
        <a:p>
          <a:endParaRPr lang="zh-TW" altLang="en-US"/>
        </a:p>
      </dgm:t>
    </dgm:pt>
    <dgm:pt modelId="{45DA87E9-548E-4F22-8A61-28256C5099F1}" type="pres">
      <dgm:prSet presAssocID="{E998B2C7-84A3-425D-925F-EFE8057C826B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1783E31-4239-4049-BA40-943FA8CBC856}" type="pres">
      <dgm:prSet presAssocID="{871B0411-ECDC-4AB3-8045-F0A100601052}" presName="spacer" presStyleCnt="0"/>
      <dgm:spPr/>
      <dgm:t>
        <a:bodyPr/>
        <a:lstStyle/>
        <a:p>
          <a:endParaRPr lang="zh-TW" altLang="en-US"/>
        </a:p>
      </dgm:t>
    </dgm:pt>
    <dgm:pt modelId="{2DEBE134-FB30-414A-B4EE-62C1685CA5DB}" type="pres">
      <dgm:prSet presAssocID="{38A361B9-D23B-4799-BFD2-65B62B1FFAA1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14A6FAF-D41E-4994-89EF-47AD0D0848D0}" type="pres">
      <dgm:prSet presAssocID="{2F599080-1767-49FF-B91D-55BFF4411338}" presName="spacer" presStyleCnt="0"/>
      <dgm:spPr/>
      <dgm:t>
        <a:bodyPr/>
        <a:lstStyle/>
        <a:p>
          <a:endParaRPr lang="zh-TW" altLang="en-US"/>
        </a:p>
      </dgm:t>
    </dgm:pt>
    <dgm:pt modelId="{95756CCC-E17C-415A-A673-BD47C611DE17}" type="pres">
      <dgm:prSet presAssocID="{411CC57A-B1DD-495C-844C-7A7D416868B0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F0AC8F5-446B-4163-AFD1-CF17D6C35BDF}" type="pres">
      <dgm:prSet presAssocID="{B4E375E5-5666-4E01-BC05-D12C048CD842}" presName="spacer" presStyleCnt="0"/>
      <dgm:spPr/>
      <dgm:t>
        <a:bodyPr/>
        <a:lstStyle/>
        <a:p>
          <a:endParaRPr lang="zh-TW" altLang="en-US"/>
        </a:p>
      </dgm:t>
    </dgm:pt>
    <dgm:pt modelId="{75F150CF-5A9A-43B7-9C91-0BFC9E8EAB71}" type="pres">
      <dgm:prSet presAssocID="{8FAC2E0C-439E-4F3E-B1F4-CFE673B25C58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E928BA38-B0CC-4FBD-8904-72F98733162F}" type="presOf" srcId="{CE188A57-AE62-4CCF-949E-9BF2A03C10EA}" destId="{4CE82328-030A-49AE-8B2F-645E8505450F}" srcOrd="0" destOrd="0" presId="urn:microsoft.com/office/officeart/2005/8/layout/vList2"/>
    <dgm:cxn modelId="{578938AF-67AC-4E40-B188-41C51169C62F}" srcId="{E6C24548-3F07-4429-B1ED-289A7732DB27}" destId="{CE188A57-AE62-4CCF-949E-9BF2A03C10EA}" srcOrd="0" destOrd="0" parTransId="{EB2D01AF-1934-4EE4-9AC0-360AC6C39B79}" sibTransId="{92E87A6B-EA7B-4F09-B7F3-790F40C76614}"/>
    <dgm:cxn modelId="{B632E27A-5EAA-4E51-A3BE-131B7AC5215C}" type="presOf" srcId="{0A9A96B4-729E-4053-AB05-B9B306C7ADE7}" destId="{33898A8F-2826-40DB-A102-AC0CB0326504}" srcOrd="0" destOrd="0" presId="urn:microsoft.com/office/officeart/2005/8/layout/vList2"/>
    <dgm:cxn modelId="{AB663A60-A40E-4EAE-928F-4203248EEEF6}" type="presOf" srcId="{E998B2C7-84A3-425D-925F-EFE8057C826B}" destId="{45DA87E9-548E-4F22-8A61-28256C5099F1}" srcOrd="0" destOrd="0" presId="urn:microsoft.com/office/officeart/2005/8/layout/vList2"/>
    <dgm:cxn modelId="{AD9FD541-1EA3-4115-9F64-D69273346A45}" type="presOf" srcId="{8FAC2E0C-439E-4F3E-B1F4-CFE673B25C58}" destId="{75F150CF-5A9A-43B7-9C91-0BFC9E8EAB71}" srcOrd="0" destOrd="0" presId="urn:microsoft.com/office/officeart/2005/8/layout/vList2"/>
    <dgm:cxn modelId="{D538CF94-4711-475B-8E55-7B92174A702F}" type="presOf" srcId="{38A361B9-D23B-4799-BFD2-65B62B1FFAA1}" destId="{2DEBE134-FB30-414A-B4EE-62C1685CA5DB}" srcOrd="0" destOrd="0" presId="urn:microsoft.com/office/officeart/2005/8/layout/vList2"/>
    <dgm:cxn modelId="{CEACEBF4-0D52-4A32-914B-676ACBB2E1C7}" type="presOf" srcId="{9AAD3EAA-826B-42FA-A843-C9F277E63A28}" destId="{2F823F6D-BD6A-4D5D-9D82-2F7D46CF1038}" srcOrd="0" destOrd="0" presId="urn:microsoft.com/office/officeart/2005/8/layout/vList2"/>
    <dgm:cxn modelId="{2392AE6C-7B87-441D-931A-F8C6C310D539}" srcId="{E6C24548-3F07-4429-B1ED-289A7732DB27}" destId="{411CC57A-B1DD-495C-844C-7A7D416868B0}" srcOrd="5" destOrd="0" parTransId="{E72B736C-F7E8-4EBB-89C2-109D75098B0F}" sibTransId="{B4E375E5-5666-4E01-BC05-D12C048CD842}"/>
    <dgm:cxn modelId="{3942EF86-73AF-444E-9078-72F18740FDC6}" srcId="{E6C24548-3F07-4429-B1ED-289A7732DB27}" destId="{8FAC2E0C-439E-4F3E-B1F4-CFE673B25C58}" srcOrd="6" destOrd="0" parTransId="{6CE3D424-8EBF-4226-9171-A815CF1863BF}" sibTransId="{66C51180-AD97-43E6-895C-D2F0147FBFEB}"/>
    <dgm:cxn modelId="{39C07FE0-55BF-4425-B82B-D5415B6109F0}" type="presOf" srcId="{E6C24548-3F07-4429-B1ED-289A7732DB27}" destId="{233FCD79-7679-4239-AB6E-45AA678A37E9}" srcOrd="0" destOrd="0" presId="urn:microsoft.com/office/officeart/2005/8/layout/vList2"/>
    <dgm:cxn modelId="{77B6D39E-F24A-4DF7-8CF2-3B06A9AF8D72}" srcId="{E6C24548-3F07-4429-B1ED-289A7732DB27}" destId="{E998B2C7-84A3-425D-925F-EFE8057C826B}" srcOrd="3" destOrd="0" parTransId="{B006DBF5-0DA1-412C-9CCC-396A37907AFD}" sibTransId="{871B0411-ECDC-4AB3-8045-F0A100601052}"/>
    <dgm:cxn modelId="{0A7D9171-EB34-4DD3-A48B-4092D38E127D}" srcId="{E6C24548-3F07-4429-B1ED-289A7732DB27}" destId="{38A361B9-D23B-4799-BFD2-65B62B1FFAA1}" srcOrd="4" destOrd="0" parTransId="{45F2A62E-7E43-44D3-82AD-11ADD70D9987}" sibTransId="{2F599080-1767-49FF-B91D-55BFF4411338}"/>
    <dgm:cxn modelId="{8032939D-3AF3-48CD-9F08-7A653F7A1E25}" type="presOf" srcId="{411CC57A-B1DD-495C-844C-7A7D416868B0}" destId="{95756CCC-E17C-415A-A673-BD47C611DE17}" srcOrd="0" destOrd="0" presId="urn:microsoft.com/office/officeart/2005/8/layout/vList2"/>
    <dgm:cxn modelId="{6ABB659F-E929-4EB7-BB41-F0339FF67211}" srcId="{E6C24548-3F07-4429-B1ED-289A7732DB27}" destId="{0A9A96B4-729E-4053-AB05-B9B306C7ADE7}" srcOrd="1" destOrd="0" parTransId="{D0D4908E-7675-4E3D-B366-88A780A6890A}" sibTransId="{63F38462-37B3-4639-BCA0-0733548FB3A9}"/>
    <dgm:cxn modelId="{443C92F2-9E3A-4B5B-9D52-CEC49D585F27}" srcId="{E6C24548-3F07-4429-B1ED-289A7732DB27}" destId="{9AAD3EAA-826B-42FA-A843-C9F277E63A28}" srcOrd="2" destOrd="0" parTransId="{CB49C219-560B-42A5-B503-9580EC4F4327}" sibTransId="{0A7076F2-97AD-4FB9-834D-312E41E137A2}"/>
    <dgm:cxn modelId="{E3BDEE82-CCB4-4B18-AC5D-4B7FECF0F10C}" type="presParOf" srcId="{233FCD79-7679-4239-AB6E-45AA678A37E9}" destId="{4CE82328-030A-49AE-8B2F-645E8505450F}" srcOrd="0" destOrd="0" presId="urn:microsoft.com/office/officeart/2005/8/layout/vList2"/>
    <dgm:cxn modelId="{F90DA230-6217-4D19-9A62-562F4F4A1DED}" type="presParOf" srcId="{233FCD79-7679-4239-AB6E-45AA678A37E9}" destId="{F7A7BDC8-303D-42B0-9C56-2C84DF8F7F06}" srcOrd="1" destOrd="0" presId="urn:microsoft.com/office/officeart/2005/8/layout/vList2"/>
    <dgm:cxn modelId="{1BA96DC6-1A8F-4EB0-95A6-745F969A2E8F}" type="presParOf" srcId="{233FCD79-7679-4239-AB6E-45AA678A37E9}" destId="{33898A8F-2826-40DB-A102-AC0CB0326504}" srcOrd="2" destOrd="0" presId="urn:microsoft.com/office/officeart/2005/8/layout/vList2"/>
    <dgm:cxn modelId="{20C97EE2-2508-465E-96B9-8508D2F4A48F}" type="presParOf" srcId="{233FCD79-7679-4239-AB6E-45AA678A37E9}" destId="{C37891F2-4AC4-41DF-9725-1F8FE3BBC648}" srcOrd="3" destOrd="0" presId="urn:microsoft.com/office/officeart/2005/8/layout/vList2"/>
    <dgm:cxn modelId="{B0CB2521-2AC3-4E70-BF7F-157022AFA728}" type="presParOf" srcId="{233FCD79-7679-4239-AB6E-45AA678A37E9}" destId="{2F823F6D-BD6A-4D5D-9D82-2F7D46CF1038}" srcOrd="4" destOrd="0" presId="urn:microsoft.com/office/officeart/2005/8/layout/vList2"/>
    <dgm:cxn modelId="{C5342D6D-9255-4F9E-A465-C2CE20B05D28}" type="presParOf" srcId="{233FCD79-7679-4239-AB6E-45AA678A37E9}" destId="{4C26846A-E585-4192-A720-03D1F65EF409}" srcOrd="5" destOrd="0" presId="urn:microsoft.com/office/officeart/2005/8/layout/vList2"/>
    <dgm:cxn modelId="{EA00B878-5540-42EE-9B3F-127A0A4FD2C6}" type="presParOf" srcId="{233FCD79-7679-4239-AB6E-45AA678A37E9}" destId="{45DA87E9-548E-4F22-8A61-28256C5099F1}" srcOrd="6" destOrd="0" presId="urn:microsoft.com/office/officeart/2005/8/layout/vList2"/>
    <dgm:cxn modelId="{C98C306F-CA9C-41A2-9709-A186C8C8AB7E}" type="presParOf" srcId="{233FCD79-7679-4239-AB6E-45AA678A37E9}" destId="{E1783E31-4239-4049-BA40-943FA8CBC856}" srcOrd="7" destOrd="0" presId="urn:microsoft.com/office/officeart/2005/8/layout/vList2"/>
    <dgm:cxn modelId="{4999C479-3F0C-4380-A3DC-1E8D402B8680}" type="presParOf" srcId="{233FCD79-7679-4239-AB6E-45AA678A37E9}" destId="{2DEBE134-FB30-414A-B4EE-62C1685CA5DB}" srcOrd="8" destOrd="0" presId="urn:microsoft.com/office/officeart/2005/8/layout/vList2"/>
    <dgm:cxn modelId="{B6517B40-9626-401F-9C5A-2A081453EFC6}" type="presParOf" srcId="{233FCD79-7679-4239-AB6E-45AA678A37E9}" destId="{414A6FAF-D41E-4994-89EF-47AD0D0848D0}" srcOrd="9" destOrd="0" presId="urn:microsoft.com/office/officeart/2005/8/layout/vList2"/>
    <dgm:cxn modelId="{45800AD2-3749-4A97-B4C5-51E21EFE8792}" type="presParOf" srcId="{233FCD79-7679-4239-AB6E-45AA678A37E9}" destId="{95756CCC-E17C-415A-A673-BD47C611DE17}" srcOrd="10" destOrd="0" presId="urn:microsoft.com/office/officeart/2005/8/layout/vList2"/>
    <dgm:cxn modelId="{41703B05-1336-4083-9CD7-B3117025CEB0}" type="presParOf" srcId="{233FCD79-7679-4239-AB6E-45AA678A37E9}" destId="{9F0AC8F5-446B-4163-AFD1-CF17D6C35BDF}" srcOrd="11" destOrd="0" presId="urn:microsoft.com/office/officeart/2005/8/layout/vList2"/>
    <dgm:cxn modelId="{413AE916-4638-4D32-8949-B44B727F0DBE}" type="presParOf" srcId="{233FCD79-7679-4239-AB6E-45AA678A37E9}" destId="{75F150CF-5A9A-43B7-9C91-0BFC9E8EAB71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81B464A-1D5E-4650-8B60-717114110D73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zh-TW" altLang="en-US"/>
        </a:p>
      </dgm:t>
    </dgm:pt>
    <dgm:pt modelId="{1E2A909A-0CA6-4D83-8E2C-C290C83F1226}">
      <dgm:prSet custT="1"/>
      <dgm:spPr/>
      <dgm:t>
        <a:bodyPr/>
        <a:lstStyle/>
        <a:p>
          <a:pPr algn="l" rtl="0">
            <a:lnSpc>
              <a:spcPct val="100000"/>
            </a:lnSpc>
          </a:pPr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（一）系統可充分運用外在環境資源以利生存，</a:t>
          </a:r>
          <a:endParaRPr lang="en-US" altLang="zh-TW" sz="2400" dirty="0" smtClean="0">
            <a:latin typeface="標楷體" pitchFamily="65" charset="-120"/>
            <a:ea typeface="標楷體" pitchFamily="65" charset="-120"/>
          </a:endParaRPr>
        </a:p>
        <a:p>
          <a:pPr algn="l" rtl="0">
            <a:lnSpc>
              <a:spcPct val="100000"/>
            </a:lnSpc>
          </a:pPr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      且系統內各次系統之間互動可以協力共持。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4D597F84-99BC-4F3D-BF17-BB3B48022BB2}" type="parTrans" cxnId="{21B31F34-F460-4FC5-BCF1-3695D271BFF4}">
      <dgm:prSet/>
      <dgm:spPr/>
      <dgm:t>
        <a:bodyPr/>
        <a:lstStyle/>
        <a:p>
          <a:endParaRPr lang="zh-TW" altLang="en-US" sz="2400">
            <a:latin typeface="標楷體" pitchFamily="65" charset="-120"/>
            <a:ea typeface="標楷體" pitchFamily="65" charset="-120"/>
          </a:endParaRPr>
        </a:p>
      </dgm:t>
    </dgm:pt>
    <dgm:pt modelId="{7B6C0136-A09C-4AD2-A2F6-080728261E2D}" type="sibTrans" cxnId="{21B31F34-F460-4FC5-BCF1-3695D271BFF4}">
      <dgm:prSet/>
      <dgm:spPr/>
      <dgm:t>
        <a:bodyPr/>
        <a:lstStyle/>
        <a:p>
          <a:endParaRPr lang="zh-TW" altLang="en-US" sz="2400">
            <a:latin typeface="標楷體" pitchFamily="65" charset="-120"/>
            <a:ea typeface="標楷體" pitchFamily="65" charset="-120"/>
          </a:endParaRPr>
        </a:p>
      </dgm:t>
    </dgm:pt>
    <dgm:pt modelId="{D2978FBB-28E8-4FCD-A951-DC1FCFEAC571}">
      <dgm:prSet custT="1"/>
      <dgm:spPr/>
      <dgm:t>
        <a:bodyPr/>
        <a:lstStyle/>
        <a:p>
          <a:pPr algn="l" rtl="0"/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（二）系統可在環境中成功調適、顯著改變，以</a:t>
          </a:r>
          <a:endParaRPr lang="en-US" altLang="zh-TW" sz="2400" dirty="0" smtClean="0">
            <a:latin typeface="標楷體" pitchFamily="65" charset="-120"/>
            <a:ea typeface="標楷體" pitchFamily="65" charset="-120"/>
          </a:endParaRPr>
        </a:p>
        <a:p>
          <a:pPr algn="l" rtl="0"/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      及成長發展。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74001ACD-7A21-49C5-BAB0-942F5B4AD69B}" type="parTrans" cxnId="{F950B026-C582-40DF-8E9F-DCB06306DD08}">
      <dgm:prSet/>
      <dgm:spPr/>
      <dgm:t>
        <a:bodyPr/>
        <a:lstStyle/>
        <a:p>
          <a:endParaRPr lang="zh-TW" altLang="en-US" sz="2400">
            <a:latin typeface="標楷體" pitchFamily="65" charset="-120"/>
            <a:ea typeface="標楷體" pitchFamily="65" charset="-120"/>
          </a:endParaRPr>
        </a:p>
      </dgm:t>
    </dgm:pt>
    <dgm:pt modelId="{3131DEE4-0C88-457D-8140-D8289CD148DF}" type="sibTrans" cxnId="{F950B026-C582-40DF-8E9F-DCB06306DD08}">
      <dgm:prSet/>
      <dgm:spPr/>
      <dgm:t>
        <a:bodyPr/>
        <a:lstStyle/>
        <a:p>
          <a:endParaRPr lang="zh-TW" altLang="en-US" sz="2400">
            <a:latin typeface="標楷體" pitchFamily="65" charset="-120"/>
            <a:ea typeface="標楷體" pitchFamily="65" charset="-120"/>
          </a:endParaRPr>
        </a:p>
      </dgm:t>
    </dgm:pt>
    <dgm:pt modelId="{3C4911C3-F21A-4BA4-9E07-1945B6E0958A}" type="pres">
      <dgm:prSet presAssocID="{681B464A-1D5E-4650-8B60-717114110D7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2F9BE33-CD42-4BC9-B65D-1CFFF1EA20DB}" type="pres">
      <dgm:prSet presAssocID="{1E2A909A-0CA6-4D83-8E2C-C290C83F1226}" presName="parentText" presStyleLbl="node1" presStyleIdx="0" presStyleCnt="2" custLinFactY="-58573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4790824-19FF-44BA-AC3C-5A54FAD88EBA}" type="pres">
      <dgm:prSet presAssocID="{7B6C0136-A09C-4AD2-A2F6-080728261E2D}" presName="spacer" presStyleCnt="0"/>
      <dgm:spPr/>
      <dgm:t>
        <a:bodyPr/>
        <a:lstStyle/>
        <a:p>
          <a:endParaRPr lang="zh-TW" altLang="en-US"/>
        </a:p>
      </dgm:t>
    </dgm:pt>
    <dgm:pt modelId="{633C141E-83AE-4DE0-8DA0-415FEAFFDCC0}" type="pres">
      <dgm:prSet presAssocID="{D2978FBB-28E8-4FCD-A951-DC1FCFEAC571}" presName="parentText" presStyleLbl="node1" presStyleIdx="1" presStyleCnt="2" custLinFactNeighborY="-3982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1B31F34-F460-4FC5-BCF1-3695D271BFF4}" srcId="{681B464A-1D5E-4650-8B60-717114110D73}" destId="{1E2A909A-0CA6-4D83-8E2C-C290C83F1226}" srcOrd="0" destOrd="0" parTransId="{4D597F84-99BC-4F3D-BF17-BB3B48022BB2}" sibTransId="{7B6C0136-A09C-4AD2-A2F6-080728261E2D}"/>
    <dgm:cxn modelId="{57F6509F-F4CB-4D33-88D8-CC35057C146E}" type="presOf" srcId="{1E2A909A-0CA6-4D83-8E2C-C290C83F1226}" destId="{E2F9BE33-CD42-4BC9-B65D-1CFFF1EA20DB}" srcOrd="0" destOrd="0" presId="urn:microsoft.com/office/officeart/2005/8/layout/vList2"/>
    <dgm:cxn modelId="{D4CDD893-6B79-4F89-99CA-A98C2CE10752}" type="presOf" srcId="{D2978FBB-28E8-4FCD-A951-DC1FCFEAC571}" destId="{633C141E-83AE-4DE0-8DA0-415FEAFFDCC0}" srcOrd="0" destOrd="0" presId="urn:microsoft.com/office/officeart/2005/8/layout/vList2"/>
    <dgm:cxn modelId="{BF332787-76BE-4CAA-A4B7-E50CFB9E2ABD}" type="presOf" srcId="{681B464A-1D5E-4650-8B60-717114110D73}" destId="{3C4911C3-F21A-4BA4-9E07-1945B6E0958A}" srcOrd="0" destOrd="0" presId="urn:microsoft.com/office/officeart/2005/8/layout/vList2"/>
    <dgm:cxn modelId="{F950B026-C582-40DF-8E9F-DCB06306DD08}" srcId="{681B464A-1D5E-4650-8B60-717114110D73}" destId="{D2978FBB-28E8-4FCD-A951-DC1FCFEAC571}" srcOrd="1" destOrd="0" parTransId="{74001ACD-7A21-49C5-BAB0-942F5B4AD69B}" sibTransId="{3131DEE4-0C88-457D-8140-D8289CD148DF}"/>
    <dgm:cxn modelId="{CBA3EF41-82A7-4702-982B-52ECDC77995C}" type="presParOf" srcId="{3C4911C3-F21A-4BA4-9E07-1945B6E0958A}" destId="{E2F9BE33-CD42-4BC9-B65D-1CFFF1EA20DB}" srcOrd="0" destOrd="0" presId="urn:microsoft.com/office/officeart/2005/8/layout/vList2"/>
    <dgm:cxn modelId="{7A375698-8D09-4E55-99C5-CD76072B7400}" type="presParOf" srcId="{3C4911C3-F21A-4BA4-9E07-1945B6E0958A}" destId="{A4790824-19FF-44BA-AC3C-5A54FAD88EBA}" srcOrd="1" destOrd="0" presId="urn:microsoft.com/office/officeart/2005/8/layout/vList2"/>
    <dgm:cxn modelId="{895EA69A-3975-4AD4-A362-B9B6B507EA9D}" type="presParOf" srcId="{3C4911C3-F21A-4BA4-9E07-1945B6E0958A}" destId="{633C141E-83AE-4DE0-8DA0-415FEAFFDCC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2722D1-30D9-4365-8AAC-8BCBD0923EEA}" type="doc">
      <dgm:prSet loTypeId="urn:microsoft.com/office/officeart/2005/8/layout/vList2" loCatId="list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zh-TW" altLang="en-US"/>
        </a:p>
      </dgm:t>
    </dgm:pt>
    <dgm:pt modelId="{77AB1B83-7D34-4AAC-948D-8F8900D3B2AF}">
      <dgm:prSet custT="1"/>
      <dgm:spPr/>
      <dgm:t>
        <a:bodyPr/>
        <a:lstStyle/>
        <a:p>
          <a:pPr rtl="0"/>
          <a:r>
            <a:rPr lang="zh-TW" altLang="en-US" sz="2400" smtClean="0">
              <a:latin typeface="標楷體" pitchFamily="65" charset="-120"/>
              <a:ea typeface="標楷體" pitchFamily="65" charset="-120"/>
            </a:rPr>
            <a:t>（一）輸入：資源跨越邊界而進入系統。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A0DB375F-42CA-4570-9E1C-A4670D842BF2}" type="parTrans" cxnId="{4B59EEAE-01DD-4139-9DE9-3429B0178376}">
      <dgm:prSet/>
      <dgm:spPr/>
      <dgm:t>
        <a:bodyPr/>
        <a:lstStyle/>
        <a:p>
          <a:endParaRPr lang="zh-TW" altLang="en-US" sz="24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1711D52D-563D-472A-9936-432971D43728}" type="sibTrans" cxnId="{4B59EEAE-01DD-4139-9DE9-3429B0178376}">
      <dgm:prSet/>
      <dgm:spPr/>
      <dgm:t>
        <a:bodyPr/>
        <a:lstStyle/>
        <a:p>
          <a:endParaRPr lang="zh-TW" altLang="en-US" sz="24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0422DE54-6443-4AAE-ABF8-8B60E4365160}">
      <dgm:prSet custT="1"/>
      <dgm:spPr/>
      <dgm:t>
        <a:bodyPr/>
        <a:lstStyle/>
        <a:p>
          <a:pPr rtl="0"/>
          <a:r>
            <a:rPr lang="zh-TW" altLang="en-US" sz="2400" smtClean="0">
              <a:latin typeface="標楷體" pitchFamily="65" charset="-120"/>
              <a:ea typeface="標楷體" pitchFamily="65" charset="-120"/>
            </a:rPr>
            <a:t>（二）流程：資源在系統中如何被運用。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6B2237B8-12BC-4699-9497-42445164555C}" type="parTrans" cxnId="{95D16472-865E-4254-A75D-CE5582CBB094}">
      <dgm:prSet/>
      <dgm:spPr/>
      <dgm:t>
        <a:bodyPr/>
        <a:lstStyle/>
        <a:p>
          <a:endParaRPr lang="zh-TW" altLang="en-US" sz="24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60D7AAEE-24D4-4C16-98F6-C85E9DE445A6}" type="sibTrans" cxnId="{95D16472-865E-4254-A75D-CE5582CBB094}">
      <dgm:prSet/>
      <dgm:spPr/>
      <dgm:t>
        <a:bodyPr/>
        <a:lstStyle/>
        <a:p>
          <a:endParaRPr lang="zh-TW" altLang="en-US" sz="24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9220E1EB-C6F8-4F05-8F29-5C51DF84FB36}">
      <dgm:prSet custT="1"/>
      <dgm:spPr/>
      <dgm:t>
        <a:bodyPr/>
        <a:lstStyle/>
        <a:p>
          <a:pPr rtl="0"/>
          <a:r>
            <a:rPr lang="zh-TW" altLang="en-US" sz="2400" smtClean="0">
              <a:latin typeface="標楷體" pitchFamily="65" charset="-120"/>
              <a:ea typeface="標楷體" pitchFamily="65" charset="-120"/>
            </a:rPr>
            <a:t>（三）輸出：系統如何影響外在環境。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7D3306C7-ADCA-4594-873C-B4F442B86F5D}" type="parTrans" cxnId="{BB6FFCF1-AB15-40A1-A016-2F60F2600246}">
      <dgm:prSet/>
      <dgm:spPr/>
      <dgm:t>
        <a:bodyPr/>
        <a:lstStyle/>
        <a:p>
          <a:endParaRPr lang="zh-TW" altLang="en-US" sz="24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64D71631-3FE6-4930-B351-F69361803814}" type="sibTrans" cxnId="{BB6FFCF1-AB15-40A1-A016-2F60F2600246}">
      <dgm:prSet/>
      <dgm:spPr/>
      <dgm:t>
        <a:bodyPr/>
        <a:lstStyle/>
        <a:p>
          <a:endParaRPr lang="zh-TW" altLang="en-US" sz="24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94A26DE0-95D7-485E-9524-6E5D70BDCE63}">
      <dgm:prSet custT="1"/>
      <dgm:spPr/>
      <dgm:t>
        <a:bodyPr/>
        <a:lstStyle/>
        <a:p>
          <a:pPr rtl="0"/>
          <a:r>
            <a:rPr lang="zh-TW" altLang="en-US" sz="2400" smtClean="0">
              <a:latin typeface="標楷體" pitchFamily="65" charset="-120"/>
              <a:ea typeface="標楷體" pitchFamily="65" charset="-120"/>
            </a:rPr>
            <a:t>（四）回饋：經由與外在環境互動後所回收的資源或訊息。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13C456AA-C070-4D14-8CD3-0300D83638F3}" type="parTrans" cxnId="{A0530587-1C60-4F2D-9A38-A399DB621085}">
      <dgm:prSet/>
      <dgm:spPr/>
      <dgm:t>
        <a:bodyPr/>
        <a:lstStyle/>
        <a:p>
          <a:endParaRPr lang="zh-TW" altLang="en-US" sz="24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3CDA104A-94EE-4DC5-A6D6-E19B7CB75917}" type="sibTrans" cxnId="{A0530587-1C60-4F2D-9A38-A399DB621085}">
      <dgm:prSet/>
      <dgm:spPr/>
      <dgm:t>
        <a:bodyPr/>
        <a:lstStyle/>
        <a:p>
          <a:endParaRPr lang="zh-TW" altLang="en-US" sz="24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16E5C0BD-1CBF-450E-9979-64CDEF78F31E}">
      <dgm:prSet custT="1"/>
      <dgm:spPr/>
      <dgm:t>
        <a:bodyPr/>
        <a:lstStyle/>
        <a:p>
          <a:pPr rtl="0"/>
          <a:r>
            <a:rPr lang="zh-TW" altLang="en-US" sz="2400" smtClean="0">
              <a:latin typeface="標楷體" pitchFamily="65" charset="-120"/>
              <a:ea typeface="標楷體" pitchFamily="65" charset="-120"/>
            </a:rPr>
            <a:t>（五）生存或滅亡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CA536137-C75E-4DC2-9F36-58B2BEFE5722}" type="parTrans" cxnId="{73BC5CD4-4861-4F83-BF1D-1548C9F8E695}">
      <dgm:prSet/>
      <dgm:spPr/>
      <dgm:t>
        <a:bodyPr/>
        <a:lstStyle/>
        <a:p>
          <a:endParaRPr lang="zh-TW" altLang="en-US" sz="24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C4438E7A-A164-4FDB-B277-7B1509A29D5B}" type="sibTrans" cxnId="{73BC5CD4-4861-4F83-BF1D-1548C9F8E695}">
      <dgm:prSet/>
      <dgm:spPr/>
      <dgm:t>
        <a:bodyPr/>
        <a:lstStyle/>
        <a:p>
          <a:endParaRPr lang="zh-TW" altLang="en-US" sz="24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3BEE2401-A38A-4B11-8414-134984C73103}" type="pres">
      <dgm:prSet presAssocID="{FC2722D1-30D9-4365-8AAC-8BCBD0923EE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2D012EE-9922-4BEA-9631-74537C8D381A}" type="pres">
      <dgm:prSet presAssocID="{77AB1B83-7D34-4AAC-948D-8F8900D3B2A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1EF4428-C0DA-44CE-B601-339BFA206B25}" type="pres">
      <dgm:prSet presAssocID="{1711D52D-563D-472A-9936-432971D43728}" presName="spacer" presStyleCnt="0"/>
      <dgm:spPr/>
      <dgm:t>
        <a:bodyPr/>
        <a:lstStyle/>
        <a:p>
          <a:endParaRPr lang="zh-TW" altLang="en-US"/>
        </a:p>
      </dgm:t>
    </dgm:pt>
    <dgm:pt modelId="{70CAC84C-858C-42D5-B82C-CFBA7166BE01}" type="pres">
      <dgm:prSet presAssocID="{0422DE54-6443-4AAE-ABF8-8B60E4365160}" presName="parentText" presStyleLbl="node1" presStyleIdx="1" presStyleCnt="5" custLinFactNeighborY="855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2913010-E322-468B-B38B-10339E48E71D}" type="pres">
      <dgm:prSet presAssocID="{60D7AAEE-24D4-4C16-98F6-C85E9DE445A6}" presName="spacer" presStyleCnt="0"/>
      <dgm:spPr/>
      <dgm:t>
        <a:bodyPr/>
        <a:lstStyle/>
        <a:p>
          <a:endParaRPr lang="zh-TW" altLang="en-US"/>
        </a:p>
      </dgm:t>
    </dgm:pt>
    <dgm:pt modelId="{41B96C58-E23D-4FF8-A5FC-5A986F374392}" type="pres">
      <dgm:prSet presAssocID="{9220E1EB-C6F8-4F05-8F29-5C51DF84FB36}" presName="parentText" presStyleLbl="node1" presStyleIdx="2" presStyleCnt="5" custLinFactNeighborX="870" custLinFactNeighborY="937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FB8E57D-0D85-4A9D-8C30-2BD13F7A2B99}" type="pres">
      <dgm:prSet presAssocID="{64D71631-3FE6-4930-B351-F69361803814}" presName="spacer" presStyleCnt="0"/>
      <dgm:spPr/>
      <dgm:t>
        <a:bodyPr/>
        <a:lstStyle/>
        <a:p>
          <a:endParaRPr lang="zh-TW" altLang="en-US"/>
        </a:p>
      </dgm:t>
    </dgm:pt>
    <dgm:pt modelId="{92D250B2-6F4C-4B85-9A9D-1CE0A754612C}" type="pres">
      <dgm:prSet presAssocID="{94A26DE0-95D7-485E-9524-6E5D70BDCE63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3130461-AF11-4CAB-BD6F-136BC7FC3317}" type="pres">
      <dgm:prSet presAssocID="{3CDA104A-94EE-4DC5-A6D6-E19B7CB75917}" presName="spacer" presStyleCnt="0"/>
      <dgm:spPr/>
      <dgm:t>
        <a:bodyPr/>
        <a:lstStyle/>
        <a:p>
          <a:endParaRPr lang="zh-TW" altLang="en-US"/>
        </a:p>
      </dgm:t>
    </dgm:pt>
    <dgm:pt modelId="{DE629177-0B46-43DD-839B-FC6119CD631C}" type="pres">
      <dgm:prSet presAssocID="{16E5C0BD-1CBF-450E-9979-64CDEF78F31E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B161E70-9D38-48B5-92FF-D646452F6950}" type="presOf" srcId="{16E5C0BD-1CBF-450E-9979-64CDEF78F31E}" destId="{DE629177-0B46-43DD-839B-FC6119CD631C}" srcOrd="0" destOrd="0" presId="urn:microsoft.com/office/officeart/2005/8/layout/vList2"/>
    <dgm:cxn modelId="{4B59EEAE-01DD-4139-9DE9-3429B0178376}" srcId="{FC2722D1-30D9-4365-8AAC-8BCBD0923EEA}" destId="{77AB1B83-7D34-4AAC-948D-8F8900D3B2AF}" srcOrd="0" destOrd="0" parTransId="{A0DB375F-42CA-4570-9E1C-A4670D842BF2}" sibTransId="{1711D52D-563D-472A-9936-432971D43728}"/>
    <dgm:cxn modelId="{BB6FFCF1-AB15-40A1-A016-2F60F2600246}" srcId="{FC2722D1-30D9-4365-8AAC-8BCBD0923EEA}" destId="{9220E1EB-C6F8-4F05-8F29-5C51DF84FB36}" srcOrd="2" destOrd="0" parTransId="{7D3306C7-ADCA-4594-873C-B4F442B86F5D}" sibTransId="{64D71631-3FE6-4930-B351-F69361803814}"/>
    <dgm:cxn modelId="{E283153A-BB39-4AF9-BD64-D969259200D3}" type="presOf" srcId="{9220E1EB-C6F8-4F05-8F29-5C51DF84FB36}" destId="{41B96C58-E23D-4FF8-A5FC-5A986F374392}" srcOrd="0" destOrd="0" presId="urn:microsoft.com/office/officeart/2005/8/layout/vList2"/>
    <dgm:cxn modelId="{862810EB-45A8-4F24-8805-79DF44EBC400}" type="presOf" srcId="{FC2722D1-30D9-4365-8AAC-8BCBD0923EEA}" destId="{3BEE2401-A38A-4B11-8414-134984C73103}" srcOrd="0" destOrd="0" presId="urn:microsoft.com/office/officeart/2005/8/layout/vList2"/>
    <dgm:cxn modelId="{EFD0E511-DB99-42AE-883F-52FCBDA41A9E}" type="presOf" srcId="{77AB1B83-7D34-4AAC-948D-8F8900D3B2AF}" destId="{02D012EE-9922-4BEA-9631-74537C8D381A}" srcOrd="0" destOrd="0" presId="urn:microsoft.com/office/officeart/2005/8/layout/vList2"/>
    <dgm:cxn modelId="{95D16472-865E-4254-A75D-CE5582CBB094}" srcId="{FC2722D1-30D9-4365-8AAC-8BCBD0923EEA}" destId="{0422DE54-6443-4AAE-ABF8-8B60E4365160}" srcOrd="1" destOrd="0" parTransId="{6B2237B8-12BC-4699-9497-42445164555C}" sibTransId="{60D7AAEE-24D4-4C16-98F6-C85E9DE445A6}"/>
    <dgm:cxn modelId="{73BC5CD4-4861-4F83-BF1D-1548C9F8E695}" srcId="{FC2722D1-30D9-4365-8AAC-8BCBD0923EEA}" destId="{16E5C0BD-1CBF-450E-9979-64CDEF78F31E}" srcOrd="4" destOrd="0" parTransId="{CA536137-C75E-4DC2-9F36-58B2BEFE5722}" sibTransId="{C4438E7A-A164-4FDB-B277-7B1509A29D5B}"/>
    <dgm:cxn modelId="{ACB78C8D-2F75-4259-BADE-250F607CB142}" type="presOf" srcId="{94A26DE0-95D7-485E-9524-6E5D70BDCE63}" destId="{92D250B2-6F4C-4B85-9A9D-1CE0A754612C}" srcOrd="0" destOrd="0" presId="urn:microsoft.com/office/officeart/2005/8/layout/vList2"/>
    <dgm:cxn modelId="{A0530587-1C60-4F2D-9A38-A399DB621085}" srcId="{FC2722D1-30D9-4365-8AAC-8BCBD0923EEA}" destId="{94A26DE0-95D7-485E-9524-6E5D70BDCE63}" srcOrd="3" destOrd="0" parTransId="{13C456AA-C070-4D14-8CD3-0300D83638F3}" sibTransId="{3CDA104A-94EE-4DC5-A6D6-E19B7CB75917}"/>
    <dgm:cxn modelId="{0F4A50EE-017E-40E7-A4C6-1E0AE61E8252}" type="presOf" srcId="{0422DE54-6443-4AAE-ABF8-8B60E4365160}" destId="{70CAC84C-858C-42D5-B82C-CFBA7166BE01}" srcOrd="0" destOrd="0" presId="urn:microsoft.com/office/officeart/2005/8/layout/vList2"/>
    <dgm:cxn modelId="{02825E3C-0960-4468-A064-614F37FD5EE6}" type="presParOf" srcId="{3BEE2401-A38A-4B11-8414-134984C73103}" destId="{02D012EE-9922-4BEA-9631-74537C8D381A}" srcOrd="0" destOrd="0" presId="urn:microsoft.com/office/officeart/2005/8/layout/vList2"/>
    <dgm:cxn modelId="{8A356676-77CE-45FC-B4E4-EBF2C17AA65F}" type="presParOf" srcId="{3BEE2401-A38A-4B11-8414-134984C73103}" destId="{61EF4428-C0DA-44CE-B601-339BFA206B25}" srcOrd="1" destOrd="0" presId="urn:microsoft.com/office/officeart/2005/8/layout/vList2"/>
    <dgm:cxn modelId="{95444344-A6EA-4FD3-B876-16217E8A4A15}" type="presParOf" srcId="{3BEE2401-A38A-4B11-8414-134984C73103}" destId="{70CAC84C-858C-42D5-B82C-CFBA7166BE01}" srcOrd="2" destOrd="0" presId="urn:microsoft.com/office/officeart/2005/8/layout/vList2"/>
    <dgm:cxn modelId="{B2D2C8A7-C954-4B79-911E-9386217ADF1B}" type="presParOf" srcId="{3BEE2401-A38A-4B11-8414-134984C73103}" destId="{92913010-E322-468B-B38B-10339E48E71D}" srcOrd="3" destOrd="0" presId="urn:microsoft.com/office/officeart/2005/8/layout/vList2"/>
    <dgm:cxn modelId="{56717751-60EF-40F5-B256-7EB815CFF649}" type="presParOf" srcId="{3BEE2401-A38A-4B11-8414-134984C73103}" destId="{41B96C58-E23D-4FF8-A5FC-5A986F374392}" srcOrd="4" destOrd="0" presId="urn:microsoft.com/office/officeart/2005/8/layout/vList2"/>
    <dgm:cxn modelId="{8915765C-BA4D-406E-B40A-4212EF32DE99}" type="presParOf" srcId="{3BEE2401-A38A-4B11-8414-134984C73103}" destId="{4FB8E57D-0D85-4A9D-8C30-2BD13F7A2B99}" srcOrd="5" destOrd="0" presId="urn:microsoft.com/office/officeart/2005/8/layout/vList2"/>
    <dgm:cxn modelId="{B04C78E7-F50F-4F6D-9578-4C4CD9445E2E}" type="presParOf" srcId="{3BEE2401-A38A-4B11-8414-134984C73103}" destId="{92D250B2-6F4C-4B85-9A9D-1CE0A754612C}" srcOrd="6" destOrd="0" presId="urn:microsoft.com/office/officeart/2005/8/layout/vList2"/>
    <dgm:cxn modelId="{6C4A59D1-D99D-4B9A-AF7D-3426F70A6F9B}" type="presParOf" srcId="{3BEE2401-A38A-4B11-8414-134984C73103}" destId="{C3130461-AF11-4CAB-BD6F-136BC7FC3317}" srcOrd="7" destOrd="0" presId="urn:microsoft.com/office/officeart/2005/8/layout/vList2"/>
    <dgm:cxn modelId="{4ED0D52E-0D9D-4929-9475-C20A1482C5E1}" type="presParOf" srcId="{3BEE2401-A38A-4B11-8414-134984C73103}" destId="{DE629177-0B46-43DD-839B-FC6119CD631C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AC8D3DE-F350-48AB-A80A-B7013270CE1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08C551A7-9D56-4152-8A2B-626F38328737}">
      <dgm:prSet/>
      <dgm:spPr/>
      <dgm:t>
        <a:bodyPr/>
        <a:lstStyle/>
        <a:p>
          <a:pPr algn="l" rtl="0"/>
          <a:r>
            <a:rPr lang="zh-TW" dirty="0" smtClean="0">
              <a:latin typeface="標楷體" pitchFamily="65" charset="-120"/>
              <a:ea typeface="標楷體" pitchFamily="65" charset="-120"/>
            </a:rPr>
            <a:t>（一）穩定狀態：需從外界環境獲得生存</a:t>
          </a:r>
          <a:endParaRPr lang="en-US" altLang="zh-TW" dirty="0" smtClean="0">
            <a:latin typeface="標楷體" pitchFamily="65" charset="-120"/>
            <a:ea typeface="標楷體" pitchFamily="65" charset="-120"/>
          </a:endParaRPr>
        </a:p>
        <a:p>
          <a:pPr algn="l" rtl="0"/>
          <a:r>
            <a:rPr lang="en-US" altLang="zh-TW" dirty="0" smtClean="0">
              <a:latin typeface="標楷體" pitchFamily="65" charset="-120"/>
              <a:ea typeface="標楷體" pitchFamily="65" charset="-120"/>
            </a:rPr>
            <a:t>            </a:t>
          </a:r>
          <a:r>
            <a:rPr lang="zh-TW" dirty="0" smtClean="0">
              <a:latin typeface="標楷體" pitchFamily="65" charset="-120"/>
              <a:ea typeface="標楷體" pitchFamily="65" charset="-120"/>
            </a:rPr>
            <a:t>與成長所需資源。</a:t>
          </a:r>
          <a:endParaRPr lang="zh-TW" dirty="0">
            <a:latin typeface="標楷體" pitchFamily="65" charset="-120"/>
            <a:ea typeface="標楷體" pitchFamily="65" charset="-120"/>
          </a:endParaRPr>
        </a:p>
      </dgm:t>
    </dgm:pt>
    <dgm:pt modelId="{259DEF6C-D745-489F-B5F2-7D3BBFB902F9}" type="parTrans" cxnId="{428B8A21-ADEA-4664-AAC3-208229FAB7F1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5C0F9B7A-0995-4ACC-8B0B-EACC2B501742}" type="sibTrans" cxnId="{428B8A21-ADEA-4664-AAC3-208229FAB7F1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C4C8B8F3-8CE4-4E29-B49A-0F7673D3DF5E}">
      <dgm:prSet/>
      <dgm:spPr/>
      <dgm:t>
        <a:bodyPr/>
        <a:lstStyle/>
        <a:p>
          <a:pPr algn="l" rtl="0"/>
          <a:r>
            <a:rPr lang="zh-TW" dirty="0" smtClean="0">
              <a:latin typeface="標楷體" pitchFamily="65" charset="-120"/>
              <a:ea typeface="標楷體" pitchFamily="65" charset="-120"/>
            </a:rPr>
            <a:t>（二）相互性：內部各次系統有一定的互動性</a:t>
          </a:r>
          <a:endParaRPr lang="en-US" altLang="zh-TW" dirty="0" smtClean="0">
            <a:latin typeface="標楷體" pitchFamily="65" charset="-120"/>
            <a:ea typeface="標楷體" pitchFamily="65" charset="-120"/>
          </a:endParaRPr>
        </a:p>
        <a:p>
          <a:pPr algn="l" rtl="0"/>
          <a:r>
            <a:rPr lang="en-US" altLang="zh-TW" dirty="0" smtClean="0">
              <a:latin typeface="標楷體" pitchFamily="65" charset="-120"/>
              <a:ea typeface="標楷體" pitchFamily="65" charset="-120"/>
            </a:rPr>
            <a:t>            </a:t>
          </a:r>
          <a:r>
            <a:rPr lang="zh-TW" dirty="0" smtClean="0">
              <a:latin typeface="標楷體" pitchFamily="65" charset="-120"/>
              <a:ea typeface="標楷體" pitchFamily="65" charset="-120"/>
            </a:rPr>
            <a:t>與相互影響。</a:t>
          </a:r>
          <a:endParaRPr lang="en-US" dirty="0">
            <a:latin typeface="標楷體" pitchFamily="65" charset="-120"/>
            <a:ea typeface="標楷體" pitchFamily="65" charset="-120"/>
          </a:endParaRPr>
        </a:p>
      </dgm:t>
    </dgm:pt>
    <dgm:pt modelId="{28E74FDF-9E60-4F3B-BB0D-02263A54A746}" type="parTrans" cxnId="{D90A1B90-F15C-40CB-8B91-64EB01C5C787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97FC4935-A8DC-422D-9BBF-7AD6AE6E1E0B}" type="sibTrans" cxnId="{D90A1B90-F15C-40CB-8B91-64EB01C5C787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3EC36240-FD2E-46DA-95CE-60AE4BC6FB45}">
      <dgm:prSet/>
      <dgm:spPr/>
      <dgm:t>
        <a:bodyPr/>
        <a:lstStyle/>
        <a:p>
          <a:pPr algn="l" rtl="0"/>
          <a:r>
            <a:rPr lang="zh-TW" dirty="0" smtClean="0">
              <a:latin typeface="標楷體" pitchFamily="65" charset="-120"/>
              <a:ea typeface="標楷體" pitchFamily="65" charset="-120"/>
            </a:rPr>
            <a:t>（三）環境調適與平衡：系統需維持穩定平衡，</a:t>
          </a:r>
          <a:endParaRPr lang="en-US" altLang="zh-TW" dirty="0" smtClean="0">
            <a:latin typeface="標楷體" pitchFamily="65" charset="-120"/>
            <a:ea typeface="標楷體" pitchFamily="65" charset="-120"/>
          </a:endParaRPr>
        </a:p>
        <a:p>
          <a:pPr algn="l" rtl="0"/>
          <a:r>
            <a:rPr lang="en-US" altLang="zh-TW" dirty="0" smtClean="0">
              <a:latin typeface="標楷體" pitchFamily="65" charset="-120"/>
              <a:ea typeface="標楷體" pitchFamily="65" charset="-120"/>
            </a:rPr>
            <a:t>            </a:t>
          </a:r>
          <a:r>
            <a:rPr lang="zh-TW" dirty="0" smtClean="0">
              <a:latin typeface="標楷體" pitchFamily="65" charset="-120"/>
              <a:ea typeface="標楷體" pitchFamily="65" charset="-120"/>
            </a:rPr>
            <a:t>與環境進行最佳調適。</a:t>
          </a:r>
          <a:endParaRPr lang="zh-TW" dirty="0">
            <a:latin typeface="標楷體" pitchFamily="65" charset="-120"/>
            <a:ea typeface="標楷體" pitchFamily="65" charset="-120"/>
          </a:endParaRPr>
        </a:p>
      </dgm:t>
    </dgm:pt>
    <dgm:pt modelId="{B833C2D7-CC29-4B26-8538-8E3C5FA94840}" type="parTrans" cxnId="{22A4C9D4-D4AF-44F6-B8D1-79E3E422D8FB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C3A2B8C7-163A-4478-83E7-0039804C937F}" type="sibTrans" cxnId="{22A4C9D4-D4AF-44F6-B8D1-79E3E422D8FB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62A0A459-8792-4EB7-B7A6-B3525CA7D64B}">
      <dgm:prSet/>
      <dgm:spPr/>
      <dgm:t>
        <a:bodyPr/>
        <a:lstStyle/>
        <a:p>
          <a:pPr algn="l" rtl="0"/>
          <a:r>
            <a:rPr lang="zh-TW" dirty="0" smtClean="0">
              <a:latin typeface="標楷體" pitchFamily="65" charset="-120"/>
              <a:ea typeface="標楷體" pitchFamily="65" charset="-120"/>
            </a:rPr>
            <a:t>（四）分化與整合：各次系統與整體系統生存</a:t>
          </a:r>
          <a:endParaRPr lang="en-US" altLang="zh-TW" dirty="0" smtClean="0">
            <a:latin typeface="標楷體" pitchFamily="65" charset="-120"/>
            <a:ea typeface="標楷體" pitchFamily="65" charset="-120"/>
          </a:endParaRPr>
        </a:p>
        <a:p>
          <a:pPr algn="l" rtl="0"/>
          <a:r>
            <a:rPr lang="en-US" altLang="zh-TW" dirty="0" smtClean="0">
              <a:latin typeface="標楷體" pitchFamily="65" charset="-120"/>
              <a:ea typeface="標楷體" pitchFamily="65" charset="-120"/>
            </a:rPr>
            <a:t>            </a:t>
          </a:r>
          <a:r>
            <a:rPr lang="zh-TW" dirty="0" smtClean="0">
              <a:latin typeface="標楷體" pitchFamily="65" charset="-120"/>
              <a:ea typeface="標楷體" pitchFamily="65" charset="-120"/>
            </a:rPr>
            <a:t>調適目標是否一致。</a:t>
          </a:r>
          <a:endParaRPr lang="zh-TW" dirty="0">
            <a:latin typeface="標楷體" pitchFamily="65" charset="-120"/>
            <a:ea typeface="標楷體" pitchFamily="65" charset="-120"/>
          </a:endParaRPr>
        </a:p>
      </dgm:t>
    </dgm:pt>
    <dgm:pt modelId="{D9F476FB-3A39-4327-9F85-E646880BF471}" type="parTrans" cxnId="{26A72994-09A7-47A8-BE6A-CCBA7687CBCC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AEFB9EA3-12C9-43BE-B662-14EBE5F13086}" type="sibTrans" cxnId="{26A72994-09A7-47A8-BE6A-CCBA7687CBCC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1DD9E5F6-4BAE-46AD-9F8F-51104051CBFB}" type="pres">
      <dgm:prSet presAssocID="{4AC8D3DE-F350-48AB-A80A-B7013270CE1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6EC12D7B-F6AA-47C3-9B87-30D2912F0F0A}" type="pres">
      <dgm:prSet presAssocID="{4AC8D3DE-F350-48AB-A80A-B7013270CE1B}" presName="dummyMaxCanvas" presStyleCnt="0">
        <dgm:presLayoutVars/>
      </dgm:prSet>
      <dgm:spPr/>
    </dgm:pt>
    <dgm:pt modelId="{D569000C-F7A3-4216-9968-50E45130B423}" type="pres">
      <dgm:prSet presAssocID="{4AC8D3DE-F350-48AB-A80A-B7013270CE1B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DD31141-5FE7-4D13-ACE3-6E3C1672733D}" type="pres">
      <dgm:prSet presAssocID="{4AC8D3DE-F350-48AB-A80A-B7013270CE1B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AC644E2-5FDB-491A-81CA-3260F5EBB3FD}" type="pres">
      <dgm:prSet presAssocID="{4AC8D3DE-F350-48AB-A80A-B7013270CE1B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9CC4D38-ACA3-4DD6-B64E-BABC4F67ED67}" type="pres">
      <dgm:prSet presAssocID="{4AC8D3DE-F350-48AB-A80A-B7013270CE1B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3A321E0-22C0-4861-BE1E-1C3BB8A99715}" type="pres">
      <dgm:prSet presAssocID="{4AC8D3DE-F350-48AB-A80A-B7013270CE1B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6EDCB6A-E275-4D0E-A641-831A0F576D07}" type="pres">
      <dgm:prSet presAssocID="{4AC8D3DE-F350-48AB-A80A-B7013270CE1B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16D4E83-9754-43F1-9A88-0A23CCF88D66}" type="pres">
      <dgm:prSet presAssocID="{4AC8D3DE-F350-48AB-A80A-B7013270CE1B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1FDEDEF-B369-4CE1-805B-DD4AC58A3063}" type="pres">
      <dgm:prSet presAssocID="{4AC8D3DE-F350-48AB-A80A-B7013270CE1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9EF4B1E-BC95-4F67-89BE-61F45B8A7778}" type="pres">
      <dgm:prSet presAssocID="{4AC8D3DE-F350-48AB-A80A-B7013270CE1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810065E-B21C-4E29-BAA7-A6B1FF4924A2}" type="pres">
      <dgm:prSet presAssocID="{4AC8D3DE-F350-48AB-A80A-B7013270CE1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8FFBD84-DDCA-449B-BE74-D84E10FA8E56}" type="pres">
      <dgm:prSet presAssocID="{4AC8D3DE-F350-48AB-A80A-B7013270CE1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6A72994-09A7-47A8-BE6A-CCBA7687CBCC}" srcId="{4AC8D3DE-F350-48AB-A80A-B7013270CE1B}" destId="{62A0A459-8792-4EB7-B7A6-B3525CA7D64B}" srcOrd="3" destOrd="0" parTransId="{D9F476FB-3A39-4327-9F85-E646880BF471}" sibTransId="{AEFB9EA3-12C9-43BE-B662-14EBE5F13086}"/>
    <dgm:cxn modelId="{428B8A21-ADEA-4664-AAC3-208229FAB7F1}" srcId="{4AC8D3DE-F350-48AB-A80A-B7013270CE1B}" destId="{08C551A7-9D56-4152-8A2B-626F38328737}" srcOrd="0" destOrd="0" parTransId="{259DEF6C-D745-489F-B5F2-7D3BBFB902F9}" sibTransId="{5C0F9B7A-0995-4ACC-8B0B-EACC2B501742}"/>
    <dgm:cxn modelId="{BFA64467-B02E-41AC-87C7-40DAD88E5F1A}" type="presOf" srcId="{5C0F9B7A-0995-4ACC-8B0B-EACC2B501742}" destId="{E3A321E0-22C0-4861-BE1E-1C3BB8A99715}" srcOrd="0" destOrd="0" presId="urn:microsoft.com/office/officeart/2005/8/layout/vProcess5"/>
    <dgm:cxn modelId="{22DC651E-5A43-475B-8F78-66F8D1B94B94}" type="presOf" srcId="{08C551A7-9D56-4152-8A2B-626F38328737}" destId="{D569000C-F7A3-4216-9968-50E45130B423}" srcOrd="0" destOrd="0" presId="urn:microsoft.com/office/officeart/2005/8/layout/vProcess5"/>
    <dgm:cxn modelId="{73643BAD-16AC-4E73-9888-A96E919771D0}" type="presOf" srcId="{C3A2B8C7-163A-4478-83E7-0039804C937F}" destId="{D16D4E83-9754-43F1-9A88-0A23CCF88D66}" srcOrd="0" destOrd="0" presId="urn:microsoft.com/office/officeart/2005/8/layout/vProcess5"/>
    <dgm:cxn modelId="{D62C54AE-75FB-4860-996E-6EB99107B77E}" type="presOf" srcId="{97FC4935-A8DC-422D-9BBF-7AD6AE6E1E0B}" destId="{46EDCB6A-E275-4D0E-A641-831A0F576D07}" srcOrd="0" destOrd="0" presId="urn:microsoft.com/office/officeart/2005/8/layout/vProcess5"/>
    <dgm:cxn modelId="{7FB75C66-F686-439E-952D-51C175E16BB4}" type="presOf" srcId="{62A0A459-8792-4EB7-B7A6-B3525CA7D64B}" destId="{59CC4D38-ACA3-4DD6-B64E-BABC4F67ED67}" srcOrd="0" destOrd="0" presId="urn:microsoft.com/office/officeart/2005/8/layout/vProcess5"/>
    <dgm:cxn modelId="{BC15ABC0-64DA-4CA2-AE0F-2F5864F6148E}" type="presOf" srcId="{C4C8B8F3-8CE4-4E29-B49A-0F7673D3DF5E}" destId="{09EF4B1E-BC95-4F67-89BE-61F45B8A7778}" srcOrd="1" destOrd="0" presId="urn:microsoft.com/office/officeart/2005/8/layout/vProcess5"/>
    <dgm:cxn modelId="{22A4C9D4-D4AF-44F6-B8D1-79E3E422D8FB}" srcId="{4AC8D3DE-F350-48AB-A80A-B7013270CE1B}" destId="{3EC36240-FD2E-46DA-95CE-60AE4BC6FB45}" srcOrd="2" destOrd="0" parTransId="{B833C2D7-CC29-4B26-8538-8E3C5FA94840}" sibTransId="{C3A2B8C7-163A-4478-83E7-0039804C937F}"/>
    <dgm:cxn modelId="{BFF3A6DF-ABCA-47BC-BB7F-9AA4B3D98D5D}" type="presOf" srcId="{3EC36240-FD2E-46DA-95CE-60AE4BC6FB45}" destId="{EAC644E2-5FDB-491A-81CA-3260F5EBB3FD}" srcOrd="0" destOrd="0" presId="urn:microsoft.com/office/officeart/2005/8/layout/vProcess5"/>
    <dgm:cxn modelId="{D90A1B90-F15C-40CB-8B91-64EB01C5C787}" srcId="{4AC8D3DE-F350-48AB-A80A-B7013270CE1B}" destId="{C4C8B8F3-8CE4-4E29-B49A-0F7673D3DF5E}" srcOrd="1" destOrd="0" parTransId="{28E74FDF-9E60-4F3B-BB0D-02263A54A746}" sibTransId="{97FC4935-A8DC-422D-9BBF-7AD6AE6E1E0B}"/>
    <dgm:cxn modelId="{32D04E37-1124-432B-A243-CA5106E90F8D}" type="presOf" srcId="{C4C8B8F3-8CE4-4E29-B49A-0F7673D3DF5E}" destId="{6DD31141-5FE7-4D13-ACE3-6E3C1672733D}" srcOrd="0" destOrd="0" presId="urn:microsoft.com/office/officeart/2005/8/layout/vProcess5"/>
    <dgm:cxn modelId="{FF0A2580-1D19-4FAA-BAF4-632E767CDDD5}" type="presOf" srcId="{62A0A459-8792-4EB7-B7A6-B3525CA7D64B}" destId="{78FFBD84-DDCA-449B-BE74-D84E10FA8E56}" srcOrd="1" destOrd="0" presId="urn:microsoft.com/office/officeart/2005/8/layout/vProcess5"/>
    <dgm:cxn modelId="{987B42A0-056E-40E5-AB9B-B2C8A62727EB}" type="presOf" srcId="{08C551A7-9D56-4152-8A2B-626F38328737}" destId="{71FDEDEF-B369-4CE1-805B-DD4AC58A3063}" srcOrd="1" destOrd="0" presId="urn:microsoft.com/office/officeart/2005/8/layout/vProcess5"/>
    <dgm:cxn modelId="{F4D7257F-26B7-4A58-9899-A58716EB9CA0}" type="presOf" srcId="{3EC36240-FD2E-46DA-95CE-60AE4BC6FB45}" destId="{2810065E-B21C-4E29-BAA7-A6B1FF4924A2}" srcOrd="1" destOrd="0" presId="urn:microsoft.com/office/officeart/2005/8/layout/vProcess5"/>
    <dgm:cxn modelId="{69C4EC34-EFDD-4131-89AC-773735718CCF}" type="presOf" srcId="{4AC8D3DE-F350-48AB-A80A-B7013270CE1B}" destId="{1DD9E5F6-4BAE-46AD-9F8F-51104051CBFB}" srcOrd="0" destOrd="0" presId="urn:microsoft.com/office/officeart/2005/8/layout/vProcess5"/>
    <dgm:cxn modelId="{FB062D9D-0FD4-41A9-97B0-B787241B3355}" type="presParOf" srcId="{1DD9E5F6-4BAE-46AD-9F8F-51104051CBFB}" destId="{6EC12D7B-F6AA-47C3-9B87-30D2912F0F0A}" srcOrd="0" destOrd="0" presId="urn:microsoft.com/office/officeart/2005/8/layout/vProcess5"/>
    <dgm:cxn modelId="{EF820E1C-2089-4D89-8391-A5A0537FC473}" type="presParOf" srcId="{1DD9E5F6-4BAE-46AD-9F8F-51104051CBFB}" destId="{D569000C-F7A3-4216-9968-50E45130B423}" srcOrd="1" destOrd="0" presId="urn:microsoft.com/office/officeart/2005/8/layout/vProcess5"/>
    <dgm:cxn modelId="{8D99CB4C-AEDD-4A04-85DE-6E8412742BCC}" type="presParOf" srcId="{1DD9E5F6-4BAE-46AD-9F8F-51104051CBFB}" destId="{6DD31141-5FE7-4D13-ACE3-6E3C1672733D}" srcOrd="2" destOrd="0" presId="urn:microsoft.com/office/officeart/2005/8/layout/vProcess5"/>
    <dgm:cxn modelId="{C84E5D6F-119D-427B-A285-37262E7C6275}" type="presParOf" srcId="{1DD9E5F6-4BAE-46AD-9F8F-51104051CBFB}" destId="{EAC644E2-5FDB-491A-81CA-3260F5EBB3FD}" srcOrd="3" destOrd="0" presId="urn:microsoft.com/office/officeart/2005/8/layout/vProcess5"/>
    <dgm:cxn modelId="{3E2A207C-C5F7-4F6F-8117-BC124708284D}" type="presParOf" srcId="{1DD9E5F6-4BAE-46AD-9F8F-51104051CBFB}" destId="{59CC4D38-ACA3-4DD6-B64E-BABC4F67ED67}" srcOrd="4" destOrd="0" presId="urn:microsoft.com/office/officeart/2005/8/layout/vProcess5"/>
    <dgm:cxn modelId="{4A8138A3-158D-4CA7-BE4E-CB941A536321}" type="presParOf" srcId="{1DD9E5F6-4BAE-46AD-9F8F-51104051CBFB}" destId="{E3A321E0-22C0-4861-BE1E-1C3BB8A99715}" srcOrd="5" destOrd="0" presId="urn:microsoft.com/office/officeart/2005/8/layout/vProcess5"/>
    <dgm:cxn modelId="{6B89657F-4982-497F-BB29-E9F8887335E1}" type="presParOf" srcId="{1DD9E5F6-4BAE-46AD-9F8F-51104051CBFB}" destId="{46EDCB6A-E275-4D0E-A641-831A0F576D07}" srcOrd="6" destOrd="0" presId="urn:microsoft.com/office/officeart/2005/8/layout/vProcess5"/>
    <dgm:cxn modelId="{BE503E7F-90F4-4637-AD6E-9B17F419A360}" type="presParOf" srcId="{1DD9E5F6-4BAE-46AD-9F8F-51104051CBFB}" destId="{D16D4E83-9754-43F1-9A88-0A23CCF88D66}" srcOrd="7" destOrd="0" presId="urn:microsoft.com/office/officeart/2005/8/layout/vProcess5"/>
    <dgm:cxn modelId="{4E8117FF-F3B4-48DC-BE9C-DB8DD27FFFA9}" type="presParOf" srcId="{1DD9E5F6-4BAE-46AD-9F8F-51104051CBFB}" destId="{71FDEDEF-B369-4CE1-805B-DD4AC58A3063}" srcOrd="8" destOrd="0" presId="urn:microsoft.com/office/officeart/2005/8/layout/vProcess5"/>
    <dgm:cxn modelId="{8902F751-09CC-44A8-B6B8-BDF22134864B}" type="presParOf" srcId="{1DD9E5F6-4BAE-46AD-9F8F-51104051CBFB}" destId="{09EF4B1E-BC95-4F67-89BE-61F45B8A7778}" srcOrd="9" destOrd="0" presId="urn:microsoft.com/office/officeart/2005/8/layout/vProcess5"/>
    <dgm:cxn modelId="{B9AF9B0B-C05C-4818-8673-D1A81EEBCC5C}" type="presParOf" srcId="{1DD9E5F6-4BAE-46AD-9F8F-51104051CBFB}" destId="{2810065E-B21C-4E29-BAA7-A6B1FF4924A2}" srcOrd="10" destOrd="0" presId="urn:microsoft.com/office/officeart/2005/8/layout/vProcess5"/>
    <dgm:cxn modelId="{E1D62451-8CFD-4009-B1BD-F7E94A49970D}" type="presParOf" srcId="{1DD9E5F6-4BAE-46AD-9F8F-51104051CBFB}" destId="{78FFBD84-DDCA-449B-BE74-D84E10FA8E5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B13A076-DC28-4DE3-AE15-CDFF29274E03}" type="doc">
      <dgm:prSet loTypeId="urn:microsoft.com/office/officeart/2005/8/layout/matrix2" loCatId="matrix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4A7929AC-AD16-4BB7-AC52-6B8ECD365FB9}">
      <dgm:prSet custT="1"/>
      <dgm:spPr/>
      <dgm:t>
        <a:bodyPr/>
        <a:lstStyle/>
        <a:p>
          <a:pPr algn="l" rtl="0"/>
          <a:r>
            <a:rPr lang="zh-TW" sz="2000" dirty="0" smtClean="0">
              <a:latin typeface="標楷體" pitchFamily="65" charset="-120"/>
              <a:ea typeface="標楷體" pitchFamily="65" charset="-120"/>
            </a:rPr>
            <a:t>（一）對於問題之分析</a:t>
          </a:r>
          <a:endParaRPr lang="en-US" altLang="zh-TW" sz="2000" dirty="0" smtClean="0">
            <a:latin typeface="標楷體" pitchFamily="65" charset="-120"/>
            <a:ea typeface="標楷體" pitchFamily="65" charset="-120"/>
          </a:endParaRPr>
        </a:p>
        <a:p>
          <a:pPr algn="l"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     </a:t>
          </a:r>
          <a:r>
            <a:rPr lang="en-US" sz="2000" dirty="0" smtClean="0">
              <a:latin typeface="標楷體" pitchFamily="65" charset="-120"/>
              <a:ea typeface="標楷體" pitchFamily="65" charset="-120"/>
            </a:rPr>
            <a:t>—</a:t>
          </a:r>
          <a:r>
            <a:rPr lang="zh-TW" sz="2000" dirty="0" smtClean="0">
              <a:latin typeface="標楷體" pitchFamily="65" charset="-120"/>
              <a:ea typeface="標楷體" pitchFamily="65" charset="-120"/>
            </a:rPr>
            <a:t>人在情境中的傳統。</a:t>
          </a:r>
          <a:endParaRPr lang="zh-TW" sz="2000" dirty="0">
            <a:latin typeface="標楷體" pitchFamily="65" charset="-120"/>
            <a:ea typeface="標楷體" pitchFamily="65" charset="-120"/>
          </a:endParaRPr>
        </a:p>
      </dgm:t>
    </dgm:pt>
    <dgm:pt modelId="{4B4B375B-0178-4101-8149-49239E6807E3}" type="parTrans" cxnId="{74F3DE97-53EA-49CF-9C17-13F9965DF054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F0D1D365-D431-4848-A2DF-CB42FAEF9426}" type="sibTrans" cxnId="{74F3DE97-53EA-49CF-9C17-13F9965DF054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99F68C79-EEF8-499B-B8C3-C04CA642013C}">
      <dgm:prSet custT="1"/>
      <dgm:spPr/>
      <dgm:t>
        <a:bodyPr/>
        <a:lstStyle/>
        <a:p>
          <a:pPr algn="l" rtl="0"/>
          <a:r>
            <a:rPr lang="zh-TW" sz="2000" dirty="0" smtClean="0">
              <a:latin typeface="標楷體" pitchFamily="65" charset="-120"/>
              <a:ea typeface="標楷體" pitchFamily="65" charset="-120"/>
            </a:rPr>
            <a:t>（二）對於問題的回應</a:t>
          </a:r>
          <a:r>
            <a:rPr lang="en-US" sz="2000" dirty="0" smtClean="0">
              <a:latin typeface="標楷體" pitchFamily="65" charset="-120"/>
              <a:ea typeface="標楷體" pitchFamily="65" charset="-120"/>
            </a:rPr>
            <a:t>—</a:t>
          </a:r>
          <a:r>
            <a:rPr lang="zh-TW" sz="2000" dirty="0" smtClean="0">
              <a:latin typeface="標楷體" pitchFamily="65" charset="-120"/>
              <a:ea typeface="標楷體" pitchFamily="65" charset="-120"/>
            </a:rPr>
            <a:t>不</a:t>
          </a:r>
          <a:endParaRPr lang="en-US" altLang="zh-TW" sz="2000" dirty="0" smtClean="0">
            <a:latin typeface="標楷體" pitchFamily="65" charset="-120"/>
            <a:ea typeface="標楷體" pitchFamily="65" charset="-120"/>
          </a:endParaRPr>
        </a:p>
        <a:p>
          <a:pPr algn="l"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     </a:t>
          </a:r>
          <a:r>
            <a:rPr lang="zh-TW" sz="2000" dirty="0" smtClean="0">
              <a:latin typeface="標楷體" pitchFamily="65" charset="-120"/>
              <a:ea typeface="標楷體" pitchFamily="65" charset="-120"/>
            </a:rPr>
            <a:t>僅從個人認知與行為</a:t>
          </a:r>
          <a:r>
            <a:rPr lang="en-US" altLang="zh-TW" sz="2000" dirty="0" smtClean="0">
              <a:latin typeface="標楷體" pitchFamily="65" charset="-120"/>
              <a:ea typeface="標楷體" pitchFamily="65" charset="-120"/>
            </a:rPr>
            <a:t>            </a:t>
          </a:r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  </a:t>
          </a:r>
          <a:endParaRPr lang="en-US" altLang="zh-TW" sz="2000" dirty="0" smtClean="0">
            <a:latin typeface="標楷體" pitchFamily="65" charset="-120"/>
            <a:ea typeface="標楷體" pitchFamily="65" charset="-120"/>
          </a:endParaRPr>
        </a:p>
        <a:p>
          <a:pPr algn="l"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     </a:t>
          </a:r>
          <a:r>
            <a:rPr lang="zh-TW" sz="2000" dirty="0" smtClean="0">
              <a:latin typeface="標楷體" pitchFamily="65" charset="-120"/>
              <a:ea typeface="標楷體" pitchFamily="65" charset="-120"/>
            </a:rPr>
            <a:t>下手，並兼顧其所處</a:t>
          </a:r>
          <a:r>
            <a:rPr lang="en-US" altLang="zh-TW" sz="2000" dirty="0" smtClean="0">
              <a:latin typeface="標楷體" pitchFamily="65" charset="-120"/>
              <a:ea typeface="標楷體" pitchFamily="65" charset="-120"/>
            </a:rPr>
            <a:t>            </a:t>
          </a:r>
        </a:p>
        <a:p>
          <a:pPr algn="l"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     </a:t>
          </a:r>
          <a:r>
            <a:rPr lang="zh-TW" sz="2000" dirty="0" smtClean="0">
              <a:latin typeface="標楷體" pitchFamily="65" charset="-120"/>
              <a:ea typeface="標楷體" pitchFamily="65" charset="-120"/>
            </a:rPr>
            <a:t>外在環境體系。</a:t>
          </a:r>
          <a:endParaRPr lang="zh-TW" sz="2000" dirty="0">
            <a:latin typeface="標楷體" pitchFamily="65" charset="-120"/>
            <a:ea typeface="標楷體" pitchFamily="65" charset="-120"/>
          </a:endParaRPr>
        </a:p>
      </dgm:t>
    </dgm:pt>
    <dgm:pt modelId="{DB68D640-D706-48CD-A3EC-F559FE9D047C}" type="parTrans" cxnId="{1A1FE85F-81BA-4EBD-8D19-F5F0CE98DF5C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16A2CAE8-D3B7-4C21-97E6-7928F0C29AED}" type="sibTrans" cxnId="{1A1FE85F-81BA-4EBD-8D19-F5F0CE98DF5C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9D28B96A-655D-42C6-886A-FDCFD5B5E600}">
      <dgm:prSet custT="1"/>
      <dgm:spPr/>
      <dgm:t>
        <a:bodyPr/>
        <a:lstStyle/>
        <a:p>
          <a:pPr algn="l" rtl="0"/>
          <a:r>
            <a:rPr lang="zh-TW" sz="2000" dirty="0" smtClean="0">
              <a:latin typeface="標楷體" pitchFamily="65" charset="-120"/>
              <a:ea typeface="標楷體" pitchFamily="65" charset="-120"/>
            </a:rPr>
            <a:t>（三）倡導全人和全方位、</a:t>
          </a:r>
          <a:endParaRPr lang="en-US" altLang="zh-TW" sz="2000" dirty="0" smtClean="0">
            <a:latin typeface="標楷體" pitchFamily="65" charset="-120"/>
            <a:ea typeface="標楷體" pitchFamily="65" charset="-120"/>
          </a:endParaRPr>
        </a:p>
        <a:p>
          <a:pPr algn="l"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     </a:t>
          </a:r>
          <a:r>
            <a:rPr lang="zh-TW" sz="2000" dirty="0" smtClean="0">
              <a:latin typeface="標楷體" pitchFamily="65" charset="-120"/>
              <a:ea typeface="標楷體" pitchFamily="65" charset="-120"/>
            </a:rPr>
            <a:t>重視社會脈絡的觀點</a:t>
          </a:r>
          <a:r>
            <a:rPr lang="en-US" sz="2000" dirty="0" smtClean="0">
              <a:latin typeface="標楷體" pitchFamily="65" charset="-120"/>
              <a:ea typeface="標楷體" pitchFamily="65" charset="-120"/>
            </a:rPr>
            <a:t>          </a:t>
          </a:r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 </a:t>
          </a:r>
          <a:endParaRPr lang="en-US" altLang="zh-TW" sz="2000" dirty="0" smtClean="0">
            <a:latin typeface="標楷體" pitchFamily="65" charset="-120"/>
            <a:ea typeface="標楷體" pitchFamily="65" charset="-120"/>
          </a:endParaRPr>
        </a:p>
        <a:p>
          <a:pPr algn="l"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     </a:t>
          </a:r>
          <a:r>
            <a:rPr lang="en-US" sz="2000" dirty="0" smtClean="0">
              <a:latin typeface="標楷體" pitchFamily="65" charset="-120"/>
              <a:ea typeface="標楷體" pitchFamily="65" charset="-120"/>
            </a:rPr>
            <a:t>—</a:t>
          </a:r>
          <a:r>
            <a:rPr lang="zh-TW" sz="2000" dirty="0" smtClean="0">
              <a:latin typeface="標楷體" pitchFamily="65" charset="-120"/>
              <a:ea typeface="標楷體" pitchFamily="65" charset="-120"/>
            </a:rPr>
            <a:t>重視案主多元需求</a:t>
          </a:r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、</a:t>
          </a:r>
          <a:endParaRPr lang="en-US" altLang="zh-TW" sz="2000" dirty="0" smtClean="0">
            <a:latin typeface="標楷體" pitchFamily="65" charset="-120"/>
            <a:ea typeface="標楷體" pitchFamily="65" charset="-120"/>
          </a:endParaRPr>
        </a:p>
        <a:p>
          <a:pPr algn="l"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    優點長處、多</a:t>
          </a:r>
          <a:r>
            <a:rPr lang="zh-TW" sz="2000" dirty="0" smtClean="0">
              <a:latin typeface="標楷體" pitchFamily="65" charset="-120"/>
              <a:ea typeface="標楷體" pitchFamily="65" charset="-120"/>
            </a:rPr>
            <a:t>元資源開</a:t>
          </a:r>
          <a:endParaRPr lang="en-US" altLang="zh-TW" sz="2000" dirty="0" smtClean="0">
            <a:latin typeface="標楷體" pitchFamily="65" charset="-120"/>
            <a:ea typeface="標楷體" pitchFamily="65" charset="-120"/>
          </a:endParaRPr>
        </a:p>
        <a:p>
          <a:pPr algn="l"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    </a:t>
          </a:r>
          <a:r>
            <a:rPr lang="zh-TW" sz="2000" dirty="0" smtClean="0">
              <a:latin typeface="標楷體" pitchFamily="65" charset="-120"/>
              <a:ea typeface="標楷體" pitchFamily="65" charset="-120"/>
            </a:rPr>
            <a:t>發運用。</a:t>
          </a:r>
          <a:endParaRPr lang="zh-TW" sz="2000" dirty="0">
            <a:latin typeface="標楷體" pitchFamily="65" charset="-120"/>
            <a:ea typeface="標楷體" pitchFamily="65" charset="-120"/>
          </a:endParaRPr>
        </a:p>
      </dgm:t>
    </dgm:pt>
    <dgm:pt modelId="{04F382DF-42F8-4E71-96FF-B689F81417AB}" type="parTrans" cxnId="{CB4F309D-8328-48A8-A94B-908923565309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4A9E6DC4-EAFD-41BC-86BC-AD2E128E9018}" type="sibTrans" cxnId="{CB4F309D-8328-48A8-A94B-908923565309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C2DF04D4-29FC-46FC-A944-F5CA945F8E71}">
      <dgm:prSet custT="1"/>
      <dgm:spPr/>
      <dgm:t>
        <a:bodyPr/>
        <a:lstStyle/>
        <a:p>
          <a:pPr algn="l"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（四）不斷重新評估、規劃</a:t>
          </a:r>
          <a:endParaRPr lang="en-US" altLang="zh-TW" sz="2000" dirty="0" smtClean="0">
            <a:latin typeface="標楷體" pitchFamily="65" charset="-120"/>
            <a:ea typeface="標楷體" pitchFamily="65" charset="-120"/>
          </a:endParaRPr>
        </a:p>
        <a:p>
          <a:pPr algn="l"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      與行動。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01BD28EA-B617-4365-8F00-8B8A45CA4211}" type="parTrans" cxnId="{381D3602-D8BE-4873-857A-AABAA7DFFEAC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E06D02A4-7A9C-4DD8-AACD-58B95E9C62CD}" type="sibTrans" cxnId="{381D3602-D8BE-4873-857A-AABAA7DFFEAC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5E14B108-E72C-4A76-BE2F-0952F1C14972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8848866A-28E5-4FF4-AFFD-349D876FD953}" type="parTrans" cxnId="{2CBFCC9B-EF02-40E2-920A-B865BF943939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5091B76A-AE5D-4845-9478-C5C04D3C70C9}" type="sibTrans" cxnId="{2CBFCC9B-EF02-40E2-920A-B865BF943939}">
      <dgm:prSet/>
      <dgm:spPr/>
      <dgm:t>
        <a:bodyPr/>
        <a:lstStyle/>
        <a:p>
          <a:endParaRPr lang="zh-TW" altLang="en-US">
            <a:latin typeface="標楷體" pitchFamily="65" charset="-120"/>
            <a:ea typeface="標楷體" pitchFamily="65" charset="-120"/>
          </a:endParaRPr>
        </a:p>
      </dgm:t>
    </dgm:pt>
    <dgm:pt modelId="{6C5EBD8D-F9ED-4248-B881-D351F879AAA1}" type="pres">
      <dgm:prSet presAssocID="{2B13A076-DC28-4DE3-AE15-CDFF29274E03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2FC67C4-F9F1-4FE3-B9FA-6C99E365F0B7}" type="pres">
      <dgm:prSet presAssocID="{2B13A076-DC28-4DE3-AE15-CDFF29274E03}" presName="axisShape" presStyleLbl="bgShp" presStyleIdx="0" presStyleCnt="1" custScaleX="158397"/>
      <dgm:spPr/>
    </dgm:pt>
    <dgm:pt modelId="{AE03E646-53E9-416D-9194-8CB997E10D0D}" type="pres">
      <dgm:prSet presAssocID="{2B13A076-DC28-4DE3-AE15-CDFF29274E03}" presName="rect1" presStyleLbl="node1" presStyleIdx="0" presStyleCnt="4" custScaleX="173280" custScaleY="100000" custLinFactNeighborX="-41819" custLinFactNeighborY="-22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2F671E2-B96B-43E1-A877-C480AEE86AE1}" type="pres">
      <dgm:prSet presAssocID="{2B13A076-DC28-4DE3-AE15-CDFF29274E03}" presName="rect2" presStyleLbl="node1" presStyleIdx="1" presStyleCnt="4" custScaleX="170073" custScaleY="100000" custLinFactNeighborX="42286" custLinFactNeighborY="-223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1DD75D5-0787-45FD-B9FD-D6114B67464D}" type="pres">
      <dgm:prSet presAssocID="{2B13A076-DC28-4DE3-AE15-CDFF29274E03}" presName="rect3" presStyleLbl="node1" presStyleIdx="2" presStyleCnt="4" custScaleX="173279" custLinFactNeighborX="-41819" custLinFactNeighborY="28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6E23069-E6BA-4433-8B84-5A47B2965CE5}" type="pres">
      <dgm:prSet presAssocID="{2B13A076-DC28-4DE3-AE15-CDFF29274E03}" presName="rect4" presStyleLbl="node1" presStyleIdx="3" presStyleCnt="4" custScaleX="173766" custLinFactNeighborX="40629" custLinFactNeighborY="28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CBFCC9B-EF02-40E2-920A-B865BF943939}" srcId="{2B13A076-DC28-4DE3-AE15-CDFF29274E03}" destId="{5E14B108-E72C-4A76-BE2F-0952F1C14972}" srcOrd="4" destOrd="0" parTransId="{8848866A-28E5-4FF4-AFFD-349D876FD953}" sibTransId="{5091B76A-AE5D-4845-9478-C5C04D3C70C9}"/>
    <dgm:cxn modelId="{CB4F309D-8328-48A8-A94B-908923565309}" srcId="{2B13A076-DC28-4DE3-AE15-CDFF29274E03}" destId="{9D28B96A-655D-42C6-886A-FDCFD5B5E600}" srcOrd="2" destOrd="0" parTransId="{04F382DF-42F8-4E71-96FF-B689F81417AB}" sibTransId="{4A9E6DC4-EAFD-41BC-86BC-AD2E128E9018}"/>
    <dgm:cxn modelId="{381D3602-D8BE-4873-857A-AABAA7DFFEAC}" srcId="{2B13A076-DC28-4DE3-AE15-CDFF29274E03}" destId="{C2DF04D4-29FC-46FC-A944-F5CA945F8E71}" srcOrd="3" destOrd="0" parTransId="{01BD28EA-B617-4365-8F00-8B8A45CA4211}" sibTransId="{E06D02A4-7A9C-4DD8-AACD-58B95E9C62CD}"/>
    <dgm:cxn modelId="{74F3DE97-53EA-49CF-9C17-13F9965DF054}" srcId="{2B13A076-DC28-4DE3-AE15-CDFF29274E03}" destId="{4A7929AC-AD16-4BB7-AC52-6B8ECD365FB9}" srcOrd="0" destOrd="0" parTransId="{4B4B375B-0178-4101-8149-49239E6807E3}" sibTransId="{F0D1D365-D431-4848-A2DF-CB42FAEF9426}"/>
    <dgm:cxn modelId="{CA786C7E-56A1-4479-8049-1F12802A9570}" type="presOf" srcId="{2B13A076-DC28-4DE3-AE15-CDFF29274E03}" destId="{6C5EBD8D-F9ED-4248-B881-D351F879AAA1}" srcOrd="0" destOrd="0" presId="urn:microsoft.com/office/officeart/2005/8/layout/matrix2"/>
    <dgm:cxn modelId="{CF646D61-2293-4AC6-9459-EAC8C495E119}" type="presOf" srcId="{4A7929AC-AD16-4BB7-AC52-6B8ECD365FB9}" destId="{AE03E646-53E9-416D-9194-8CB997E10D0D}" srcOrd="0" destOrd="0" presId="urn:microsoft.com/office/officeart/2005/8/layout/matrix2"/>
    <dgm:cxn modelId="{334110CE-E3DD-40F8-A287-EBABD12D1D79}" type="presOf" srcId="{9D28B96A-655D-42C6-886A-FDCFD5B5E600}" destId="{11DD75D5-0787-45FD-B9FD-D6114B67464D}" srcOrd="0" destOrd="0" presId="urn:microsoft.com/office/officeart/2005/8/layout/matrix2"/>
    <dgm:cxn modelId="{F70C9345-6CDA-406A-97D1-4F703B6E8215}" type="presOf" srcId="{99F68C79-EEF8-499B-B8C3-C04CA642013C}" destId="{C2F671E2-B96B-43E1-A877-C480AEE86AE1}" srcOrd="0" destOrd="0" presId="urn:microsoft.com/office/officeart/2005/8/layout/matrix2"/>
    <dgm:cxn modelId="{1A1FE85F-81BA-4EBD-8D19-F5F0CE98DF5C}" srcId="{2B13A076-DC28-4DE3-AE15-CDFF29274E03}" destId="{99F68C79-EEF8-499B-B8C3-C04CA642013C}" srcOrd="1" destOrd="0" parTransId="{DB68D640-D706-48CD-A3EC-F559FE9D047C}" sibTransId="{16A2CAE8-D3B7-4C21-97E6-7928F0C29AED}"/>
    <dgm:cxn modelId="{42A9F65C-A299-4835-A4C2-43A191544E10}" type="presOf" srcId="{C2DF04D4-29FC-46FC-A944-F5CA945F8E71}" destId="{06E23069-E6BA-4433-8B84-5A47B2965CE5}" srcOrd="0" destOrd="0" presId="urn:microsoft.com/office/officeart/2005/8/layout/matrix2"/>
    <dgm:cxn modelId="{1E03F60C-9E5E-4701-A81E-CF03C2F7A168}" type="presParOf" srcId="{6C5EBD8D-F9ED-4248-B881-D351F879AAA1}" destId="{C2FC67C4-F9F1-4FE3-B9FA-6C99E365F0B7}" srcOrd="0" destOrd="0" presId="urn:microsoft.com/office/officeart/2005/8/layout/matrix2"/>
    <dgm:cxn modelId="{C3332800-A6AF-47AB-A098-362CEBD0D5F0}" type="presParOf" srcId="{6C5EBD8D-F9ED-4248-B881-D351F879AAA1}" destId="{AE03E646-53E9-416D-9194-8CB997E10D0D}" srcOrd="1" destOrd="0" presId="urn:microsoft.com/office/officeart/2005/8/layout/matrix2"/>
    <dgm:cxn modelId="{319AD734-CAEA-473B-98C0-96B3FF1B6A4E}" type="presParOf" srcId="{6C5EBD8D-F9ED-4248-B881-D351F879AAA1}" destId="{C2F671E2-B96B-43E1-A877-C480AEE86AE1}" srcOrd="2" destOrd="0" presId="urn:microsoft.com/office/officeart/2005/8/layout/matrix2"/>
    <dgm:cxn modelId="{F298ABA7-D05A-4F9F-8DBC-E50EA89CFB31}" type="presParOf" srcId="{6C5EBD8D-F9ED-4248-B881-D351F879AAA1}" destId="{11DD75D5-0787-45FD-B9FD-D6114B67464D}" srcOrd="3" destOrd="0" presId="urn:microsoft.com/office/officeart/2005/8/layout/matrix2"/>
    <dgm:cxn modelId="{4125A555-B8CE-473F-9F3F-5382B1CFC771}" type="presParOf" srcId="{6C5EBD8D-F9ED-4248-B881-D351F879AAA1}" destId="{06E23069-E6BA-4433-8B84-5A47B2965CE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FDC34D9-F62A-4309-A826-CC25C9DD5C6D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zh-TW" altLang="en-US"/>
        </a:p>
      </dgm:t>
    </dgm:pt>
    <dgm:pt modelId="{331BC25D-D20C-41AC-9993-3418A9A184A0}">
      <dgm:prSet phldrT="[文字]" custT="1"/>
      <dgm:spPr/>
      <dgm:t>
        <a:bodyPr/>
        <a:lstStyle/>
        <a:p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（一）協助案主可從外在環境獲得生存所需資訊與資源， </a:t>
          </a:r>
          <a:endParaRPr lang="en-US" altLang="zh-TW" sz="2400" dirty="0" smtClean="0">
            <a:latin typeface="標楷體" pitchFamily="65" charset="-120"/>
            <a:ea typeface="標楷體" pitchFamily="65" charset="-120"/>
          </a:endParaRPr>
        </a:p>
        <a:p>
          <a:r>
            <a:rPr lang="en-US" altLang="zh-TW" sz="2400" dirty="0" smtClean="0">
              <a:latin typeface="標楷體" pitchFamily="65" charset="-120"/>
              <a:ea typeface="標楷體" pitchFamily="65" charset="-120"/>
            </a:rPr>
            <a:t>      </a:t>
          </a:r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確保系統生存。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1C7A4332-7165-485B-86BC-C94C3DAE1B6C}" type="parTrans" cxnId="{0CFEC548-5C03-45F3-9A25-5361F1F1137F}">
      <dgm:prSet/>
      <dgm:spPr/>
      <dgm:t>
        <a:bodyPr/>
        <a:lstStyle/>
        <a:p>
          <a:endParaRPr lang="zh-TW" altLang="en-US" sz="24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05B9DD48-BA6A-463D-A7D7-1F1486ED239B}" type="sibTrans" cxnId="{0CFEC548-5C03-45F3-9A25-5361F1F1137F}">
      <dgm:prSet/>
      <dgm:spPr/>
      <dgm:t>
        <a:bodyPr/>
        <a:lstStyle/>
        <a:p>
          <a:endParaRPr lang="zh-TW" altLang="en-US" sz="24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9CF9B68F-F5BC-4BFD-BE87-73D574EC2A38}">
      <dgm:prSet phldrT="[文字]" custT="1"/>
      <dgm:spPr/>
      <dgm:t>
        <a:bodyPr/>
        <a:lstStyle/>
        <a:p>
          <a:r>
            <a:rPr lang="zh-TW" altLang="en-US" sz="2400" smtClean="0">
              <a:latin typeface="標楷體" pitchFamily="65" charset="-120"/>
              <a:ea typeface="標楷體" pitchFamily="65" charset="-120"/>
            </a:rPr>
            <a:t>（二）協助案主與環境取得最佳調適。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61B02E7C-11CE-422E-A9B1-9291CEE30AA3}" type="parTrans" cxnId="{AD51E82C-0CA5-4DF5-87C6-F15C59BB84AD}">
      <dgm:prSet/>
      <dgm:spPr/>
      <dgm:t>
        <a:bodyPr/>
        <a:lstStyle/>
        <a:p>
          <a:endParaRPr lang="zh-TW" altLang="en-US" sz="24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11C6CF5A-F8A5-40F6-B325-C61D529402C9}" type="sibTrans" cxnId="{AD51E82C-0CA5-4DF5-87C6-F15C59BB84AD}">
      <dgm:prSet/>
      <dgm:spPr/>
      <dgm:t>
        <a:bodyPr/>
        <a:lstStyle/>
        <a:p>
          <a:endParaRPr lang="zh-TW" altLang="en-US" sz="24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58D1ECB3-52CA-4E0C-8DFD-4F60A863BE09}">
      <dgm:prSet phldrT="[文字]" custT="1"/>
      <dgm:spPr/>
      <dgm:t>
        <a:bodyPr/>
        <a:lstStyle/>
        <a:p>
          <a:r>
            <a:rPr lang="zh-TW" altLang="en-US" sz="2400" smtClean="0">
              <a:latin typeface="標楷體" pitchFamily="65" charset="-120"/>
              <a:ea typeface="標楷體" pitchFamily="65" charset="-120"/>
            </a:rPr>
            <a:t>（三）協助案主藉由某一次系統改善，以帶動其他次系統</a:t>
          </a:r>
          <a:endParaRPr lang="en-US" altLang="zh-TW" sz="2400" smtClean="0">
            <a:latin typeface="標楷體" pitchFamily="65" charset="-120"/>
            <a:ea typeface="標楷體" pitchFamily="65" charset="-120"/>
          </a:endParaRPr>
        </a:p>
        <a:p>
          <a:r>
            <a:rPr lang="en-US" altLang="zh-TW" sz="2400" smtClean="0">
              <a:latin typeface="標楷體" pitchFamily="65" charset="-120"/>
              <a:ea typeface="標楷體" pitchFamily="65" charset="-120"/>
            </a:rPr>
            <a:t>      </a:t>
          </a:r>
          <a:r>
            <a:rPr lang="zh-TW" altLang="en-US" sz="2400" smtClean="0">
              <a:latin typeface="標楷體" pitchFamily="65" charset="-120"/>
              <a:ea typeface="標楷體" pitchFamily="65" charset="-120"/>
            </a:rPr>
            <a:t>提升。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0E844EF0-0F9B-456D-A1F0-76BC9C0D8A6D}" type="parTrans" cxnId="{5216FF6A-CF1A-4506-BE92-B42F899373C4}">
      <dgm:prSet/>
      <dgm:spPr/>
      <dgm:t>
        <a:bodyPr/>
        <a:lstStyle/>
        <a:p>
          <a:endParaRPr lang="zh-TW" altLang="en-US" sz="24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2D3D1F92-7B8A-4355-BCA8-14FCC781B86F}" type="sibTrans" cxnId="{5216FF6A-CF1A-4506-BE92-B42F899373C4}">
      <dgm:prSet/>
      <dgm:spPr/>
      <dgm:t>
        <a:bodyPr/>
        <a:lstStyle/>
        <a:p>
          <a:endParaRPr lang="zh-TW" altLang="en-US" sz="24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2E9B524E-41FA-45DD-86FA-1E63E2568E36}" type="pres">
      <dgm:prSet presAssocID="{EFDC34D9-F62A-4309-A826-CC25C9DD5C6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5712AA7-E4E7-4605-B9C5-1FB59AD1E632}" type="pres">
      <dgm:prSet presAssocID="{331BC25D-D20C-41AC-9993-3418A9A184A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181F13D-B3BF-4CCB-AE45-1E916DC0B8E4}" type="pres">
      <dgm:prSet presAssocID="{05B9DD48-BA6A-463D-A7D7-1F1486ED239B}" presName="spacer" presStyleCnt="0"/>
      <dgm:spPr/>
    </dgm:pt>
    <dgm:pt modelId="{73A908A4-4B87-4AB9-B4BB-0D3D342BD215}" type="pres">
      <dgm:prSet presAssocID="{9CF9B68F-F5BC-4BFD-BE87-73D574EC2A38}" presName="parentText" presStyleLbl="node1" presStyleIdx="1" presStyleCnt="3" custLinFactNeighborX="-749" custLinFactNeighborY="-1093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9799F14-0F52-42F8-ABF9-85A58B805CA3}" type="pres">
      <dgm:prSet presAssocID="{11C6CF5A-F8A5-40F6-B325-C61D529402C9}" presName="spacer" presStyleCnt="0"/>
      <dgm:spPr/>
    </dgm:pt>
    <dgm:pt modelId="{A820AD38-6239-4070-803C-06117A8A7CFF}" type="pres">
      <dgm:prSet presAssocID="{58D1ECB3-52CA-4E0C-8DFD-4F60A863BE0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D5840D1-20D2-4FC2-8720-83CE00BF336B}" type="presOf" srcId="{9CF9B68F-F5BC-4BFD-BE87-73D574EC2A38}" destId="{73A908A4-4B87-4AB9-B4BB-0D3D342BD215}" srcOrd="0" destOrd="0" presId="urn:microsoft.com/office/officeart/2005/8/layout/vList2"/>
    <dgm:cxn modelId="{2E3C4F55-C9B3-440B-8837-2BF66881D142}" type="presOf" srcId="{EFDC34D9-F62A-4309-A826-CC25C9DD5C6D}" destId="{2E9B524E-41FA-45DD-86FA-1E63E2568E36}" srcOrd="0" destOrd="0" presId="urn:microsoft.com/office/officeart/2005/8/layout/vList2"/>
    <dgm:cxn modelId="{0CFEC548-5C03-45F3-9A25-5361F1F1137F}" srcId="{EFDC34D9-F62A-4309-A826-CC25C9DD5C6D}" destId="{331BC25D-D20C-41AC-9993-3418A9A184A0}" srcOrd="0" destOrd="0" parTransId="{1C7A4332-7165-485B-86BC-C94C3DAE1B6C}" sibTransId="{05B9DD48-BA6A-463D-A7D7-1F1486ED239B}"/>
    <dgm:cxn modelId="{65B507B0-A5F3-4A8F-9C30-4D28714CEE09}" type="presOf" srcId="{58D1ECB3-52CA-4E0C-8DFD-4F60A863BE09}" destId="{A820AD38-6239-4070-803C-06117A8A7CFF}" srcOrd="0" destOrd="0" presId="urn:microsoft.com/office/officeart/2005/8/layout/vList2"/>
    <dgm:cxn modelId="{FD0DF917-623F-4076-939E-39491B636C55}" type="presOf" srcId="{331BC25D-D20C-41AC-9993-3418A9A184A0}" destId="{45712AA7-E4E7-4605-B9C5-1FB59AD1E632}" srcOrd="0" destOrd="0" presId="urn:microsoft.com/office/officeart/2005/8/layout/vList2"/>
    <dgm:cxn modelId="{AD51E82C-0CA5-4DF5-87C6-F15C59BB84AD}" srcId="{EFDC34D9-F62A-4309-A826-CC25C9DD5C6D}" destId="{9CF9B68F-F5BC-4BFD-BE87-73D574EC2A38}" srcOrd="1" destOrd="0" parTransId="{61B02E7C-11CE-422E-A9B1-9291CEE30AA3}" sibTransId="{11C6CF5A-F8A5-40F6-B325-C61D529402C9}"/>
    <dgm:cxn modelId="{5216FF6A-CF1A-4506-BE92-B42F899373C4}" srcId="{EFDC34D9-F62A-4309-A826-CC25C9DD5C6D}" destId="{58D1ECB3-52CA-4E0C-8DFD-4F60A863BE09}" srcOrd="2" destOrd="0" parTransId="{0E844EF0-0F9B-456D-A1F0-76BC9C0D8A6D}" sibTransId="{2D3D1F92-7B8A-4355-BCA8-14FCC781B86F}"/>
    <dgm:cxn modelId="{6FD93037-429F-48A7-B503-A63E7013BBB9}" type="presParOf" srcId="{2E9B524E-41FA-45DD-86FA-1E63E2568E36}" destId="{45712AA7-E4E7-4605-B9C5-1FB59AD1E632}" srcOrd="0" destOrd="0" presId="urn:microsoft.com/office/officeart/2005/8/layout/vList2"/>
    <dgm:cxn modelId="{AC5C6837-73D3-4028-B248-91F4E2191B4D}" type="presParOf" srcId="{2E9B524E-41FA-45DD-86FA-1E63E2568E36}" destId="{A181F13D-B3BF-4CCB-AE45-1E916DC0B8E4}" srcOrd="1" destOrd="0" presId="urn:microsoft.com/office/officeart/2005/8/layout/vList2"/>
    <dgm:cxn modelId="{B699A61C-6390-4992-8E5F-DCD735A50BAA}" type="presParOf" srcId="{2E9B524E-41FA-45DD-86FA-1E63E2568E36}" destId="{73A908A4-4B87-4AB9-B4BB-0D3D342BD215}" srcOrd="2" destOrd="0" presId="urn:microsoft.com/office/officeart/2005/8/layout/vList2"/>
    <dgm:cxn modelId="{6318951F-9BF0-47EB-AA5E-7338C341FAC6}" type="presParOf" srcId="{2E9B524E-41FA-45DD-86FA-1E63E2568E36}" destId="{D9799F14-0F52-42F8-ABF9-85A58B805CA3}" srcOrd="3" destOrd="0" presId="urn:microsoft.com/office/officeart/2005/8/layout/vList2"/>
    <dgm:cxn modelId="{F26A9B80-5543-4849-8D43-EF262309B27A}" type="presParOf" srcId="{2E9B524E-41FA-45DD-86FA-1E63E2568E36}" destId="{A820AD38-6239-4070-803C-06117A8A7CF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2BA1C91-C5E3-4344-B6E3-DD364459CE25}" type="doc">
      <dgm:prSet loTypeId="urn:microsoft.com/office/officeart/2005/8/layout/vProcess5" loCatId="process" qsTypeId="urn:microsoft.com/office/officeart/2005/8/quickstyle/3d3" qsCatId="3D" csTypeId="urn:microsoft.com/office/officeart/2005/8/colors/accent5_2" csCatId="accent5" phldr="1"/>
      <dgm:spPr/>
      <dgm:t>
        <a:bodyPr/>
        <a:lstStyle/>
        <a:p>
          <a:endParaRPr lang="zh-TW" altLang="en-US"/>
        </a:p>
      </dgm:t>
    </dgm:pt>
    <dgm:pt modelId="{75759B48-CEC1-46A8-9226-63E44F905265}">
      <dgm:prSet custT="1"/>
      <dgm:spPr/>
      <dgm:t>
        <a:bodyPr/>
        <a:lstStyle/>
        <a:p>
          <a:pPr rtl="0"/>
          <a:r>
            <a:rPr 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（一）對案主生理、心理與社會功能做多元和綜</a:t>
          </a:r>
          <a:endParaRPr lang="en-US" altLang="zh-TW" sz="2000" dirty="0" smtClean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  <a:p>
          <a:pPr rtl="0"/>
          <a:r>
            <a:rPr lang="en-US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      </a:t>
          </a:r>
          <a:r>
            <a:rPr 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合性評量。</a:t>
          </a:r>
          <a:endParaRPr lang="zh-TW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A2F0ABB3-56C4-47D5-9E34-1B91F31263DB}" type="parTrans" cxnId="{39DF0215-E198-4881-B65C-0C363529E897}">
      <dgm:prSet/>
      <dgm:spPr/>
      <dgm:t>
        <a:bodyPr/>
        <a:lstStyle/>
        <a:p>
          <a:endParaRPr lang="zh-TW" altLang="en-US" sz="2400">
            <a:latin typeface="標楷體" pitchFamily="65" charset="-120"/>
            <a:ea typeface="標楷體" pitchFamily="65" charset="-120"/>
          </a:endParaRPr>
        </a:p>
      </dgm:t>
    </dgm:pt>
    <dgm:pt modelId="{F1E81599-7D49-4191-B083-74EA5C79DE87}" type="sibTrans" cxnId="{39DF0215-E198-4881-B65C-0C363529E897}">
      <dgm:prSet custT="1"/>
      <dgm:spPr/>
      <dgm:t>
        <a:bodyPr/>
        <a:lstStyle/>
        <a:p>
          <a:endParaRPr lang="zh-TW" altLang="en-US" sz="4400">
            <a:latin typeface="標楷體" pitchFamily="65" charset="-120"/>
            <a:ea typeface="標楷體" pitchFamily="65" charset="-120"/>
          </a:endParaRPr>
        </a:p>
      </dgm:t>
    </dgm:pt>
    <dgm:pt modelId="{74C7E881-FD5E-4A5F-B5D8-7055542E10B5}">
      <dgm:prSet custT="1"/>
      <dgm:spPr/>
      <dgm:t>
        <a:bodyPr/>
        <a:lstStyle/>
        <a:p>
          <a:pPr rtl="0"/>
          <a:r>
            <a:rPr 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（二）個別深入會談、家庭與社區訪查、社區鄰</a:t>
          </a:r>
          <a:endParaRPr lang="en-US" altLang="zh-TW" sz="2000" dirty="0" smtClean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  <a:p>
          <a:pPr rtl="0"/>
          <a:r>
            <a:rPr lang="en-US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      </a:t>
          </a:r>
          <a:r>
            <a:rPr 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里支持網絡和資源、正式機構查詢（瞭解</a:t>
          </a:r>
          <a:endParaRPr lang="en-US" altLang="zh-TW" sz="2000" dirty="0" smtClean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  <a:p>
          <a:pPr rtl="0"/>
          <a:r>
            <a:rPr lang="en-US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      </a:t>
          </a:r>
          <a:r>
            <a:rPr 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案主使用情形與機構團體相互協調情形）。</a:t>
          </a:r>
          <a:endParaRPr lang="zh-TW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EAE64446-4EE9-4857-8FF5-CE7843A85B26}" type="parTrans" cxnId="{6A0AEB5F-A4C4-4111-A78C-DF1FA9F0A7F2}">
      <dgm:prSet/>
      <dgm:spPr/>
      <dgm:t>
        <a:bodyPr/>
        <a:lstStyle/>
        <a:p>
          <a:endParaRPr lang="zh-TW" altLang="en-US" sz="2400">
            <a:latin typeface="標楷體" pitchFamily="65" charset="-120"/>
            <a:ea typeface="標楷體" pitchFamily="65" charset="-120"/>
          </a:endParaRPr>
        </a:p>
      </dgm:t>
    </dgm:pt>
    <dgm:pt modelId="{AD080E3F-0103-482B-B3D5-9B3DD781C4B5}" type="sibTrans" cxnId="{6A0AEB5F-A4C4-4111-A78C-DF1FA9F0A7F2}">
      <dgm:prSet custT="1"/>
      <dgm:spPr/>
      <dgm:t>
        <a:bodyPr/>
        <a:lstStyle/>
        <a:p>
          <a:endParaRPr lang="zh-TW" altLang="en-US" sz="4400">
            <a:latin typeface="標楷體" pitchFamily="65" charset="-120"/>
            <a:ea typeface="標楷體" pitchFamily="65" charset="-120"/>
          </a:endParaRPr>
        </a:p>
      </dgm:t>
    </dgm:pt>
    <dgm:pt modelId="{F1E2D23D-5C1B-49E0-B94B-2D2679E2C9B0}">
      <dgm:prSet custT="1"/>
      <dgm:spPr/>
      <dgm:t>
        <a:bodyPr/>
        <a:lstStyle/>
        <a:p>
          <a:pPr rtl="0"/>
          <a:r>
            <a:rPr 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（三）瞭解實際環境、案主認知環境，以及工作</a:t>
          </a:r>
          <a:endParaRPr lang="en-US" altLang="zh-TW" sz="2000" dirty="0" smtClean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  <a:p>
          <a:pPr rtl="0"/>
          <a:r>
            <a:rPr lang="en-US" alt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      </a:t>
          </a:r>
          <a:r>
            <a:rPr lang="zh-TW" sz="20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員認知環境之落差。</a:t>
          </a:r>
          <a:endParaRPr lang="zh-TW" sz="20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gm:t>
    </dgm:pt>
    <dgm:pt modelId="{E38EE282-324F-4A7E-9458-A77CEBC5B254}" type="parTrans" cxnId="{AE1E725A-2AA2-455B-9359-8D577367ABFC}">
      <dgm:prSet/>
      <dgm:spPr/>
      <dgm:t>
        <a:bodyPr/>
        <a:lstStyle/>
        <a:p>
          <a:endParaRPr lang="zh-TW" altLang="en-US" sz="2400">
            <a:latin typeface="標楷體" pitchFamily="65" charset="-120"/>
            <a:ea typeface="標楷體" pitchFamily="65" charset="-120"/>
          </a:endParaRPr>
        </a:p>
      </dgm:t>
    </dgm:pt>
    <dgm:pt modelId="{2648EFAD-6E27-4066-9619-546BC4FEDBA1}" type="sibTrans" cxnId="{AE1E725A-2AA2-455B-9359-8D577367ABFC}">
      <dgm:prSet/>
      <dgm:spPr/>
      <dgm:t>
        <a:bodyPr/>
        <a:lstStyle/>
        <a:p>
          <a:endParaRPr lang="zh-TW" altLang="en-US" sz="2400">
            <a:latin typeface="標楷體" pitchFamily="65" charset="-120"/>
            <a:ea typeface="標楷體" pitchFamily="65" charset="-120"/>
          </a:endParaRPr>
        </a:p>
      </dgm:t>
    </dgm:pt>
    <dgm:pt modelId="{BDD2DFA0-2453-44C7-AC1F-899B280EB4D5}" type="pres">
      <dgm:prSet presAssocID="{D2BA1C91-C5E3-4344-B6E3-DD364459CE2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967DC3DD-B1A2-4F9E-A6C8-E6D9A7AA7053}" type="pres">
      <dgm:prSet presAssocID="{D2BA1C91-C5E3-4344-B6E3-DD364459CE25}" presName="dummyMaxCanvas" presStyleCnt="0">
        <dgm:presLayoutVars/>
      </dgm:prSet>
      <dgm:spPr/>
    </dgm:pt>
    <dgm:pt modelId="{C486573F-4DB0-4E63-9C87-DF57B5A95DAF}" type="pres">
      <dgm:prSet presAssocID="{D2BA1C91-C5E3-4344-B6E3-DD364459CE25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86A0942-2063-4F44-8BD2-27F99368173B}" type="pres">
      <dgm:prSet presAssocID="{D2BA1C91-C5E3-4344-B6E3-DD364459CE25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D8CAB4E-BA7C-4E51-B471-D4B49CB9E307}" type="pres">
      <dgm:prSet presAssocID="{D2BA1C91-C5E3-4344-B6E3-DD364459CE25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6F666C6-71AD-49E1-9B53-28A588F5E1D5}" type="pres">
      <dgm:prSet presAssocID="{D2BA1C91-C5E3-4344-B6E3-DD364459CE25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D642C3C-F1F4-4B6A-95DA-63552D873350}" type="pres">
      <dgm:prSet presAssocID="{D2BA1C91-C5E3-4344-B6E3-DD364459CE25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13D0704-84B5-47E1-BB38-0D6D37EB43F3}" type="pres">
      <dgm:prSet presAssocID="{D2BA1C91-C5E3-4344-B6E3-DD364459CE25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BB0DB8D-64C0-4177-B8DB-5E170A98CAED}" type="pres">
      <dgm:prSet presAssocID="{D2BA1C91-C5E3-4344-B6E3-DD364459CE25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D6F5A50-4EE4-4E78-87D1-A5A0CFF1F610}" type="pres">
      <dgm:prSet presAssocID="{D2BA1C91-C5E3-4344-B6E3-DD364459CE25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34164376-A634-4E0D-9A2C-3717449C1413}" type="presOf" srcId="{74C7E881-FD5E-4A5F-B5D8-7055542E10B5}" destId="{186A0942-2063-4F44-8BD2-27F99368173B}" srcOrd="0" destOrd="0" presId="urn:microsoft.com/office/officeart/2005/8/layout/vProcess5"/>
    <dgm:cxn modelId="{120EBB77-9CA7-43CC-AE93-5B1515C67BAC}" type="presOf" srcId="{D2BA1C91-C5E3-4344-B6E3-DD364459CE25}" destId="{BDD2DFA0-2453-44C7-AC1F-899B280EB4D5}" srcOrd="0" destOrd="0" presId="urn:microsoft.com/office/officeart/2005/8/layout/vProcess5"/>
    <dgm:cxn modelId="{AE1E725A-2AA2-455B-9359-8D577367ABFC}" srcId="{D2BA1C91-C5E3-4344-B6E3-DD364459CE25}" destId="{F1E2D23D-5C1B-49E0-B94B-2D2679E2C9B0}" srcOrd="2" destOrd="0" parTransId="{E38EE282-324F-4A7E-9458-A77CEBC5B254}" sibTransId="{2648EFAD-6E27-4066-9619-546BC4FEDBA1}"/>
    <dgm:cxn modelId="{8FB09F52-8394-40E0-AB0B-812DB51B34AE}" type="presOf" srcId="{F1E2D23D-5C1B-49E0-B94B-2D2679E2C9B0}" destId="{5D6F5A50-4EE4-4E78-87D1-A5A0CFF1F610}" srcOrd="1" destOrd="0" presId="urn:microsoft.com/office/officeart/2005/8/layout/vProcess5"/>
    <dgm:cxn modelId="{C0DA7080-DCB7-4431-9B5C-36EB018DFF66}" type="presOf" srcId="{74C7E881-FD5E-4A5F-B5D8-7055542E10B5}" destId="{2BB0DB8D-64C0-4177-B8DB-5E170A98CAED}" srcOrd="1" destOrd="0" presId="urn:microsoft.com/office/officeart/2005/8/layout/vProcess5"/>
    <dgm:cxn modelId="{A35E6345-D7E4-4D2F-BB93-5C680B3405F0}" type="presOf" srcId="{AD080E3F-0103-482B-B3D5-9B3DD781C4B5}" destId="{9D642C3C-F1F4-4B6A-95DA-63552D873350}" srcOrd="0" destOrd="0" presId="urn:microsoft.com/office/officeart/2005/8/layout/vProcess5"/>
    <dgm:cxn modelId="{84702C1C-5254-42E4-AD78-F71CAADB79F1}" type="presOf" srcId="{75759B48-CEC1-46A8-9226-63E44F905265}" destId="{C486573F-4DB0-4E63-9C87-DF57B5A95DAF}" srcOrd="0" destOrd="0" presId="urn:microsoft.com/office/officeart/2005/8/layout/vProcess5"/>
    <dgm:cxn modelId="{6A0AEB5F-A4C4-4111-A78C-DF1FA9F0A7F2}" srcId="{D2BA1C91-C5E3-4344-B6E3-DD364459CE25}" destId="{74C7E881-FD5E-4A5F-B5D8-7055542E10B5}" srcOrd="1" destOrd="0" parTransId="{EAE64446-4EE9-4857-8FF5-CE7843A85B26}" sibTransId="{AD080E3F-0103-482B-B3D5-9B3DD781C4B5}"/>
    <dgm:cxn modelId="{6648DA7F-68C9-460C-910B-B81A0A19708F}" type="presOf" srcId="{75759B48-CEC1-46A8-9226-63E44F905265}" destId="{913D0704-84B5-47E1-BB38-0D6D37EB43F3}" srcOrd="1" destOrd="0" presId="urn:microsoft.com/office/officeart/2005/8/layout/vProcess5"/>
    <dgm:cxn modelId="{39DF0215-E198-4881-B65C-0C363529E897}" srcId="{D2BA1C91-C5E3-4344-B6E3-DD364459CE25}" destId="{75759B48-CEC1-46A8-9226-63E44F905265}" srcOrd="0" destOrd="0" parTransId="{A2F0ABB3-56C4-47D5-9E34-1B91F31263DB}" sibTransId="{F1E81599-7D49-4191-B083-74EA5C79DE87}"/>
    <dgm:cxn modelId="{84EA5D1C-02A7-4FBB-9D3D-E53B34BA92B8}" type="presOf" srcId="{F1E81599-7D49-4191-B083-74EA5C79DE87}" destId="{E6F666C6-71AD-49E1-9B53-28A588F5E1D5}" srcOrd="0" destOrd="0" presId="urn:microsoft.com/office/officeart/2005/8/layout/vProcess5"/>
    <dgm:cxn modelId="{0A3A83BF-4EC7-4E27-B923-8CBF6FE4F2BE}" type="presOf" srcId="{F1E2D23D-5C1B-49E0-B94B-2D2679E2C9B0}" destId="{3D8CAB4E-BA7C-4E51-B471-D4B49CB9E307}" srcOrd="0" destOrd="0" presId="urn:microsoft.com/office/officeart/2005/8/layout/vProcess5"/>
    <dgm:cxn modelId="{0149F7BD-4C84-45B8-9F2F-52AD9DF097BD}" type="presParOf" srcId="{BDD2DFA0-2453-44C7-AC1F-899B280EB4D5}" destId="{967DC3DD-B1A2-4F9E-A6C8-E6D9A7AA7053}" srcOrd="0" destOrd="0" presId="urn:microsoft.com/office/officeart/2005/8/layout/vProcess5"/>
    <dgm:cxn modelId="{5D6F6A7F-C2BD-4C4D-B8F7-B37A79DF8BD7}" type="presParOf" srcId="{BDD2DFA0-2453-44C7-AC1F-899B280EB4D5}" destId="{C486573F-4DB0-4E63-9C87-DF57B5A95DAF}" srcOrd="1" destOrd="0" presId="urn:microsoft.com/office/officeart/2005/8/layout/vProcess5"/>
    <dgm:cxn modelId="{BDF7E754-C5CA-4C50-ABEF-BF34EA8427AC}" type="presParOf" srcId="{BDD2DFA0-2453-44C7-AC1F-899B280EB4D5}" destId="{186A0942-2063-4F44-8BD2-27F99368173B}" srcOrd="2" destOrd="0" presId="urn:microsoft.com/office/officeart/2005/8/layout/vProcess5"/>
    <dgm:cxn modelId="{8427BCB7-9647-4F26-9BE4-7AF712EFAB26}" type="presParOf" srcId="{BDD2DFA0-2453-44C7-AC1F-899B280EB4D5}" destId="{3D8CAB4E-BA7C-4E51-B471-D4B49CB9E307}" srcOrd="3" destOrd="0" presId="urn:microsoft.com/office/officeart/2005/8/layout/vProcess5"/>
    <dgm:cxn modelId="{1CB53C52-00CC-4CCA-B128-FAF26CF398AD}" type="presParOf" srcId="{BDD2DFA0-2453-44C7-AC1F-899B280EB4D5}" destId="{E6F666C6-71AD-49E1-9B53-28A588F5E1D5}" srcOrd="4" destOrd="0" presId="urn:microsoft.com/office/officeart/2005/8/layout/vProcess5"/>
    <dgm:cxn modelId="{1A6BCC1B-B6EB-4132-87EA-88F65FD431B4}" type="presParOf" srcId="{BDD2DFA0-2453-44C7-AC1F-899B280EB4D5}" destId="{9D642C3C-F1F4-4B6A-95DA-63552D873350}" srcOrd="5" destOrd="0" presId="urn:microsoft.com/office/officeart/2005/8/layout/vProcess5"/>
    <dgm:cxn modelId="{201C5343-1246-4872-B31B-0267D8AC1659}" type="presParOf" srcId="{BDD2DFA0-2453-44C7-AC1F-899B280EB4D5}" destId="{913D0704-84B5-47E1-BB38-0D6D37EB43F3}" srcOrd="6" destOrd="0" presId="urn:microsoft.com/office/officeart/2005/8/layout/vProcess5"/>
    <dgm:cxn modelId="{2EAC3B1F-AEDC-43E8-BE18-FDA5EDB57EA2}" type="presParOf" srcId="{BDD2DFA0-2453-44C7-AC1F-899B280EB4D5}" destId="{2BB0DB8D-64C0-4177-B8DB-5E170A98CAED}" srcOrd="7" destOrd="0" presId="urn:microsoft.com/office/officeart/2005/8/layout/vProcess5"/>
    <dgm:cxn modelId="{A9E5628C-34D6-4918-B12E-F233518EDDF1}" type="presParOf" srcId="{BDD2DFA0-2453-44C7-AC1F-899B280EB4D5}" destId="{5D6F5A50-4EE4-4E78-87D1-A5A0CFF1F61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31B1CDD-9B0B-46D6-B6B7-485593743381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zh-TW" altLang="en-US"/>
        </a:p>
      </dgm:t>
    </dgm:pt>
    <dgm:pt modelId="{122BBFC5-2E79-4CBC-8AE5-8375143DBE1C}">
      <dgm:prSet custT="1"/>
      <dgm:spPr/>
      <dgm:t>
        <a:bodyPr/>
        <a:lstStyle/>
        <a:p>
          <a:pPr rtl="0"/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（一）系統後援者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32925D31-7E8B-4532-8DC7-0AD2D38F3355}" type="parTrans" cxnId="{1FEB3CA0-4CD1-4657-A61A-2CCB99AC06C0}">
      <dgm:prSet/>
      <dgm:spPr/>
      <dgm:t>
        <a:bodyPr/>
        <a:lstStyle/>
        <a:p>
          <a:endParaRPr lang="zh-TW" altLang="en-US" sz="1800">
            <a:latin typeface="標楷體" pitchFamily="65" charset="-120"/>
            <a:ea typeface="標楷體" pitchFamily="65" charset="-120"/>
          </a:endParaRPr>
        </a:p>
      </dgm:t>
    </dgm:pt>
    <dgm:pt modelId="{30C8BDA2-8633-45A5-A98E-785793A8302B}" type="sibTrans" cxnId="{1FEB3CA0-4CD1-4657-A61A-2CCB99AC06C0}">
      <dgm:prSet/>
      <dgm:spPr/>
      <dgm:t>
        <a:bodyPr/>
        <a:lstStyle/>
        <a:p>
          <a:endParaRPr lang="zh-TW" altLang="en-US" sz="1800">
            <a:latin typeface="標楷體" pitchFamily="65" charset="-120"/>
            <a:ea typeface="標楷體" pitchFamily="65" charset="-120"/>
          </a:endParaRPr>
        </a:p>
      </dgm:t>
    </dgm:pt>
    <dgm:pt modelId="{FF2E91B7-3CF7-468D-B608-96E73CAC67B2}">
      <dgm:prSet custT="1"/>
      <dgm:spPr/>
      <dgm:t>
        <a:bodyPr/>
        <a:lstStyle/>
        <a:p>
          <a:pPr rtl="0"/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（二）系統連結者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1F7507C8-095D-4B90-B957-4BFE7B23781A}" type="parTrans" cxnId="{A1E327BC-06E5-4ACB-814A-EA44E1A2ECF7}">
      <dgm:prSet/>
      <dgm:spPr/>
      <dgm:t>
        <a:bodyPr/>
        <a:lstStyle/>
        <a:p>
          <a:endParaRPr lang="zh-TW" altLang="en-US" sz="1800">
            <a:latin typeface="標楷體" pitchFamily="65" charset="-120"/>
            <a:ea typeface="標楷體" pitchFamily="65" charset="-120"/>
          </a:endParaRPr>
        </a:p>
      </dgm:t>
    </dgm:pt>
    <dgm:pt modelId="{CEBAC01C-A9BC-46D0-A9A6-DE9846EA9E87}" type="sibTrans" cxnId="{A1E327BC-06E5-4ACB-814A-EA44E1A2ECF7}">
      <dgm:prSet/>
      <dgm:spPr/>
      <dgm:t>
        <a:bodyPr/>
        <a:lstStyle/>
        <a:p>
          <a:endParaRPr lang="zh-TW" altLang="en-US" sz="1800">
            <a:latin typeface="標楷體" pitchFamily="65" charset="-120"/>
            <a:ea typeface="標楷體" pitchFamily="65" charset="-120"/>
          </a:endParaRPr>
        </a:p>
      </dgm:t>
    </dgm:pt>
    <dgm:pt modelId="{691ADB63-4DC0-481C-A3E8-12BDD99F9D7D}">
      <dgm:prSet custT="1"/>
      <dgm:spPr/>
      <dgm:t>
        <a:bodyPr/>
        <a:lstStyle/>
        <a:p>
          <a:pPr rtl="0"/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（三）系統維護者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8014A5EB-4974-4FA7-A477-45C8BCA6A493}" type="parTrans" cxnId="{86F8F8EE-4973-4657-BE4F-5E9289D05EF1}">
      <dgm:prSet/>
      <dgm:spPr/>
      <dgm:t>
        <a:bodyPr/>
        <a:lstStyle/>
        <a:p>
          <a:endParaRPr lang="zh-TW" altLang="en-US" sz="1800">
            <a:latin typeface="標楷體" pitchFamily="65" charset="-120"/>
            <a:ea typeface="標楷體" pitchFamily="65" charset="-120"/>
          </a:endParaRPr>
        </a:p>
      </dgm:t>
    </dgm:pt>
    <dgm:pt modelId="{160F0A77-768B-4FD8-9953-91EBEEC9B4D4}" type="sibTrans" cxnId="{86F8F8EE-4973-4657-BE4F-5E9289D05EF1}">
      <dgm:prSet/>
      <dgm:spPr/>
      <dgm:t>
        <a:bodyPr/>
        <a:lstStyle/>
        <a:p>
          <a:endParaRPr lang="zh-TW" altLang="en-US" sz="1800">
            <a:latin typeface="標楷體" pitchFamily="65" charset="-120"/>
            <a:ea typeface="標楷體" pitchFamily="65" charset="-120"/>
          </a:endParaRPr>
        </a:p>
      </dgm:t>
    </dgm:pt>
    <dgm:pt modelId="{570CEAE7-0563-4022-BFCA-492F4E277BE2}">
      <dgm:prSet custT="1"/>
      <dgm:spPr/>
      <dgm:t>
        <a:bodyPr/>
        <a:lstStyle/>
        <a:p>
          <a:pPr rtl="0"/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（四）系統發展者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2A10D272-C9F6-4AC0-9DA0-F9A3599882D3}" type="parTrans" cxnId="{C22B0C40-5D7B-458D-8B56-C975AA0A36FB}">
      <dgm:prSet/>
      <dgm:spPr/>
      <dgm:t>
        <a:bodyPr/>
        <a:lstStyle/>
        <a:p>
          <a:endParaRPr lang="zh-TW" altLang="en-US" sz="1800">
            <a:latin typeface="標楷體" pitchFamily="65" charset="-120"/>
            <a:ea typeface="標楷體" pitchFamily="65" charset="-120"/>
          </a:endParaRPr>
        </a:p>
      </dgm:t>
    </dgm:pt>
    <dgm:pt modelId="{53A56C09-1549-4D07-BADE-275C808F9684}" type="sibTrans" cxnId="{C22B0C40-5D7B-458D-8B56-C975AA0A36FB}">
      <dgm:prSet/>
      <dgm:spPr/>
      <dgm:t>
        <a:bodyPr/>
        <a:lstStyle/>
        <a:p>
          <a:endParaRPr lang="zh-TW" altLang="en-US" sz="1800">
            <a:latin typeface="標楷體" pitchFamily="65" charset="-120"/>
            <a:ea typeface="標楷體" pitchFamily="65" charset="-120"/>
          </a:endParaRPr>
        </a:p>
      </dgm:t>
    </dgm:pt>
    <dgm:pt modelId="{2A4F561E-81DF-4B04-9A68-546CBBCD11A3}">
      <dgm:prSet custT="1"/>
      <dgm:spPr/>
      <dgm:t>
        <a:bodyPr/>
        <a:lstStyle/>
        <a:p>
          <a:pPr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直接補充或替代系統原來無法提供的資源和訊息。相關社會福利資源或訊息的導入。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664BF4C8-C886-4A37-BB50-4F1EABE655AA}" type="parTrans" cxnId="{B1D21CE7-129D-4B47-8F5D-8856027E89B1}">
      <dgm:prSet/>
      <dgm:spPr/>
      <dgm:t>
        <a:bodyPr/>
        <a:lstStyle/>
        <a:p>
          <a:endParaRPr lang="zh-TW" altLang="en-US" sz="1800">
            <a:latin typeface="標楷體" pitchFamily="65" charset="-120"/>
            <a:ea typeface="標楷體" pitchFamily="65" charset="-120"/>
          </a:endParaRPr>
        </a:p>
      </dgm:t>
    </dgm:pt>
    <dgm:pt modelId="{9F5C1395-D6BA-4F86-9256-905367BD47CB}" type="sibTrans" cxnId="{B1D21CE7-129D-4B47-8F5D-8856027E89B1}">
      <dgm:prSet/>
      <dgm:spPr/>
      <dgm:t>
        <a:bodyPr/>
        <a:lstStyle/>
        <a:p>
          <a:endParaRPr lang="zh-TW" altLang="en-US" sz="1800">
            <a:latin typeface="標楷體" pitchFamily="65" charset="-120"/>
            <a:ea typeface="標楷體" pitchFamily="65" charset="-120"/>
          </a:endParaRPr>
        </a:p>
      </dgm:t>
    </dgm:pt>
    <dgm:pt modelId="{287A6423-4BF1-413C-83C7-3DDC27033A15}">
      <dgm:prSet custT="1"/>
      <dgm:spPr/>
      <dgm:t>
        <a:bodyPr/>
        <a:lstStyle/>
        <a:p>
          <a:pPr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運用和協調相關機構團體提供系統所無法供給的資源與支持。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9C789937-DFB0-4730-8739-019847FA96D2}" type="parTrans" cxnId="{34528EF9-165E-4B31-9810-0A993C936FF2}">
      <dgm:prSet/>
      <dgm:spPr/>
      <dgm:t>
        <a:bodyPr/>
        <a:lstStyle/>
        <a:p>
          <a:endParaRPr lang="zh-TW" altLang="en-US" sz="1800">
            <a:latin typeface="標楷體" pitchFamily="65" charset="-120"/>
            <a:ea typeface="標楷體" pitchFamily="65" charset="-120"/>
          </a:endParaRPr>
        </a:p>
      </dgm:t>
    </dgm:pt>
    <dgm:pt modelId="{9A90848F-B279-4343-B67F-D8919287ABC6}" type="sibTrans" cxnId="{34528EF9-165E-4B31-9810-0A993C936FF2}">
      <dgm:prSet/>
      <dgm:spPr/>
      <dgm:t>
        <a:bodyPr/>
        <a:lstStyle/>
        <a:p>
          <a:endParaRPr lang="zh-TW" altLang="en-US" sz="1800">
            <a:latin typeface="標楷體" pitchFamily="65" charset="-120"/>
            <a:ea typeface="標楷體" pitchFamily="65" charset="-120"/>
          </a:endParaRPr>
        </a:p>
      </dgm:t>
    </dgm:pt>
    <dgm:pt modelId="{49B68032-2157-4265-AAA3-C3430FEB2C5F}">
      <dgm:prSet custT="1"/>
      <dgm:spPr/>
      <dgm:t>
        <a:bodyPr/>
        <a:lstStyle/>
        <a:p>
          <a:pPr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系統內部可以凝聚共識和行動力量，成為協力共持的團隊。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7E0640E2-9ADB-41E2-8820-9AF5917818D0}" type="parTrans" cxnId="{6174969B-3F55-4F22-92A1-2282E530B193}">
      <dgm:prSet/>
      <dgm:spPr/>
      <dgm:t>
        <a:bodyPr/>
        <a:lstStyle/>
        <a:p>
          <a:endParaRPr lang="zh-TW" altLang="en-US" sz="1800">
            <a:latin typeface="標楷體" pitchFamily="65" charset="-120"/>
            <a:ea typeface="標楷體" pitchFamily="65" charset="-120"/>
          </a:endParaRPr>
        </a:p>
      </dgm:t>
    </dgm:pt>
    <dgm:pt modelId="{B8F239DA-23FE-4525-A7A0-0DFC9883450C}" type="sibTrans" cxnId="{6174969B-3F55-4F22-92A1-2282E530B193}">
      <dgm:prSet/>
      <dgm:spPr/>
      <dgm:t>
        <a:bodyPr/>
        <a:lstStyle/>
        <a:p>
          <a:endParaRPr lang="zh-TW" altLang="en-US" sz="1800">
            <a:latin typeface="標楷體" pitchFamily="65" charset="-120"/>
            <a:ea typeface="標楷體" pitchFamily="65" charset="-120"/>
          </a:endParaRPr>
        </a:p>
      </dgm:t>
    </dgm:pt>
    <dgm:pt modelId="{FF751B8F-ABD0-4A75-B92D-99DA9B2A9300}">
      <dgm:prSet custT="1"/>
      <dgm:spPr/>
      <dgm:t>
        <a:bodyPr/>
        <a:lstStyle/>
        <a:p>
          <a:pPr rtl="0"/>
          <a:r>
            <a:rPr lang="zh-TW" altLang="en-US" sz="2000" dirty="0" smtClean="0">
              <a:latin typeface="標楷體" pitchFamily="65" charset="-120"/>
              <a:ea typeface="標楷體" pitchFamily="65" charset="-120"/>
            </a:rPr>
            <a:t>有規劃倡導能力，在外在環境積極調適改變不當的社會結構及政策立法。</a:t>
          </a:r>
          <a:endParaRPr lang="zh-TW" altLang="en-US" sz="2000" dirty="0">
            <a:latin typeface="標楷體" pitchFamily="65" charset="-120"/>
            <a:ea typeface="標楷體" pitchFamily="65" charset="-120"/>
          </a:endParaRPr>
        </a:p>
      </dgm:t>
    </dgm:pt>
    <dgm:pt modelId="{2981FDC7-D95E-4137-BC95-A0D4B403B5DF}" type="parTrans" cxnId="{F7618C43-CAD6-471F-B587-A3FD69805E49}">
      <dgm:prSet/>
      <dgm:spPr/>
      <dgm:t>
        <a:bodyPr/>
        <a:lstStyle/>
        <a:p>
          <a:endParaRPr lang="zh-TW" altLang="en-US" sz="1800">
            <a:latin typeface="標楷體" pitchFamily="65" charset="-120"/>
            <a:ea typeface="標楷體" pitchFamily="65" charset="-120"/>
          </a:endParaRPr>
        </a:p>
      </dgm:t>
    </dgm:pt>
    <dgm:pt modelId="{DF149236-FF45-43A6-ABF8-C825C21A82AA}" type="sibTrans" cxnId="{F7618C43-CAD6-471F-B587-A3FD69805E49}">
      <dgm:prSet/>
      <dgm:spPr/>
      <dgm:t>
        <a:bodyPr/>
        <a:lstStyle/>
        <a:p>
          <a:endParaRPr lang="zh-TW" altLang="en-US" sz="1800">
            <a:latin typeface="標楷體" pitchFamily="65" charset="-120"/>
            <a:ea typeface="標楷體" pitchFamily="65" charset="-120"/>
          </a:endParaRPr>
        </a:p>
      </dgm:t>
    </dgm:pt>
    <dgm:pt modelId="{CCDD2843-FFD6-4426-8825-9F41FD8F9FA7}" type="pres">
      <dgm:prSet presAssocID="{831B1CDD-9B0B-46D6-B6B7-48559374338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B3C324C8-E061-47DB-8A95-8EB3E25DA370}" type="pres">
      <dgm:prSet presAssocID="{122BBFC5-2E79-4CBC-8AE5-8375143DBE1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775DDAA-FF2E-456B-81C6-5DF32A431307}" type="pres">
      <dgm:prSet presAssocID="{122BBFC5-2E79-4CBC-8AE5-8375143DBE1C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4BEECB4-E4C5-499A-92EE-943A23316154}" type="pres">
      <dgm:prSet presAssocID="{FF2E91B7-3CF7-468D-B608-96E73CAC67B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65808EA-5161-4FBF-8C7C-EBB2D5DDEA01}" type="pres">
      <dgm:prSet presAssocID="{FF2E91B7-3CF7-468D-B608-96E73CAC67B2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0E81709-D828-41F2-AFC4-F14746274805}" type="pres">
      <dgm:prSet presAssocID="{691ADB63-4DC0-481C-A3E8-12BDD99F9D7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C078DFB-BDE2-469D-BCCA-812A1B559900}" type="pres">
      <dgm:prSet presAssocID="{691ADB63-4DC0-481C-A3E8-12BDD99F9D7D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708112A-65BA-4A3F-BDE4-B658B354F0A4}" type="pres">
      <dgm:prSet presAssocID="{570CEAE7-0563-4022-BFCA-492F4E277BE2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62C7412-5860-4C1A-9A3F-22455221B6AD}" type="pres">
      <dgm:prSet presAssocID="{570CEAE7-0563-4022-BFCA-492F4E277BE2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1B40D10-36B6-4428-AD9F-80E185DD4C11}" type="presOf" srcId="{49B68032-2157-4265-AAA3-C3430FEB2C5F}" destId="{2C078DFB-BDE2-469D-BCCA-812A1B559900}" srcOrd="0" destOrd="0" presId="urn:microsoft.com/office/officeart/2005/8/layout/vList2"/>
    <dgm:cxn modelId="{C270FA2E-84C5-475A-99E6-6913F49AA661}" type="presOf" srcId="{2A4F561E-81DF-4B04-9A68-546CBBCD11A3}" destId="{5775DDAA-FF2E-456B-81C6-5DF32A431307}" srcOrd="0" destOrd="0" presId="urn:microsoft.com/office/officeart/2005/8/layout/vList2"/>
    <dgm:cxn modelId="{908C4521-2499-41B3-A153-49473F114B72}" type="presOf" srcId="{FF751B8F-ABD0-4A75-B92D-99DA9B2A9300}" destId="{162C7412-5860-4C1A-9A3F-22455221B6AD}" srcOrd="0" destOrd="0" presId="urn:microsoft.com/office/officeart/2005/8/layout/vList2"/>
    <dgm:cxn modelId="{D9CF8365-BE87-4D2A-9A16-83C812578607}" type="presOf" srcId="{691ADB63-4DC0-481C-A3E8-12BDD99F9D7D}" destId="{10E81709-D828-41F2-AFC4-F14746274805}" srcOrd="0" destOrd="0" presId="urn:microsoft.com/office/officeart/2005/8/layout/vList2"/>
    <dgm:cxn modelId="{D17E91D6-C565-44AE-A983-C4A6D978EE34}" type="presOf" srcId="{FF2E91B7-3CF7-468D-B608-96E73CAC67B2}" destId="{64BEECB4-E4C5-499A-92EE-943A23316154}" srcOrd="0" destOrd="0" presId="urn:microsoft.com/office/officeart/2005/8/layout/vList2"/>
    <dgm:cxn modelId="{60DDD995-CB0E-49FF-8CF3-9FDC41B9EED8}" type="presOf" srcId="{831B1CDD-9B0B-46D6-B6B7-485593743381}" destId="{CCDD2843-FFD6-4426-8825-9F41FD8F9FA7}" srcOrd="0" destOrd="0" presId="urn:microsoft.com/office/officeart/2005/8/layout/vList2"/>
    <dgm:cxn modelId="{86F8F8EE-4973-4657-BE4F-5E9289D05EF1}" srcId="{831B1CDD-9B0B-46D6-B6B7-485593743381}" destId="{691ADB63-4DC0-481C-A3E8-12BDD99F9D7D}" srcOrd="2" destOrd="0" parTransId="{8014A5EB-4974-4FA7-A477-45C8BCA6A493}" sibTransId="{160F0A77-768B-4FD8-9953-91EBEEC9B4D4}"/>
    <dgm:cxn modelId="{F7618C43-CAD6-471F-B587-A3FD69805E49}" srcId="{570CEAE7-0563-4022-BFCA-492F4E277BE2}" destId="{FF751B8F-ABD0-4A75-B92D-99DA9B2A9300}" srcOrd="0" destOrd="0" parTransId="{2981FDC7-D95E-4137-BC95-A0D4B403B5DF}" sibTransId="{DF149236-FF45-43A6-ABF8-C825C21A82AA}"/>
    <dgm:cxn modelId="{D53074EB-B369-412B-A7CA-54E05A8A17CE}" type="presOf" srcId="{287A6423-4BF1-413C-83C7-3DDC27033A15}" destId="{A65808EA-5161-4FBF-8C7C-EBB2D5DDEA01}" srcOrd="0" destOrd="0" presId="urn:microsoft.com/office/officeart/2005/8/layout/vList2"/>
    <dgm:cxn modelId="{14DF5C0D-40A2-474F-96B5-3B56203BAB0C}" type="presOf" srcId="{122BBFC5-2E79-4CBC-8AE5-8375143DBE1C}" destId="{B3C324C8-E061-47DB-8A95-8EB3E25DA370}" srcOrd="0" destOrd="0" presId="urn:microsoft.com/office/officeart/2005/8/layout/vList2"/>
    <dgm:cxn modelId="{A1E327BC-06E5-4ACB-814A-EA44E1A2ECF7}" srcId="{831B1CDD-9B0B-46D6-B6B7-485593743381}" destId="{FF2E91B7-3CF7-468D-B608-96E73CAC67B2}" srcOrd="1" destOrd="0" parTransId="{1F7507C8-095D-4B90-B957-4BFE7B23781A}" sibTransId="{CEBAC01C-A9BC-46D0-A9A6-DE9846EA9E87}"/>
    <dgm:cxn modelId="{C22B0C40-5D7B-458D-8B56-C975AA0A36FB}" srcId="{831B1CDD-9B0B-46D6-B6B7-485593743381}" destId="{570CEAE7-0563-4022-BFCA-492F4E277BE2}" srcOrd="3" destOrd="0" parTransId="{2A10D272-C9F6-4AC0-9DA0-F9A3599882D3}" sibTransId="{53A56C09-1549-4D07-BADE-275C808F9684}"/>
    <dgm:cxn modelId="{6174969B-3F55-4F22-92A1-2282E530B193}" srcId="{691ADB63-4DC0-481C-A3E8-12BDD99F9D7D}" destId="{49B68032-2157-4265-AAA3-C3430FEB2C5F}" srcOrd="0" destOrd="0" parTransId="{7E0640E2-9ADB-41E2-8820-9AF5917818D0}" sibTransId="{B8F239DA-23FE-4525-A7A0-0DFC9883450C}"/>
    <dgm:cxn modelId="{1FEB3CA0-4CD1-4657-A61A-2CCB99AC06C0}" srcId="{831B1CDD-9B0B-46D6-B6B7-485593743381}" destId="{122BBFC5-2E79-4CBC-8AE5-8375143DBE1C}" srcOrd="0" destOrd="0" parTransId="{32925D31-7E8B-4532-8DC7-0AD2D38F3355}" sibTransId="{30C8BDA2-8633-45A5-A98E-785793A8302B}"/>
    <dgm:cxn modelId="{34528EF9-165E-4B31-9810-0A993C936FF2}" srcId="{FF2E91B7-3CF7-468D-B608-96E73CAC67B2}" destId="{287A6423-4BF1-413C-83C7-3DDC27033A15}" srcOrd="0" destOrd="0" parTransId="{9C789937-DFB0-4730-8739-019847FA96D2}" sibTransId="{9A90848F-B279-4343-B67F-D8919287ABC6}"/>
    <dgm:cxn modelId="{17968A50-154F-425F-8383-0AE534BD91A2}" type="presOf" srcId="{570CEAE7-0563-4022-BFCA-492F4E277BE2}" destId="{1708112A-65BA-4A3F-BDE4-B658B354F0A4}" srcOrd="0" destOrd="0" presId="urn:microsoft.com/office/officeart/2005/8/layout/vList2"/>
    <dgm:cxn modelId="{B1D21CE7-129D-4B47-8F5D-8856027E89B1}" srcId="{122BBFC5-2E79-4CBC-8AE5-8375143DBE1C}" destId="{2A4F561E-81DF-4B04-9A68-546CBBCD11A3}" srcOrd="0" destOrd="0" parTransId="{664BF4C8-C886-4A37-BB50-4F1EABE655AA}" sibTransId="{9F5C1395-D6BA-4F86-9256-905367BD47CB}"/>
    <dgm:cxn modelId="{02994DCC-0300-49A0-B827-A4C7D2EAB73F}" type="presParOf" srcId="{CCDD2843-FFD6-4426-8825-9F41FD8F9FA7}" destId="{B3C324C8-E061-47DB-8A95-8EB3E25DA370}" srcOrd="0" destOrd="0" presId="urn:microsoft.com/office/officeart/2005/8/layout/vList2"/>
    <dgm:cxn modelId="{570E9F1E-B900-41B6-91EC-378930819238}" type="presParOf" srcId="{CCDD2843-FFD6-4426-8825-9F41FD8F9FA7}" destId="{5775DDAA-FF2E-456B-81C6-5DF32A431307}" srcOrd="1" destOrd="0" presId="urn:microsoft.com/office/officeart/2005/8/layout/vList2"/>
    <dgm:cxn modelId="{872399D9-3341-4DFA-B7EE-62AEE4BDED16}" type="presParOf" srcId="{CCDD2843-FFD6-4426-8825-9F41FD8F9FA7}" destId="{64BEECB4-E4C5-499A-92EE-943A23316154}" srcOrd="2" destOrd="0" presId="urn:microsoft.com/office/officeart/2005/8/layout/vList2"/>
    <dgm:cxn modelId="{0F4A4AF7-03E6-4293-90B9-AD387930628D}" type="presParOf" srcId="{CCDD2843-FFD6-4426-8825-9F41FD8F9FA7}" destId="{A65808EA-5161-4FBF-8C7C-EBB2D5DDEA01}" srcOrd="3" destOrd="0" presId="urn:microsoft.com/office/officeart/2005/8/layout/vList2"/>
    <dgm:cxn modelId="{D34B4C11-3237-44D3-8990-20D5815AD5AC}" type="presParOf" srcId="{CCDD2843-FFD6-4426-8825-9F41FD8F9FA7}" destId="{10E81709-D828-41F2-AFC4-F14746274805}" srcOrd="4" destOrd="0" presId="urn:microsoft.com/office/officeart/2005/8/layout/vList2"/>
    <dgm:cxn modelId="{4E5209D5-F845-4D3E-BC7B-B41EB816B2E6}" type="presParOf" srcId="{CCDD2843-FFD6-4426-8825-9F41FD8F9FA7}" destId="{2C078DFB-BDE2-469D-BCCA-812A1B559900}" srcOrd="5" destOrd="0" presId="urn:microsoft.com/office/officeart/2005/8/layout/vList2"/>
    <dgm:cxn modelId="{70B2A69F-7FE6-4BAC-8789-8E32D71073C7}" type="presParOf" srcId="{CCDD2843-FFD6-4426-8825-9F41FD8F9FA7}" destId="{1708112A-65BA-4A3F-BDE4-B658B354F0A4}" srcOrd="6" destOrd="0" presId="urn:microsoft.com/office/officeart/2005/8/layout/vList2"/>
    <dgm:cxn modelId="{F4E8D69F-90A7-4DA5-B4B5-BF26C1E391FF}" type="presParOf" srcId="{CCDD2843-FFD6-4426-8825-9F41FD8F9FA7}" destId="{162C7412-5860-4C1A-9A3F-22455221B6AD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33D7119-AA05-4A87-AFB7-9056221BD2FD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zh-TW" altLang="en-US"/>
        </a:p>
      </dgm:t>
    </dgm:pt>
    <dgm:pt modelId="{5C3532E5-BA8B-4CE6-B26F-21AF50166655}">
      <dgm:prSet custT="1"/>
      <dgm:spPr/>
      <dgm:t>
        <a:bodyPr/>
        <a:lstStyle/>
        <a:p>
          <a:pPr rtl="0"/>
          <a:r>
            <a:rPr lang="zh-TW" altLang="en-US" sz="2800" dirty="0" smtClean="0">
              <a:latin typeface="標楷體" pitchFamily="65" charset="-120"/>
              <a:ea typeface="標楷體" pitchFamily="65" charset="-120"/>
            </a:rPr>
            <a:t>（一）微視層次</a:t>
          </a:r>
          <a:endParaRPr lang="zh-TW" altLang="en-US" sz="2800" dirty="0">
            <a:latin typeface="標楷體" pitchFamily="65" charset="-120"/>
            <a:ea typeface="標楷體" pitchFamily="65" charset="-120"/>
          </a:endParaRPr>
        </a:p>
      </dgm:t>
    </dgm:pt>
    <dgm:pt modelId="{174AB482-B80D-4E78-8780-0E9DD4BD8F90}" type="parTrans" cxnId="{ED30041C-F882-4634-AF5D-DC10C8555126}">
      <dgm:prSet/>
      <dgm:spPr/>
      <dgm:t>
        <a:bodyPr/>
        <a:lstStyle/>
        <a:p>
          <a:endParaRPr lang="zh-TW" altLang="en-US" sz="1400">
            <a:latin typeface="標楷體" pitchFamily="65" charset="-120"/>
            <a:ea typeface="標楷體" pitchFamily="65" charset="-120"/>
          </a:endParaRPr>
        </a:p>
      </dgm:t>
    </dgm:pt>
    <dgm:pt modelId="{40DF3F74-6AA3-408A-AB37-755EA875F383}" type="sibTrans" cxnId="{ED30041C-F882-4634-AF5D-DC10C8555126}">
      <dgm:prSet/>
      <dgm:spPr/>
      <dgm:t>
        <a:bodyPr/>
        <a:lstStyle/>
        <a:p>
          <a:endParaRPr lang="zh-TW" altLang="en-US" sz="1400">
            <a:latin typeface="標楷體" pitchFamily="65" charset="-120"/>
            <a:ea typeface="標楷體" pitchFamily="65" charset="-120"/>
          </a:endParaRPr>
        </a:p>
      </dgm:t>
    </dgm:pt>
    <dgm:pt modelId="{7EDA209A-C2FD-4563-B228-2B16954B930A}">
      <dgm:prSet custT="1"/>
      <dgm:spPr/>
      <dgm:t>
        <a:bodyPr/>
        <a:lstStyle/>
        <a:p>
          <a:pPr rtl="0"/>
          <a:r>
            <a:rPr lang="zh-TW" altLang="en-US" sz="2800" dirty="0" smtClean="0">
              <a:latin typeface="標楷體" pitchFamily="65" charset="-120"/>
              <a:ea typeface="標楷體" pitchFamily="65" charset="-120"/>
            </a:rPr>
            <a:t>（二）居間與鉅觀層次</a:t>
          </a:r>
          <a:endParaRPr lang="zh-TW" altLang="en-US" sz="2800" dirty="0">
            <a:latin typeface="標楷體" pitchFamily="65" charset="-120"/>
            <a:ea typeface="標楷體" pitchFamily="65" charset="-120"/>
          </a:endParaRPr>
        </a:p>
      </dgm:t>
    </dgm:pt>
    <dgm:pt modelId="{EDEC5479-CC3E-4A65-B25A-AFB65B68C047}" type="parTrans" cxnId="{B165F537-E3D6-4B93-80DD-94BD41B3EB55}">
      <dgm:prSet/>
      <dgm:spPr/>
      <dgm:t>
        <a:bodyPr/>
        <a:lstStyle/>
        <a:p>
          <a:endParaRPr lang="zh-TW" altLang="en-US" sz="1400">
            <a:latin typeface="標楷體" pitchFamily="65" charset="-120"/>
            <a:ea typeface="標楷體" pitchFamily="65" charset="-120"/>
          </a:endParaRPr>
        </a:p>
      </dgm:t>
    </dgm:pt>
    <dgm:pt modelId="{83F244A2-24D6-428A-8282-5C810D1BE380}" type="sibTrans" cxnId="{B165F537-E3D6-4B93-80DD-94BD41B3EB55}">
      <dgm:prSet/>
      <dgm:spPr/>
      <dgm:t>
        <a:bodyPr/>
        <a:lstStyle/>
        <a:p>
          <a:endParaRPr lang="zh-TW" altLang="en-US" sz="1400">
            <a:latin typeface="標楷體" pitchFamily="65" charset="-120"/>
            <a:ea typeface="標楷體" pitchFamily="65" charset="-120"/>
          </a:endParaRPr>
        </a:p>
      </dgm:t>
    </dgm:pt>
    <dgm:pt modelId="{5E4E7652-A61A-4D12-BE6A-80C7B31FD33B}">
      <dgm:prSet custT="1"/>
      <dgm:spPr/>
      <dgm:t>
        <a:bodyPr/>
        <a:lstStyle/>
        <a:p>
          <a:pPr rtl="0"/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媒介者（規劃與轉介）、臨床治療者（認知行為、自我功能）、教育者、調解者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B0AE4392-61F4-49D7-8E6B-4C610A716A4B}" type="parTrans" cxnId="{1732104A-AEEA-4E33-95D3-62E850AAAB6D}">
      <dgm:prSet/>
      <dgm:spPr/>
      <dgm:t>
        <a:bodyPr/>
        <a:lstStyle/>
        <a:p>
          <a:endParaRPr lang="zh-TW" altLang="en-US" sz="1400">
            <a:latin typeface="標楷體" pitchFamily="65" charset="-120"/>
            <a:ea typeface="標楷體" pitchFamily="65" charset="-120"/>
          </a:endParaRPr>
        </a:p>
      </dgm:t>
    </dgm:pt>
    <dgm:pt modelId="{4C7FFFC9-8E30-4C55-A1C7-0C0AD36A94ED}" type="sibTrans" cxnId="{1732104A-AEEA-4E33-95D3-62E850AAAB6D}">
      <dgm:prSet/>
      <dgm:spPr/>
      <dgm:t>
        <a:bodyPr/>
        <a:lstStyle/>
        <a:p>
          <a:endParaRPr lang="zh-TW" altLang="en-US" sz="1400">
            <a:latin typeface="標楷體" pitchFamily="65" charset="-120"/>
            <a:ea typeface="標楷體" pitchFamily="65" charset="-120"/>
          </a:endParaRPr>
        </a:p>
      </dgm:t>
    </dgm:pt>
    <dgm:pt modelId="{79A9A12F-FE4F-4646-913E-18C6FEDD36BC}">
      <dgm:prSet custT="1"/>
      <dgm:spPr/>
      <dgm:t>
        <a:bodyPr/>
        <a:lstStyle/>
        <a:p>
          <a:pPr rtl="0"/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倡導者（辯護案主權益或現行制度不當）、社會行動者（改變社會不公）、協調者（協調相關機構資源）、監督者（個案管理）、規劃者（建構福利體系藍圖）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F3F0A569-F207-40AA-A5A7-DD1C7F22AF3B}" type="parTrans" cxnId="{45548B14-DF6C-4DF3-B37E-5C72015F5271}">
      <dgm:prSet/>
      <dgm:spPr/>
      <dgm:t>
        <a:bodyPr/>
        <a:lstStyle/>
        <a:p>
          <a:endParaRPr lang="zh-TW" altLang="en-US" sz="1400">
            <a:latin typeface="標楷體" pitchFamily="65" charset="-120"/>
            <a:ea typeface="標楷體" pitchFamily="65" charset="-120"/>
          </a:endParaRPr>
        </a:p>
      </dgm:t>
    </dgm:pt>
    <dgm:pt modelId="{A705E424-8DD6-48E9-B3F2-7C9D61893AFA}" type="sibTrans" cxnId="{45548B14-DF6C-4DF3-B37E-5C72015F5271}">
      <dgm:prSet/>
      <dgm:spPr/>
      <dgm:t>
        <a:bodyPr/>
        <a:lstStyle/>
        <a:p>
          <a:endParaRPr lang="zh-TW" altLang="en-US" sz="1400">
            <a:latin typeface="標楷體" pitchFamily="65" charset="-120"/>
            <a:ea typeface="標楷體" pitchFamily="65" charset="-120"/>
          </a:endParaRPr>
        </a:p>
      </dgm:t>
    </dgm:pt>
    <dgm:pt modelId="{DC048110-995E-447A-A76D-B5EA9B59F2CE}" type="pres">
      <dgm:prSet presAssocID="{233D7119-AA05-4A87-AFB7-9056221BD2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CFC01E86-401C-49E2-89A1-34DB3AA24027}" type="pres">
      <dgm:prSet presAssocID="{5C3532E5-BA8B-4CE6-B26F-21AF50166655}" presName="parentText" presStyleLbl="node1" presStyleIdx="0" presStyleCnt="2" custScaleY="70040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56B31C7-DC5B-4331-9D07-5A8618B57A7A}" type="pres">
      <dgm:prSet presAssocID="{5C3532E5-BA8B-4CE6-B26F-21AF5016665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022F388-8422-475F-B0A9-B65102B37EB3}" type="pres">
      <dgm:prSet presAssocID="{7EDA209A-C2FD-4563-B228-2B16954B930A}" presName="parentText" presStyleLbl="node1" presStyleIdx="1" presStyleCnt="2" custScaleY="78146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8660453-977F-4F72-B0C3-1F3ACE4F77E9}" type="pres">
      <dgm:prSet presAssocID="{7EDA209A-C2FD-4563-B228-2B16954B930A}" presName="childText" presStyleLbl="revTx" presStyleIdx="1" presStyleCnt="2" custScaleY="13785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C72F80F1-7EA0-405E-AB2A-4A64E61DDDD4}" type="presOf" srcId="{7EDA209A-C2FD-4563-B228-2B16954B930A}" destId="{3022F388-8422-475F-B0A9-B65102B37EB3}" srcOrd="0" destOrd="0" presId="urn:microsoft.com/office/officeart/2005/8/layout/vList2"/>
    <dgm:cxn modelId="{ED30041C-F882-4634-AF5D-DC10C8555126}" srcId="{233D7119-AA05-4A87-AFB7-9056221BD2FD}" destId="{5C3532E5-BA8B-4CE6-B26F-21AF50166655}" srcOrd="0" destOrd="0" parTransId="{174AB482-B80D-4E78-8780-0E9DD4BD8F90}" sibTransId="{40DF3F74-6AA3-408A-AB37-755EA875F383}"/>
    <dgm:cxn modelId="{5CC9AB06-007C-4963-9EEA-59FFAD7B9E74}" type="presOf" srcId="{233D7119-AA05-4A87-AFB7-9056221BD2FD}" destId="{DC048110-995E-447A-A76D-B5EA9B59F2CE}" srcOrd="0" destOrd="0" presId="urn:microsoft.com/office/officeart/2005/8/layout/vList2"/>
    <dgm:cxn modelId="{7CAE6FCF-AC34-4508-8915-7F35314B9BA7}" type="presOf" srcId="{79A9A12F-FE4F-4646-913E-18C6FEDD36BC}" destId="{18660453-977F-4F72-B0C3-1F3ACE4F77E9}" srcOrd="0" destOrd="0" presId="urn:microsoft.com/office/officeart/2005/8/layout/vList2"/>
    <dgm:cxn modelId="{88FA1913-53C1-4670-8282-761B4B8FE007}" type="presOf" srcId="{5C3532E5-BA8B-4CE6-B26F-21AF50166655}" destId="{CFC01E86-401C-49E2-89A1-34DB3AA24027}" srcOrd="0" destOrd="0" presId="urn:microsoft.com/office/officeart/2005/8/layout/vList2"/>
    <dgm:cxn modelId="{45548B14-DF6C-4DF3-B37E-5C72015F5271}" srcId="{7EDA209A-C2FD-4563-B228-2B16954B930A}" destId="{79A9A12F-FE4F-4646-913E-18C6FEDD36BC}" srcOrd="0" destOrd="0" parTransId="{F3F0A569-F207-40AA-A5A7-DD1C7F22AF3B}" sibTransId="{A705E424-8DD6-48E9-B3F2-7C9D61893AFA}"/>
    <dgm:cxn modelId="{1732104A-AEEA-4E33-95D3-62E850AAAB6D}" srcId="{5C3532E5-BA8B-4CE6-B26F-21AF50166655}" destId="{5E4E7652-A61A-4D12-BE6A-80C7B31FD33B}" srcOrd="0" destOrd="0" parTransId="{B0AE4392-61F4-49D7-8E6B-4C610A716A4B}" sibTransId="{4C7FFFC9-8E30-4C55-A1C7-0C0AD36A94ED}"/>
    <dgm:cxn modelId="{B165F537-E3D6-4B93-80DD-94BD41B3EB55}" srcId="{233D7119-AA05-4A87-AFB7-9056221BD2FD}" destId="{7EDA209A-C2FD-4563-B228-2B16954B930A}" srcOrd="1" destOrd="0" parTransId="{EDEC5479-CC3E-4A65-B25A-AFB65B68C047}" sibTransId="{83F244A2-24D6-428A-8282-5C810D1BE380}"/>
    <dgm:cxn modelId="{3234277B-503B-4C3E-B584-8921BDED7BDB}" type="presOf" srcId="{5E4E7652-A61A-4D12-BE6A-80C7B31FD33B}" destId="{256B31C7-DC5B-4331-9D07-5A8618B57A7A}" srcOrd="0" destOrd="0" presId="urn:microsoft.com/office/officeart/2005/8/layout/vList2"/>
    <dgm:cxn modelId="{7E2BAFBD-D24C-4256-B0F6-89771AD10EDE}" type="presParOf" srcId="{DC048110-995E-447A-A76D-B5EA9B59F2CE}" destId="{CFC01E86-401C-49E2-89A1-34DB3AA24027}" srcOrd="0" destOrd="0" presId="urn:microsoft.com/office/officeart/2005/8/layout/vList2"/>
    <dgm:cxn modelId="{4B761C64-3C17-497E-9AE5-138FAC0FE34B}" type="presParOf" srcId="{DC048110-995E-447A-A76D-B5EA9B59F2CE}" destId="{256B31C7-DC5B-4331-9D07-5A8618B57A7A}" srcOrd="1" destOrd="0" presId="urn:microsoft.com/office/officeart/2005/8/layout/vList2"/>
    <dgm:cxn modelId="{DE3C65E0-BEE9-4A54-ADEA-65A111EF4E27}" type="presParOf" srcId="{DC048110-995E-447A-A76D-B5EA9B59F2CE}" destId="{3022F388-8422-475F-B0A9-B65102B37EB3}" srcOrd="2" destOrd="0" presId="urn:microsoft.com/office/officeart/2005/8/layout/vList2"/>
    <dgm:cxn modelId="{9105376D-45BC-4165-BEA1-6B5182950D5C}" type="presParOf" srcId="{DC048110-995E-447A-A76D-B5EA9B59F2CE}" destId="{18660453-977F-4F72-B0C3-1F3ACE4F77E9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71F4F22-D9C3-4583-856C-B16FDB576FD0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zh-TW" altLang="en-US"/>
        </a:p>
      </dgm:t>
    </dgm:pt>
    <dgm:pt modelId="{8BF830A4-D1C8-4340-987E-16A9A2D683AB}">
      <dgm:prSet custT="1"/>
      <dgm:spPr/>
      <dgm:t>
        <a:bodyPr/>
        <a:lstStyle/>
        <a:p>
          <a:pPr rtl="0"/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（一）防範系統解組與死亡，儘速提供系統所缺乏資源，使系統恢復平衡和維持起碼運作。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C9A874CE-DA63-40D8-AF6D-AE7651F708F6}" type="parTrans" cxnId="{59A2569E-7579-4ED2-890F-2B7B7C2C57B9}">
      <dgm:prSet/>
      <dgm:spPr/>
      <dgm:t>
        <a:bodyPr/>
        <a:lstStyle/>
        <a:p>
          <a:endParaRPr lang="zh-TW" altLang="en-US" sz="1600">
            <a:latin typeface="標楷體" pitchFamily="65" charset="-120"/>
            <a:ea typeface="標楷體" pitchFamily="65" charset="-120"/>
          </a:endParaRPr>
        </a:p>
      </dgm:t>
    </dgm:pt>
    <dgm:pt modelId="{41CAAA2F-6354-4974-9D8B-19334C7D07BD}" type="sibTrans" cxnId="{59A2569E-7579-4ED2-890F-2B7B7C2C57B9}">
      <dgm:prSet/>
      <dgm:spPr/>
      <dgm:t>
        <a:bodyPr/>
        <a:lstStyle/>
        <a:p>
          <a:endParaRPr lang="zh-TW" altLang="en-US" sz="1600">
            <a:latin typeface="標楷體" pitchFamily="65" charset="-120"/>
            <a:ea typeface="標楷體" pitchFamily="65" charset="-120"/>
          </a:endParaRPr>
        </a:p>
      </dgm:t>
    </dgm:pt>
    <dgm:pt modelId="{2CD0F480-F8B1-4F9D-844C-D1F3E3C1A0EF}">
      <dgm:prSet custT="1"/>
      <dgm:spPr/>
      <dgm:t>
        <a:bodyPr/>
        <a:lstStyle/>
        <a:p>
          <a:pPr rtl="0"/>
          <a:r>
            <a:rPr lang="zh-TW" altLang="en-US" sz="2400" dirty="0" smtClean="0">
              <a:latin typeface="標楷體" pitchFamily="65" charset="-120"/>
              <a:ea typeface="標楷體" pitchFamily="65" charset="-120"/>
            </a:rPr>
            <a:t>（二）進而介入關鍵性次系統，以帶動其他相關次系統有效改變。</a:t>
          </a:r>
          <a:endParaRPr lang="zh-TW" altLang="en-US" sz="2400" dirty="0">
            <a:latin typeface="標楷體" pitchFamily="65" charset="-120"/>
            <a:ea typeface="標楷體" pitchFamily="65" charset="-120"/>
          </a:endParaRPr>
        </a:p>
      </dgm:t>
    </dgm:pt>
    <dgm:pt modelId="{CB333F05-74D1-4ACE-B930-3E0F57F597B4}" type="parTrans" cxnId="{441AEEF7-56B0-4B58-AB29-01B6655AF255}">
      <dgm:prSet/>
      <dgm:spPr/>
      <dgm:t>
        <a:bodyPr/>
        <a:lstStyle/>
        <a:p>
          <a:endParaRPr lang="zh-TW" altLang="en-US" sz="1600">
            <a:latin typeface="標楷體" pitchFamily="65" charset="-120"/>
            <a:ea typeface="標楷體" pitchFamily="65" charset="-120"/>
          </a:endParaRPr>
        </a:p>
      </dgm:t>
    </dgm:pt>
    <dgm:pt modelId="{A148D507-E1E0-496B-883B-2D34889CF7C3}" type="sibTrans" cxnId="{441AEEF7-56B0-4B58-AB29-01B6655AF255}">
      <dgm:prSet/>
      <dgm:spPr/>
      <dgm:t>
        <a:bodyPr/>
        <a:lstStyle/>
        <a:p>
          <a:endParaRPr lang="zh-TW" altLang="en-US" sz="1600">
            <a:latin typeface="標楷體" pitchFamily="65" charset="-120"/>
            <a:ea typeface="標楷體" pitchFamily="65" charset="-120"/>
          </a:endParaRPr>
        </a:p>
      </dgm:t>
    </dgm:pt>
    <dgm:pt modelId="{CE33CB8D-6BCE-4024-B058-E6001F23B9FD}" type="pres">
      <dgm:prSet presAssocID="{771F4F22-D9C3-4583-856C-B16FDB576FD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4ECFB43C-2209-4B2B-99FB-2F8D6E30470F}" type="pres">
      <dgm:prSet presAssocID="{8BF830A4-D1C8-4340-987E-16A9A2D683AB}" presName="parentText" presStyleLbl="node1" presStyleIdx="0" presStyleCnt="2" custScaleY="82111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7E9A793-1BD1-4EC6-AFBE-9AC4D1FD1995}" type="pres">
      <dgm:prSet presAssocID="{41CAAA2F-6354-4974-9D8B-19334C7D07BD}" presName="spacer" presStyleCnt="0"/>
      <dgm:spPr/>
      <dgm:t>
        <a:bodyPr/>
        <a:lstStyle/>
        <a:p>
          <a:endParaRPr lang="zh-TW" altLang="en-US"/>
        </a:p>
      </dgm:t>
    </dgm:pt>
    <dgm:pt modelId="{BDB7E905-BD42-4C37-9F45-4B45B8266672}" type="pres">
      <dgm:prSet presAssocID="{2CD0F480-F8B1-4F9D-844C-D1F3E3C1A0EF}" presName="parentText" presStyleLbl="node1" presStyleIdx="1" presStyleCnt="2" custScaleY="66726" custLinFactNeighborY="-64917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F01A4ECB-D465-43F7-987F-73A024EBD9CC}" type="presOf" srcId="{2CD0F480-F8B1-4F9D-844C-D1F3E3C1A0EF}" destId="{BDB7E905-BD42-4C37-9F45-4B45B8266672}" srcOrd="0" destOrd="0" presId="urn:microsoft.com/office/officeart/2005/8/layout/vList2"/>
    <dgm:cxn modelId="{C027336E-B0A6-46C0-BDD9-9014509B16B4}" type="presOf" srcId="{771F4F22-D9C3-4583-856C-B16FDB576FD0}" destId="{CE33CB8D-6BCE-4024-B058-E6001F23B9FD}" srcOrd="0" destOrd="0" presId="urn:microsoft.com/office/officeart/2005/8/layout/vList2"/>
    <dgm:cxn modelId="{441AEEF7-56B0-4B58-AB29-01B6655AF255}" srcId="{771F4F22-D9C3-4583-856C-B16FDB576FD0}" destId="{2CD0F480-F8B1-4F9D-844C-D1F3E3C1A0EF}" srcOrd="1" destOrd="0" parTransId="{CB333F05-74D1-4ACE-B930-3E0F57F597B4}" sibTransId="{A148D507-E1E0-496B-883B-2D34889CF7C3}"/>
    <dgm:cxn modelId="{9CA42D35-B1C6-4234-B979-4F86E5473EA6}" type="presOf" srcId="{8BF830A4-D1C8-4340-987E-16A9A2D683AB}" destId="{4ECFB43C-2209-4B2B-99FB-2F8D6E30470F}" srcOrd="0" destOrd="0" presId="urn:microsoft.com/office/officeart/2005/8/layout/vList2"/>
    <dgm:cxn modelId="{59A2569E-7579-4ED2-890F-2B7B7C2C57B9}" srcId="{771F4F22-D9C3-4583-856C-B16FDB576FD0}" destId="{8BF830A4-D1C8-4340-987E-16A9A2D683AB}" srcOrd="0" destOrd="0" parTransId="{C9A874CE-DA63-40D8-AF6D-AE7651F708F6}" sibTransId="{41CAAA2F-6354-4974-9D8B-19334C7D07BD}"/>
    <dgm:cxn modelId="{BCD05C54-D852-453C-B081-AF3211CBA93F}" type="presParOf" srcId="{CE33CB8D-6BCE-4024-B058-E6001F23B9FD}" destId="{4ECFB43C-2209-4B2B-99FB-2F8D6E30470F}" srcOrd="0" destOrd="0" presId="urn:microsoft.com/office/officeart/2005/8/layout/vList2"/>
    <dgm:cxn modelId="{C7DD5D66-F893-4D8C-B526-23CD97BC7228}" type="presParOf" srcId="{CE33CB8D-6BCE-4024-B058-E6001F23B9FD}" destId="{37E9A793-1BD1-4EC6-AFBE-9AC4D1FD1995}" srcOrd="1" destOrd="0" presId="urn:microsoft.com/office/officeart/2005/8/layout/vList2"/>
    <dgm:cxn modelId="{7EDD370E-074C-4DEF-A2A0-358340BF34DE}" type="presParOf" srcId="{CE33CB8D-6BCE-4024-B058-E6001F23B9FD}" destId="{BDB7E905-BD42-4C37-9F45-4B45B826667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A4A9C-BC4F-4ED5-9791-434C0414B151}">
      <dsp:nvSpPr>
        <dsp:cNvPr id="0" name=""/>
        <dsp:cNvSpPr/>
      </dsp:nvSpPr>
      <dsp:spPr>
        <a:xfrm>
          <a:off x="0" y="0"/>
          <a:ext cx="5691377" cy="77895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發展歷史</a:t>
          </a:r>
          <a:endParaRPr lang="zh-TW" sz="32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22815" y="22815"/>
        <a:ext cx="4759687" cy="733324"/>
      </dsp:txXfrm>
    </dsp:sp>
    <dsp:sp modelId="{E106F333-1147-45DA-A790-8F0DD1D61A40}">
      <dsp:nvSpPr>
        <dsp:cNvPr id="0" name=""/>
        <dsp:cNvSpPr/>
      </dsp:nvSpPr>
      <dsp:spPr>
        <a:xfrm>
          <a:off x="425005" y="887142"/>
          <a:ext cx="5691377" cy="778954"/>
        </a:xfrm>
        <a:prstGeom prst="roundRect">
          <a:avLst>
            <a:gd name="adj" fmla="val 10000"/>
          </a:avLst>
        </a:prstGeom>
        <a:solidFill>
          <a:schemeClr val="accent5">
            <a:hueOff val="-459284"/>
            <a:satOff val="68"/>
            <a:lumOff val="-1618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459284"/>
              <a:satOff val="68"/>
              <a:lumOff val="-1618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基本假設</a:t>
          </a:r>
          <a:endParaRPr lang="zh-TW" sz="32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447820" y="909957"/>
        <a:ext cx="4714422" cy="733324"/>
      </dsp:txXfrm>
    </dsp:sp>
    <dsp:sp modelId="{5BAA94BF-C9BF-4421-9DAF-AB42287006B8}">
      <dsp:nvSpPr>
        <dsp:cNvPr id="0" name=""/>
        <dsp:cNvSpPr/>
      </dsp:nvSpPr>
      <dsp:spPr>
        <a:xfrm>
          <a:off x="850011" y="1774285"/>
          <a:ext cx="5691377" cy="778954"/>
        </a:xfrm>
        <a:prstGeom prst="roundRect">
          <a:avLst>
            <a:gd name="adj" fmla="val 10000"/>
          </a:avLst>
        </a:prstGeom>
        <a:solidFill>
          <a:schemeClr val="accent5">
            <a:hueOff val="-918568"/>
            <a:satOff val="135"/>
            <a:lumOff val="-3236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918568"/>
              <a:satOff val="135"/>
              <a:lumOff val="-3236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主要理論觀點</a:t>
          </a:r>
          <a:endParaRPr lang="zh-TW" sz="32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872826" y="1797100"/>
        <a:ext cx="4714422" cy="733324"/>
      </dsp:txXfrm>
    </dsp:sp>
    <dsp:sp modelId="{798AB28C-0BC0-4C80-9B13-97170FEBF4CF}">
      <dsp:nvSpPr>
        <dsp:cNvPr id="0" name=""/>
        <dsp:cNvSpPr/>
      </dsp:nvSpPr>
      <dsp:spPr>
        <a:xfrm>
          <a:off x="1275016" y="2661427"/>
          <a:ext cx="5691377" cy="778954"/>
        </a:xfrm>
        <a:prstGeom prst="roundRect">
          <a:avLst>
            <a:gd name="adj" fmla="val 10000"/>
          </a:avLst>
        </a:prstGeom>
        <a:solidFill>
          <a:schemeClr val="accent5">
            <a:hueOff val="-1377853"/>
            <a:satOff val="203"/>
            <a:lumOff val="-4853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1377853"/>
              <a:satOff val="203"/>
              <a:lumOff val="-4853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處遇原則與過程</a:t>
          </a:r>
          <a:endParaRPr lang="zh-TW" sz="32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1297831" y="2684242"/>
        <a:ext cx="4714422" cy="733324"/>
      </dsp:txXfrm>
    </dsp:sp>
    <dsp:sp modelId="{D44D97CE-D9E5-4E6D-9D99-6EC23BB6ED35}">
      <dsp:nvSpPr>
        <dsp:cNvPr id="0" name=""/>
        <dsp:cNvSpPr/>
      </dsp:nvSpPr>
      <dsp:spPr>
        <a:xfrm>
          <a:off x="1700022" y="3548570"/>
          <a:ext cx="5691377" cy="778954"/>
        </a:xfrm>
        <a:prstGeom prst="roundRect">
          <a:avLst>
            <a:gd name="adj" fmla="val 10000"/>
          </a:avLst>
        </a:prstGeom>
        <a:solidFill>
          <a:schemeClr val="accent5">
            <a:hueOff val="-1837137"/>
            <a:satOff val="270"/>
            <a:lumOff val="-6471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-1837137"/>
              <a:satOff val="270"/>
              <a:lumOff val="-6471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2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理論評估</a:t>
          </a:r>
          <a:endParaRPr lang="zh-TW" sz="32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1722837" y="3571385"/>
        <a:ext cx="4714422" cy="733324"/>
      </dsp:txXfrm>
    </dsp:sp>
    <dsp:sp modelId="{B4173759-AB29-4D23-B40D-FBE04D6C25DA}">
      <dsp:nvSpPr>
        <dsp:cNvPr id="0" name=""/>
        <dsp:cNvSpPr/>
      </dsp:nvSpPr>
      <dsp:spPr>
        <a:xfrm>
          <a:off x="5185057" y="569069"/>
          <a:ext cx="506320" cy="50632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5298979" y="569069"/>
        <a:ext cx="278476" cy="381006"/>
      </dsp:txXfrm>
    </dsp:sp>
    <dsp:sp modelId="{665AD197-E898-423B-B1A5-3BDCC36704C9}">
      <dsp:nvSpPr>
        <dsp:cNvPr id="0" name=""/>
        <dsp:cNvSpPr/>
      </dsp:nvSpPr>
      <dsp:spPr>
        <a:xfrm>
          <a:off x="5610063" y="1456212"/>
          <a:ext cx="506320" cy="50632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589711"/>
            <a:satOff val="-772"/>
            <a:lumOff val="-37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5723985" y="1456212"/>
        <a:ext cx="278476" cy="381006"/>
      </dsp:txXfrm>
    </dsp:sp>
    <dsp:sp modelId="{DEBD5FE2-E545-4FA0-BB24-654733804273}">
      <dsp:nvSpPr>
        <dsp:cNvPr id="0" name=""/>
        <dsp:cNvSpPr/>
      </dsp:nvSpPr>
      <dsp:spPr>
        <a:xfrm>
          <a:off x="6035068" y="2330372"/>
          <a:ext cx="506320" cy="50632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179422"/>
            <a:satOff val="-1544"/>
            <a:lumOff val="-75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6148990" y="2330372"/>
        <a:ext cx="278476" cy="381006"/>
      </dsp:txXfrm>
    </dsp:sp>
    <dsp:sp modelId="{C43850F2-81E3-4A19-8EFD-F055749E6C18}">
      <dsp:nvSpPr>
        <dsp:cNvPr id="0" name=""/>
        <dsp:cNvSpPr/>
      </dsp:nvSpPr>
      <dsp:spPr>
        <a:xfrm>
          <a:off x="6460074" y="3226169"/>
          <a:ext cx="506320" cy="506320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769133"/>
            <a:satOff val="-2316"/>
            <a:lumOff val="-113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6573996" y="3226169"/>
        <a:ext cx="278476" cy="38100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CFB43C-2209-4B2B-99FB-2F8D6E30470F}">
      <dsp:nvSpPr>
        <dsp:cNvPr id="0" name=""/>
        <dsp:cNvSpPr/>
      </dsp:nvSpPr>
      <dsp:spPr>
        <a:xfrm>
          <a:off x="0" y="585"/>
          <a:ext cx="7957548" cy="13669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400" kern="1200" dirty="0" smtClean="0">
              <a:latin typeface="標楷體" pitchFamily="65" charset="-120"/>
              <a:ea typeface="標楷體" pitchFamily="65" charset="-120"/>
            </a:rPr>
            <a:t>評估問題、收集資料、進行初步接觸、協商處遇合約、規劃行動系統、維持和協調行動系統、影響行動系統、結束改變的活動。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66730" y="67315"/>
        <a:ext cx="7824088" cy="123352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E82328-030A-49AE-8B2F-645E8505450F}">
      <dsp:nvSpPr>
        <dsp:cNvPr id="0" name=""/>
        <dsp:cNvSpPr/>
      </dsp:nvSpPr>
      <dsp:spPr>
        <a:xfrm>
          <a:off x="0" y="53753"/>
          <a:ext cx="7743234" cy="6002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（一）協助案主運用或改善本身的資源以解決問題。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29300" y="83053"/>
        <a:ext cx="7684634" cy="541610"/>
      </dsp:txXfrm>
    </dsp:sp>
    <dsp:sp modelId="{33898A8F-2826-40DB-A102-AC0CB0326504}">
      <dsp:nvSpPr>
        <dsp:cNvPr id="0" name=""/>
        <dsp:cNvSpPr/>
      </dsp:nvSpPr>
      <dsp:spPr>
        <a:xfrm>
          <a:off x="0" y="679883"/>
          <a:ext cx="7743234" cy="6002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smtClean="0">
              <a:latin typeface="標楷體" pitchFamily="65" charset="-120"/>
              <a:ea typeface="標楷體" pitchFamily="65" charset="-120"/>
            </a:rPr>
            <a:t>（二）連結案主與相關資源系統。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29300" y="709183"/>
        <a:ext cx="7684634" cy="541610"/>
      </dsp:txXfrm>
    </dsp:sp>
    <dsp:sp modelId="{2F823F6D-BD6A-4D5D-9D82-2F7D46CF1038}">
      <dsp:nvSpPr>
        <dsp:cNvPr id="0" name=""/>
        <dsp:cNvSpPr/>
      </dsp:nvSpPr>
      <dsp:spPr>
        <a:xfrm>
          <a:off x="0" y="1306013"/>
          <a:ext cx="7743234" cy="6002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smtClean="0">
              <a:latin typeface="標楷體" pitchFamily="65" charset="-120"/>
              <a:ea typeface="標楷體" pitchFamily="65" charset="-120"/>
            </a:rPr>
            <a:t>（三）協助改善案主與資源系統的互動關係。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29300" y="1335313"/>
        <a:ext cx="7684634" cy="541610"/>
      </dsp:txXfrm>
    </dsp:sp>
    <dsp:sp modelId="{45DA87E9-548E-4F22-8A61-28256C5099F1}">
      <dsp:nvSpPr>
        <dsp:cNvPr id="0" name=""/>
        <dsp:cNvSpPr/>
      </dsp:nvSpPr>
      <dsp:spPr>
        <a:xfrm>
          <a:off x="0" y="1932143"/>
          <a:ext cx="7743234" cy="6002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smtClean="0">
              <a:latin typeface="標楷體" pitchFamily="65" charset="-120"/>
              <a:ea typeface="標楷體" pitchFamily="65" charset="-120"/>
            </a:rPr>
            <a:t>（四）協調與增進各資源系統之間的互動關係。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29300" y="1961443"/>
        <a:ext cx="7684634" cy="541610"/>
      </dsp:txXfrm>
    </dsp:sp>
    <dsp:sp modelId="{2DEBE134-FB30-414A-B4EE-62C1685CA5DB}">
      <dsp:nvSpPr>
        <dsp:cNvPr id="0" name=""/>
        <dsp:cNvSpPr/>
      </dsp:nvSpPr>
      <dsp:spPr>
        <a:xfrm>
          <a:off x="0" y="2558273"/>
          <a:ext cx="7743234" cy="6002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smtClean="0">
              <a:latin typeface="標楷體" pitchFamily="65" charset="-120"/>
              <a:ea typeface="標楷體" pitchFamily="65" charset="-120"/>
            </a:rPr>
            <a:t>（五）倡導改變案主問題的處罰取向政策和規定。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29300" y="2587573"/>
        <a:ext cx="7684634" cy="541610"/>
      </dsp:txXfrm>
    </dsp:sp>
    <dsp:sp modelId="{95756CCC-E17C-415A-A673-BD47C611DE17}">
      <dsp:nvSpPr>
        <dsp:cNvPr id="0" name=""/>
        <dsp:cNvSpPr/>
      </dsp:nvSpPr>
      <dsp:spPr>
        <a:xfrm>
          <a:off x="0" y="3184403"/>
          <a:ext cx="7743234" cy="6002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smtClean="0">
              <a:latin typeface="標楷體" pitchFamily="65" charset="-120"/>
              <a:ea typeface="標楷體" pitchFamily="65" charset="-120"/>
            </a:rPr>
            <a:t>（六）隨時提供案主生活所需各種實質協助和心理支持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29300" y="3213703"/>
        <a:ext cx="7684634" cy="541610"/>
      </dsp:txXfrm>
    </dsp:sp>
    <dsp:sp modelId="{75F150CF-5A9A-43B7-9C91-0BFC9E8EAB71}">
      <dsp:nvSpPr>
        <dsp:cNvPr id="0" name=""/>
        <dsp:cNvSpPr/>
      </dsp:nvSpPr>
      <dsp:spPr>
        <a:xfrm>
          <a:off x="0" y="3810533"/>
          <a:ext cx="7743234" cy="60021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l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smtClean="0">
              <a:latin typeface="標楷體" pitchFamily="65" charset="-120"/>
              <a:ea typeface="標楷體" pitchFamily="65" charset="-120"/>
            </a:rPr>
            <a:t>（七）扮演社會控制的代理人（如監督案主有無再犯）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29300" y="3839833"/>
        <a:ext cx="7684634" cy="54161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F9BE33-CD42-4BC9-B65D-1CFFF1EA20DB}">
      <dsp:nvSpPr>
        <dsp:cNvPr id="0" name=""/>
        <dsp:cNvSpPr/>
      </dsp:nvSpPr>
      <dsp:spPr>
        <a:xfrm>
          <a:off x="0" y="0"/>
          <a:ext cx="7848872" cy="12548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（一）系統可充分運用外在環境資源以利生存，</a:t>
          </a:r>
          <a:endParaRPr lang="en-US" altLang="zh-TW" sz="2400" kern="1200" dirty="0" smtClean="0">
            <a:latin typeface="標楷體" pitchFamily="65" charset="-120"/>
            <a:ea typeface="標楷體" pitchFamily="65" charset="-120"/>
          </a:endParaRPr>
        </a:p>
        <a:p>
          <a:pPr lvl="0" algn="l" defTabSz="10668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      且系統內各次系統之間互動可以協力共持。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61256" y="61256"/>
        <a:ext cx="7726360" cy="1132313"/>
      </dsp:txXfrm>
    </dsp:sp>
    <dsp:sp modelId="{633C141E-83AE-4DE0-8DA0-415FEAFFDCC0}">
      <dsp:nvSpPr>
        <dsp:cNvPr id="0" name=""/>
        <dsp:cNvSpPr/>
      </dsp:nvSpPr>
      <dsp:spPr>
        <a:xfrm>
          <a:off x="0" y="1444769"/>
          <a:ext cx="7848872" cy="125482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（二）系統可在環境中成功調適、顯著改變，以</a:t>
          </a:r>
          <a:endParaRPr lang="en-US" altLang="zh-TW" sz="2400" kern="1200" dirty="0" smtClean="0">
            <a:latin typeface="標楷體" pitchFamily="65" charset="-120"/>
            <a:ea typeface="標楷體" pitchFamily="65" charset="-120"/>
          </a:endParaRPr>
        </a:p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      及成長發展。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61256" y="1506025"/>
        <a:ext cx="7726360" cy="11323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D012EE-9922-4BEA-9631-74537C8D381A}">
      <dsp:nvSpPr>
        <dsp:cNvPr id="0" name=""/>
        <dsp:cNvSpPr/>
      </dsp:nvSpPr>
      <dsp:spPr>
        <a:xfrm>
          <a:off x="0" y="23207"/>
          <a:ext cx="8280920" cy="6926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smtClean="0">
              <a:latin typeface="標楷體" pitchFamily="65" charset="-120"/>
              <a:ea typeface="標楷體" pitchFamily="65" charset="-120"/>
            </a:rPr>
            <a:t>（一）輸入：資源跨越邊界而進入系統。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33812" y="57019"/>
        <a:ext cx="8213296" cy="625016"/>
      </dsp:txXfrm>
    </dsp:sp>
    <dsp:sp modelId="{70CAC84C-858C-42D5-B82C-CFBA7166BE01}">
      <dsp:nvSpPr>
        <dsp:cNvPr id="0" name=""/>
        <dsp:cNvSpPr/>
      </dsp:nvSpPr>
      <dsp:spPr>
        <a:xfrm>
          <a:off x="0" y="831522"/>
          <a:ext cx="8280920" cy="6926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smtClean="0">
              <a:latin typeface="標楷體" pitchFamily="65" charset="-120"/>
              <a:ea typeface="標楷體" pitchFamily="65" charset="-120"/>
            </a:rPr>
            <a:t>（二）流程：資源在系統中如何被運用。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33812" y="865334"/>
        <a:ext cx="8213296" cy="625016"/>
      </dsp:txXfrm>
    </dsp:sp>
    <dsp:sp modelId="{41B96C58-E23D-4FF8-A5FC-5A986F374392}">
      <dsp:nvSpPr>
        <dsp:cNvPr id="0" name=""/>
        <dsp:cNvSpPr/>
      </dsp:nvSpPr>
      <dsp:spPr>
        <a:xfrm>
          <a:off x="0" y="1631599"/>
          <a:ext cx="8280920" cy="6926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smtClean="0">
              <a:latin typeface="標楷體" pitchFamily="65" charset="-120"/>
              <a:ea typeface="標楷體" pitchFamily="65" charset="-120"/>
            </a:rPr>
            <a:t>（三）輸出：系統如何影響外在環境。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33812" y="1665411"/>
        <a:ext cx="8213296" cy="625016"/>
      </dsp:txXfrm>
    </dsp:sp>
    <dsp:sp modelId="{92D250B2-6F4C-4B85-9A9D-1CE0A754612C}">
      <dsp:nvSpPr>
        <dsp:cNvPr id="0" name=""/>
        <dsp:cNvSpPr/>
      </dsp:nvSpPr>
      <dsp:spPr>
        <a:xfrm>
          <a:off x="0" y="2420807"/>
          <a:ext cx="8280920" cy="6926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smtClean="0">
              <a:latin typeface="標楷體" pitchFamily="65" charset="-120"/>
              <a:ea typeface="標楷體" pitchFamily="65" charset="-120"/>
            </a:rPr>
            <a:t>（四）回饋：經由與外在環境互動後所回收的資源或訊息。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33812" y="2454619"/>
        <a:ext cx="8213296" cy="625016"/>
      </dsp:txXfrm>
    </dsp:sp>
    <dsp:sp modelId="{DE629177-0B46-43DD-839B-FC6119CD631C}">
      <dsp:nvSpPr>
        <dsp:cNvPr id="0" name=""/>
        <dsp:cNvSpPr/>
      </dsp:nvSpPr>
      <dsp:spPr>
        <a:xfrm>
          <a:off x="0" y="3220007"/>
          <a:ext cx="8280920" cy="6926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smtClean="0">
              <a:latin typeface="標楷體" pitchFamily="65" charset="-120"/>
              <a:ea typeface="標楷體" pitchFamily="65" charset="-120"/>
            </a:rPr>
            <a:t>（五）生存或滅亡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33812" y="3253819"/>
        <a:ext cx="8213296" cy="6250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69000C-F7A3-4216-9968-50E45130B423}">
      <dsp:nvSpPr>
        <dsp:cNvPr id="0" name=""/>
        <dsp:cNvSpPr/>
      </dsp:nvSpPr>
      <dsp:spPr>
        <a:xfrm>
          <a:off x="0" y="0"/>
          <a:ext cx="6963410" cy="991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100" kern="1200" dirty="0" smtClean="0">
              <a:latin typeface="標楷體" pitchFamily="65" charset="-120"/>
              <a:ea typeface="標楷體" pitchFamily="65" charset="-120"/>
            </a:rPr>
            <a:t>（一）穩定狀態：需從外界環境獲得生存</a:t>
          </a:r>
          <a:endParaRPr lang="en-US" altLang="zh-TW" sz="2100" kern="1200" dirty="0" smtClean="0">
            <a:latin typeface="標楷體" pitchFamily="65" charset="-120"/>
            <a:ea typeface="標楷體" pitchFamily="65" charset="-120"/>
          </a:endParaRPr>
        </a:p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100" kern="1200" dirty="0" smtClean="0">
              <a:latin typeface="標楷體" pitchFamily="65" charset="-120"/>
              <a:ea typeface="標楷體" pitchFamily="65" charset="-120"/>
            </a:rPr>
            <a:t>            </a:t>
          </a:r>
          <a:r>
            <a:rPr lang="zh-TW" sz="2100" kern="1200" dirty="0" smtClean="0">
              <a:latin typeface="標楷體" pitchFamily="65" charset="-120"/>
              <a:ea typeface="標楷體" pitchFamily="65" charset="-120"/>
            </a:rPr>
            <a:t>與成長所需資源。</a:t>
          </a:r>
          <a:endParaRPr lang="zh-TW" sz="2100" kern="1200" dirty="0">
            <a:latin typeface="標楷體" pitchFamily="65" charset="-120"/>
            <a:ea typeface="標楷體" pitchFamily="65" charset="-120"/>
          </a:endParaRPr>
        </a:p>
      </dsp:txBody>
      <dsp:txXfrm>
        <a:off x="29041" y="29041"/>
        <a:ext cx="5809698" cy="933438"/>
      </dsp:txXfrm>
    </dsp:sp>
    <dsp:sp modelId="{6DD31141-5FE7-4D13-ACE3-6E3C1672733D}">
      <dsp:nvSpPr>
        <dsp:cNvPr id="0" name=""/>
        <dsp:cNvSpPr/>
      </dsp:nvSpPr>
      <dsp:spPr>
        <a:xfrm>
          <a:off x="583185" y="1171797"/>
          <a:ext cx="6963410" cy="991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100" kern="1200" dirty="0" smtClean="0">
              <a:latin typeface="標楷體" pitchFamily="65" charset="-120"/>
              <a:ea typeface="標楷體" pitchFamily="65" charset="-120"/>
            </a:rPr>
            <a:t>（二）相互性：內部各次系統有一定的互動性</a:t>
          </a:r>
          <a:endParaRPr lang="en-US" altLang="zh-TW" sz="2100" kern="1200" dirty="0" smtClean="0">
            <a:latin typeface="標楷體" pitchFamily="65" charset="-120"/>
            <a:ea typeface="標楷體" pitchFamily="65" charset="-120"/>
          </a:endParaRPr>
        </a:p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100" kern="1200" dirty="0" smtClean="0">
              <a:latin typeface="標楷體" pitchFamily="65" charset="-120"/>
              <a:ea typeface="標楷體" pitchFamily="65" charset="-120"/>
            </a:rPr>
            <a:t>            </a:t>
          </a:r>
          <a:r>
            <a:rPr lang="zh-TW" sz="2100" kern="1200" dirty="0" smtClean="0">
              <a:latin typeface="標楷體" pitchFamily="65" charset="-120"/>
              <a:ea typeface="標楷體" pitchFamily="65" charset="-120"/>
            </a:rPr>
            <a:t>與相互影響。</a:t>
          </a:r>
          <a:endParaRPr lang="en-US" sz="2100" kern="1200" dirty="0">
            <a:latin typeface="標楷體" pitchFamily="65" charset="-120"/>
            <a:ea typeface="標楷體" pitchFamily="65" charset="-120"/>
          </a:endParaRPr>
        </a:p>
      </dsp:txBody>
      <dsp:txXfrm>
        <a:off x="612226" y="1200838"/>
        <a:ext cx="5677654" cy="933438"/>
      </dsp:txXfrm>
    </dsp:sp>
    <dsp:sp modelId="{EAC644E2-5FDB-491A-81CA-3260F5EBB3FD}">
      <dsp:nvSpPr>
        <dsp:cNvPr id="0" name=""/>
        <dsp:cNvSpPr/>
      </dsp:nvSpPr>
      <dsp:spPr>
        <a:xfrm>
          <a:off x="1157666" y="2343594"/>
          <a:ext cx="6963410" cy="991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100" kern="1200" dirty="0" smtClean="0">
              <a:latin typeface="標楷體" pitchFamily="65" charset="-120"/>
              <a:ea typeface="標楷體" pitchFamily="65" charset="-120"/>
            </a:rPr>
            <a:t>（三）環境調適與平衡：系統需維持穩定平衡，</a:t>
          </a:r>
          <a:endParaRPr lang="en-US" altLang="zh-TW" sz="2100" kern="1200" dirty="0" smtClean="0">
            <a:latin typeface="標楷體" pitchFamily="65" charset="-120"/>
            <a:ea typeface="標楷體" pitchFamily="65" charset="-120"/>
          </a:endParaRPr>
        </a:p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100" kern="1200" dirty="0" smtClean="0">
              <a:latin typeface="標楷體" pitchFamily="65" charset="-120"/>
              <a:ea typeface="標楷體" pitchFamily="65" charset="-120"/>
            </a:rPr>
            <a:t>            </a:t>
          </a:r>
          <a:r>
            <a:rPr lang="zh-TW" sz="2100" kern="1200" dirty="0" smtClean="0">
              <a:latin typeface="標楷體" pitchFamily="65" charset="-120"/>
              <a:ea typeface="標楷體" pitchFamily="65" charset="-120"/>
            </a:rPr>
            <a:t>與環境進行最佳調適。</a:t>
          </a:r>
          <a:endParaRPr lang="zh-TW" sz="2100" kern="1200" dirty="0">
            <a:latin typeface="標楷體" pitchFamily="65" charset="-120"/>
            <a:ea typeface="標楷體" pitchFamily="65" charset="-120"/>
          </a:endParaRPr>
        </a:p>
      </dsp:txBody>
      <dsp:txXfrm>
        <a:off x="1186707" y="2372635"/>
        <a:ext cx="5686358" cy="933438"/>
      </dsp:txXfrm>
    </dsp:sp>
    <dsp:sp modelId="{59CC4D38-ACA3-4DD6-B64E-BABC4F67ED67}">
      <dsp:nvSpPr>
        <dsp:cNvPr id="0" name=""/>
        <dsp:cNvSpPr/>
      </dsp:nvSpPr>
      <dsp:spPr>
        <a:xfrm>
          <a:off x="1740852" y="3515391"/>
          <a:ext cx="6963410" cy="9915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100" kern="1200" dirty="0" smtClean="0">
              <a:latin typeface="標楷體" pitchFamily="65" charset="-120"/>
              <a:ea typeface="標楷體" pitchFamily="65" charset="-120"/>
            </a:rPr>
            <a:t>（四）分化與整合：各次系統與整體系統生存</a:t>
          </a:r>
          <a:endParaRPr lang="en-US" altLang="zh-TW" sz="2100" kern="1200" dirty="0" smtClean="0">
            <a:latin typeface="標楷體" pitchFamily="65" charset="-120"/>
            <a:ea typeface="標楷體" pitchFamily="65" charset="-120"/>
          </a:endParaRPr>
        </a:p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100" kern="1200" dirty="0" smtClean="0">
              <a:latin typeface="標楷體" pitchFamily="65" charset="-120"/>
              <a:ea typeface="標楷體" pitchFamily="65" charset="-120"/>
            </a:rPr>
            <a:t>            </a:t>
          </a:r>
          <a:r>
            <a:rPr lang="zh-TW" sz="2100" kern="1200" dirty="0" smtClean="0">
              <a:latin typeface="標楷體" pitchFamily="65" charset="-120"/>
              <a:ea typeface="標楷體" pitchFamily="65" charset="-120"/>
            </a:rPr>
            <a:t>調適目標是否一致。</a:t>
          </a:r>
          <a:endParaRPr lang="zh-TW" sz="2100" kern="1200" dirty="0">
            <a:latin typeface="標楷體" pitchFamily="65" charset="-120"/>
            <a:ea typeface="標楷體" pitchFamily="65" charset="-120"/>
          </a:endParaRPr>
        </a:p>
      </dsp:txBody>
      <dsp:txXfrm>
        <a:off x="1769893" y="3544432"/>
        <a:ext cx="5677654" cy="933438"/>
      </dsp:txXfrm>
    </dsp:sp>
    <dsp:sp modelId="{E3A321E0-22C0-4861-BE1E-1C3BB8A99715}">
      <dsp:nvSpPr>
        <dsp:cNvPr id="0" name=""/>
        <dsp:cNvSpPr/>
      </dsp:nvSpPr>
      <dsp:spPr>
        <a:xfrm>
          <a:off x="6318921" y="759414"/>
          <a:ext cx="644488" cy="64448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700" kern="1200">
            <a:latin typeface="標楷體" pitchFamily="65" charset="-120"/>
            <a:ea typeface="標楷體" pitchFamily="65" charset="-120"/>
          </a:endParaRPr>
        </a:p>
      </dsp:txBody>
      <dsp:txXfrm>
        <a:off x="6463931" y="759414"/>
        <a:ext cx="354468" cy="484977"/>
      </dsp:txXfrm>
    </dsp:sp>
    <dsp:sp modelId="{46EDCB6A-E275-4D0E-A641-831A0F576D07}">
      <dsp:nvSpPr>
        <dsp:cNvPr id="0" name=""/>
        <dsp:cNvSpPr/>
      </dsp:nvSpPr>
      <dsp:spPr>
        <a:xfrm>
          <a:off x="6902107" y="1931211"/>
          <a:ext cx="644488" cy="64448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700" kern="1200">
            <a:latin typeface="標楷體" pitchFamily="65" charset="-120"/>
            <a:ea typeface="標楷體" pitchFamily="65" charset="-120"/>
          </a:endParaRPr>
        </a:p>
      </dsp:txBody>
      <dsp:txXfrm>
        <a:off x="7047117" y="1931211"/>
        <a:ext cx="354468" cy="484977"/>
      </dsp:txXfrm>
    </dsp:sp>
    <dsp:sp modelId="{D16D4E83-9754-43F1-9A88-0A23CCF88D66}">
      <dsp:nvSpPr>
        <dsp:cNvPr id="0" name=""/>
        <dsp:cNvSpPr/>
      </dsp:nvSpPr>
      <dsp:spPr>
        <a:xfrm>
          <a:off x="7476588" y="3103008"/>
          <a:ext cx="644488" cy="644488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700" kern="1200">
            <a:latin typeface="標楷體" pitchFamily="65" charset="-120"/>
            <a:ea typeface="標楷體" pitchFamily="65" charset="-120"/>
          </a:endParaRPr>
        </a:p>
      </dsp:txBody>
      <dsp:txXfrm>
        <a:off x="7621598" y="3103008"/>
        <a:ext cx="354468" cy="48497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FC67C4-F9F1-4FE3-B9FA-6C99E365F0B7}">
      <dsp:nvSpPr>
        <dsp:cNvPr id="0" name=""/>
        <dsp:cNvSpPr/>
      </dsp:nvSpPr>
      <dsp:spPr>
        <a:xfrm>
          <a:off x="315006" y="0"/>
          <a:ext cx="8074249" cy="5097476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03E646-53E9-416D-9194-8CB997E10D0D}">
      <dsp:nvSpPr>
        <dsp:cNvPr id="0" name=""/>
        <dsp:cNvSpPr/>
      </dsp:nvSpPr>
      <dsp:spPr>
        <a:xfrm>
          <a:off x="534957" y="285744"/>
          <a:ext cx="3533162" cy="20389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（一）對於問題之分析</a:t>
          </a:r>
          <a:endParaRPr lang="en-US" altLang="zh-TW" sz="2000" kern="1200" dirty="0" smtClean="0">
            <a:latin typeface="標楷體" pitchFamily="65" charset="-120"/>
            <a:ea typeface="標楷體" pitchFamily="65" charset="-12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     </a:t>
          </a:r>
          <a:r>
            <a:rPr lang="en-US" sz="2000" kern="1200" dirty="0" smtClean="0">
              <a:latin typeface="標楷體" pitchFamily="65" charset="-120"/>
              <a:ea typeface="標楷體" pitchFamily="65" charset="-120"/>
            </a:rPr>
            <a:t>—</a:t>
          </a: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人在情境中的傳統。</a:t>
          </a:r>
          <a:endParaRPr lang="zh-TW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634492" y="385279"/>
        <a:ext cx="3334092" cy="1839920"/>
      </dsp:txXfrm>
    </dsp:sp>
    <dsp:sp modelId="{C2F671E2-B96B-43E1-A877-C480AEE86AE1}">
      <dsp:nvSpPr>
        <dsp:cNvPr id="0" name=""/>
        <dsp:cNvSpPr/>
      </dsp:nvSpPr>
      <dsp:spPr>
        <a:xfrm>
          <a:off x="4678359" y="285744"/>
          <a:ext cx="3467772" cy="20389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（二）對於問題的回應</a:t>
          </a:r>
          <a:r>
            <a:rPr lang="en-US" sz="2000" kern="1200" dirty="0" smtClean="0">
              <a:latin typeface="標楷體" pitchFamily="65" charset="-120"/>
              <a:ea typeface="標楷體" pitchFamily="65" charset="-120"/>
            </a:rPr>
            <a:t>—</a:t>
          </a: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不</a:t>
          </a:r>
          <a:endParaRPr lang="en-US" altLang="zh-TW" sz="2000" kern="1200" dirty="0" smtClean="0">
            <a:latin typeface="標楷體" pitchFamily="65" charset="-120"/>
            <a:ea typeface="標楷體" pitchFamily="65" charset="-12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     </a:t>
          </a: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僅從個人認知與行為</a:t>
          </a:r>
          <a:r>
            <a:rPr lang="en-US" altLang="zh-TW" sz="2000" kern="1200" dirty="0" smtClean="0">
              <a:latin typeface="標楷體" pitchFamily="65" charset="-120"/>
              <a:ea typeface="標楷體" pitchFamily="65" charset="-120"/>
            </a:rPr>
            <a:t>            </a:t>
          </a: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  </a:t>
          </a:r>
          <a:endParaRPr lang="en-US" altLang="zh-TW" sz="2000" kern="1200" dirty="0" smtClean="0">
            <a:latin typeface="標楷體" pitchFamily="65" charset="-120"/>
            <a:ea typeface="標楷體" pitchFamily="65" charset="-12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     </a:t>
          </a: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下手，並兼顧其所處</a:t>
          </a:r>
          <a:r>
            <a:rPr lang="en-US" altLang="zh-TW" sz="2000" kern="1200" dirty="0" smtClean="0">
              <a:latin typeface="標楷體" pitchFamily="65" charset="-120"/>
              <a:ea typeface="標楷體" pitchFamily="65" charset="-120"/>
            </a:rPr>
            <a:t>            </a:t>
          </a: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     </a:t>
          </a: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外在環境體系。</a:t>
          </a:r>
          <a:endParaRPr lang="zh-TW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4777894" y="385279"/>
        <a:ext cx="3268702" cy="1839920"/>
      </dsp:txXfrm>
    </dsp:sp>
    <dsp:sp modelId="{11DD75D5-0787-45FD-B9FD-D6114B67464D}">
      <dsp:nvSpPr>
        <dsp:cNvPr id="0" name=""/>
        <dsp:cNvSpPr/>
      </dsp:nvSpPr>
      <dsp:spPr>
        <a:xfrm>
          <a:off x="534968" y="2786076"/>
          <a:ext cx="3533142" cy="20389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（三）倡導全人和全方位、</a:t>
          </a:r>
          <a:endParaRPr lang="en-US" altLang="zh-TW" sz="2000" kern="1200" dirty="0" smtClean="0">
            <a:latin typeface="標楷體" pitchFamily="65" charset="-120"/>
            <a:ea typeface="標楷體" pitchFamily="65" charset="-12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     </a:t>
          </a: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重視社會脈絡的觀點</a:t>
          </a:r>
          <a:r>
            <a:rPr lang="en-US" sz="2000" kern="1200" dirty="0" smtClean="0">
              <a:latin typeface="標楷體" pitchFamily="65" charset="-120"/>
              <a:ea typeface="標楷體" pitchFamily="65" charset="-120"/>
            </a:rPr>
            <a:t>          </a:t>
          </a: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 </a:t>
          </a:r>
          <a:endParaRPr lang="en-US" altLang="zh-TW" sz="2000" kern="1200" dirty="0" smtClean="0">
            <a:latin typeface="標楷體" pitchFamily="65" charset="-120"/>
            <a:ea typeface="標楷體" pitchFamily="65" charset="-12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     </a:t>
          </a:r>
          <a:r>
            <a:rPr lang="en-US" sz="2000" kern="1200" dirty="0" smtClean="0">
              <a:latin typeface="標楷體" pitchFamily="65" charset="-120"/>
              <a:ea typeface="標楷體" pitchFamily="65" charset="-120"/>
            </a:rPr>
            <a:t>—</a:t>
          </a: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重視案主多元需求</a:t>
          </a: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、</a:t>
          </a:r>
          <a:endParaRPr lang="en-US" altLang="zh-TW" sz="2000" kern="1200" dirty="0" smtClean="0">
            <a:latin typeface="標楷體" pitchFamily="65" charset="-120"/>
            <a:ea typeface="標楷體" pitchFamily="65" charset="-12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    優點長處、多</a:t>
          </a: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元資源開</a:t>
          </a:r>
          <a:endParaRPr lang="en-US" altLang="zh-TW" sz="2000" kern="1200" dirty="0" smtClean="0">
            <a:latin typeface="標楷體" pitchFamily="65" charset="-120"/>
            <a:ea typeface="標楷體" pitchFamily="65" charset="-12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    </a:t>
          </a:r>
          <a:r>
            <a:rPr lang="zh-TW" sz="2000" kern="1200" dirty="0" smtClean="0">
              <a:latin typeface="標楷體" pitchFamily="65" charset="-120"/>
              <a:ea typeface="標楷體" pitchFamily="65" charset="-120"/>
            </a:rPr>
            <a:t>發運用。</a:t>
          </a:r>
          <a:endParaRPr lang="zh-TW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634503" y="2885611"/>
        <a:ext cx="3334072" cy="1839920"/>
      </dsp:txXfrm>
    </dsp:sp>
    <dsp:sp modelId="{06E23069-E6BA-4433-8B84-5A47B2965CE5}">
      <dsp:nvSpPr>
        <dsp:cNvPr id="0" name=""/>
        <dsp:cNvSpPr/>
      </dsp:nvSpPr>
      <dsp:spPr>
        <a:xfrm>
          <a:off x="4606923" y="2786076"/>
          <a:ext cx="3543072" cy="20389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（四）不斷重新評估、規劃</a:t>
          </a:r>
          <a:endParaRPr lang="en-US" altLang="zh-TW" sz="2000" kern="1200" dirty="0" smtClean="0">
            <a:latin typeface="標楷體" pitchFamily="65" charset="-120"/>
            <a:ea typeface="標楷體" pitchFamily="65" charset="-12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      與行動。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4706458" y="2885611"/>
        <a:ext cx="3344002" cy="18399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712AA7-E4E7-4605-B9C5-1FB59AD1E632}">
      <dsp:nvSpPr>
        <dsp:cNvPr id="0" name=""/>
        <dsp:cNvSpPr/>
      </dsp:nvSpPr>
      <dsp:spPr>
        <a:xfrm>
          <a:off x="0" y="2374"/>
          <a:ext cx="7931224" cy="1155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（一）協助案主可從外在環境獲得生存所需資訊與資源， </a:t>
          </a:r>
          <a:endParaRPr lang="en-US" altLang="zh-TW" sz="2400" kern="1200" dirty="0" smtClean="0">
            <a:latin typeface="標楷體" pitchFamily="65" charset="-120"/>
            <a:ea typeface="標楷體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kern="1200" dirty="0" smtClean="0">
              <a:latin typeface="標楷體" pitchFamily="65" charset="-120"/>
              <a:ea typeface="標楷體" pitchFamily="65" charset="-120"/>
            </a:rPr>
            <a:t>      </a:t>
          </a: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確保系統生存。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56429" y="58803"/>
        <a:ext cx="7818366" cy="1043102"/>
      </dsp:txXfrm>
    </dsp:sp>
    <dsp:sp modelId="{73A908A4-4B87-4AB9-B4BB-0D3D342BD215}">
      <dsp:nvSpPr>
        <dsp:cNvPr id="0" name=""/>
        <dsp:cNvSpPr/>
      </dsp:nvSpPr>
      <dsp:spPr>
        <a:xfrm>
          <a:off x="0" y="1207070"/>
          <a:ext cx="7931224" cy="1155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smtClean="0">
              <a:latin typeface="標楷體" pitchFamily="65" charset="-120"/>
              <a:ea typeface="標楷體" pitchFamily="65" charset="-120"/>
            </a:rPr>
            <a:t>（二）協助案主與環境取得最佳調適。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56429" y="1263499"/>
        <a:ext cx="7818366" cy="1043102"/>
      </dsp:txXfrm>
    </dsp:sp>
    <dsp:sp modelId="{A820AD38-6239-4070-803C-06117A8A7CFF}">
      <dsp:nvSpPr>
        <dsp:cNvPr id="0" name=""/>
        <dsp:cNvSpPr/>
      </dsp:nvSpPr>
      <dsp:spPr>
        <a:xfrm>
          <a:off x="0" y="2423734"/>
          <a:ext cx="7931224" cy="11559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smtClean="0">
              <a:latin typeface="標楷體" pitchFamily="65" charset="-120"/>
              <a:ea typeface="標楷體" pitchFamily="65" charset="-120"/>
            </a:rPr>
            <a:t>（三）協助案主藉由某一次系統改善，以帶動其他次系統</a:t>
          </a:r>
          <a:endParaRPr lang="en-US" altLang="zh-TW" sz="2400" kern="1200" smtClean="0">
            <a:latin typeface="標楷體" pitchFamily="65" charset="-120"/>
            <a:ea typeface="標楷體" pitchFamily="65" charset="-12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400" kern="1200" smtClean="0">
              <a:latin typeface="標楷體" pitchFamily="65" charset="-120"/>
              <a:ea typeface="標楷體" pitchFamily="65" charset="-120"/>
            </a:rPr>
            <a:t>      </a:t>
          </a:r>
          <a:r>
            <a:rPr lang="zh-TW" altLang="en-US" sz="2400" kern="1200" smtClean="0">
              <a:latin typeface="標楷體" pitchFamily="65" charset="-120"/>
              <a:ea typeface="標楷體" pitchFamily="65" charset="-120"/>
            </a:rPr>
            <a:t>提升。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56429" y="2480163"/>
        <a:ext cx="7818366" cy="10431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86573F-4DB0-4E63-9C87-DF57B5A95DAF}">
      <dsp:nvSpPr>
        <dsp:cNvPr id="0" name=""/>
        <dsp:cNvSpPr/>
      </dsp:nvSpPr>
      <dsp:spPr>
        <a:xfrm>
          <a:off x="0" y="0"/>
          <a:ext cx="7070918" cy="124900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（一）對案主生理、心理與社會功能做多元和綜</a:t>
          </a:r>
          <a:endParaRPr lang="en-US" altLang="zh-TW" sz="2000" kern="1200" dirty="0" smtClean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      </a:t>
          </a:r>
          <a:r>
            <a:rPr 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合性評量。</a:t>
          </a:r>
          <a:endParaRPr lang="zh-TW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36582" y="36582"/>
        <a:ext cx="5723143" cy="1175842"/>
      </dsp:txXfrm>
    </dsp:sp>
    <dsp:sp modelId="{186A0942-2063-4F44-8BD2-27F99368173B}">
      <dsp:nvSpPr>
        <dsp:cNvPr id="0" name=""/>
        <dsp:cNvSpPr/>
      </dsp:nvSpPr>
      <dsp:spPr>
        <a:xfrm>
          <a:off x="623904" y="1457173"/>
          <a:ext cx="7070918" cy="124900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（二）個別深入會談、家庭與社區訪查、社區鄰</a:t>
          </a:r>
          <a:endParaRPr lang="en-US" altLang="zh-TW" sz="2000" kern="1200" dirty="0" smtClean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      </a:t>
          </a:r>
          <a:r>
            <a:rPr 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里支持網絡和資源、正式機構查詢（瞭解</a:t>
          </a:r>
          <a:endParaRPr lang="en-US" altLang="zh-TW" sz="2000" kern="1200" dirty="0" smtClean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      </a:t>
          </a:r>
          <a:r>
            <a:rPr 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案主使用情形與機構團體相互協調情形）。</a:t>
          </a:r>
          <a:endParaRPr lang="zh-TW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660486" y="1493755"/>
        <a:ext cx="5561996" cy="1175842"/>
      </dsp:txXfrm>
    </dsp:sp>
    <dsp:sp modelId="{3D8CAB4E-BA7C-4E51-B471-D4B49CB9E307}">
      <dsp:nvSpPr>
        <dsp:cNvPr id="0" name=""/>
        <dsp:cNvSpPr/>
      </dsp:nvSpPr>
      <dsp:spPr>
        <a:xfrm>
          <a:off x="1247809" y="2914347"/>
          <a:ext cx="7070918" cy="124900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（三）瞭解實際環境、案主認知環境，以及工作</a:t>
          </a:r>
          <a:endParaRPr lang="en-US" altLang="zh-TW" sz="2000" kern="1200" dirty="0" smtClean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      </a:t>
          </a:r>
          <a:r>
            <a:rPr lang="zh-TW" sz="2000" kern="120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rPr>
            <a:t>員認知環境之落差。</a:t>
          </a:r>
          <a:endParaRPr lang="zh-TW" sz="2000" kern="1200" dirty="0">
            <a:solidFill>
              <a:schemeClr val="tx1"/>
            </a:solidFill>
            <a:latin typeface="標楷體" pitchFamily="65" charset="-120"/>
            <a:ea typeface="標楷體" pitchFamily="65" charset="-120"/>
          </a:endParaRPr>
        </a:p>
      </dsp:txBody>
      <dsp:txXfrm>
        <a:off x="1284391" y="2950929"/>
        <a:ext cx="5561996" cy="1175842"/>
      </dsp:txXfrm>
    </dsp:sp>
    <dsp:sp modelId="{E6F666C6-71AD-49E1-9B53-28A588F5E1D5}">
      <dsp:nvSpPr>
        <dsp:cNvPr id="0" name=""/>
        <dsp:cNvSpPr/>
      </dsp:nvSpPr>
      <dsp:spPr>
        <a:xfrm>
          <a:off x="6259064" y="947163"/>
          <a:ext cx="811854" cy="811854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400" kern="1200">
            <a:latin typeface="標楷體" pitchFamily="65" charset="-120"/>
            <a:ea typeface="標楷體" pitchFamily="65" charset="-120"/>
          </a:endParaRPr>
        </a:p>
      </dsp:txBody>
      <dsp:txXfrm>
        <a:off x="6441731" y="947163"/>
        <a:ext cx="446520" cy="610920"/>
      </dsp:txXfrm>
    </dsp:sp>
    <dsp:sp modelId="{9D642C3C-F1F4-4B6A-95DA-63552D873350}">
      <dsp:nvSpPr>
        <dsp:cNvPr id="0" name=""/>
        <dsp:cNvSpPr/>
      </dsp:nvSpPr>
      <dsp:spPr>
        <a:xfrm>
          <a:off x="6882969" y="2396010"/>
          <a:ext cx="811854" cy="811854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4400" kern="1200">
            <a:latin typeface="標楷體" pitchFamily="65" charset="-120"/>
            <a:ea typeface="標楷體" pitchFamily="65" charset="-120"/>
          </a:endParaRPr>
        </a:p>
      </dsp:txBody>
      <dsp:txXfrm>
        <a:off x="7065636" y="2396010"/>
        <a:ext cx="446520" cy="6109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C324C8-E061-47DB-8A95-8EB3E25DA370}">
      <dsp:nvSpPr>
        <dsp:cNvPr id="0" name=""/>
        <dsp:cNvSpPr/>
      </dsp:nvSpPr>
      <dsp:spPr>
        <a:xfrm>
          <a:off x="0" y="9807"/>
          <a:ext cx="8775700" cy="5990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（一）系統後援者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29243" y="39050"/>
        <a:ext cx="8717214" cy="540554"/>
      </dsp:txXfrm>
    </dsp:sp>
    <dsp:sp modelId="{5775DDAA-FF2E-456B-81C6-5DF32A431307}">
      <dsp:nvSpPr>
        <dsp:cNvPr id="0" name=""/>
        <dsp:cNvSpPr/>
      </dsp:nvSpPr>
      <dsp:spPr>
        <a:xfrm>
          <a:off x="0" y="608847"/>
          <a:ext cx="8775700" cy="6458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628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直接補充或替代系統原來無法提供的資源和訊息。相關社會福利資源或訊息的導入。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608847"/>
        <a:ext cx="8775700" cy="645840"/>
      </dsp:txXfrm>
    </dsp:sp>
    <dsp:sp modelId="{64BEECB4-E4C5-499A-92EE-943A23316154}">
      <dsp:nvSpPr>
        <dsp:cNvPr id="0" name=""/>
        <dsp:cNvSpPr/>
      </dsp:nvSpPr>
      <dsp:spPr>
        <a:xfrm>
          <a:off x="0" y="1254687"/>
          <a:ext cx="8775700" cy="5990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（二）系統連結者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29243" y="1283930"/>
        <a:ext cx="8717214" cy="540554"/>
      </dsp:txXfrm>
    </dsp:sp>
    <dsp:sp modelId="{A65808EA-5161-4FBF-8C7C-EBB2D5DDEA01}">
      <dsp:nvSpPr>
        <dsp:cNvPr id="0" name=""/>
        <dsp:cNvSpPr/>
      </dsp:nvSpPr>
      <dsp:spPr>
        <a:xfrm>
          <a:off x="0" y="1853727"/>
          <a:ext cx="8775700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628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運用和協調相關機構團體提供系統所無法供給的資源與支持。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1853727"/>
        <a:ext cx="8775700" cy="529920"/>
      </dsp:txXfrm>
    </dsp:sp>
    <dsp:sp modelId="{10E81709-D828-41F2-AFC4-F14746274805}">
      <dsp:nvSpPr>
        <dsp:cNvPr id="0" name=""/>
        <dsp:cNvSpPr/>
      </dsp:nvSpPr>
      <dsp:spPr>
        <a:xfrm>
          <a:off x="0" y="2383647"/>
          <a:ext cx="8775700" cy="5990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（三）系統維護者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29243" y="2412890"/>
        <a:ext cx="8717214" cy="540554"/>
      </dsp:txXfrm>
    </dsp:sp>
    <dsp:sp modelId="{2C078DFB-BDE2-469D-BCCA-812A1B559900}">
      <dsp:nvSpPr>
        <dsp:cNvPr id="0" name=""/>
        <dsp:cNvSpPr/>
      </dsp:nvSpPr>
      <dsp:spPr>
        <a:xfrm>
          <a:off x="0" y="2982687"/>
          <a:ext cx="8775700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628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系統內部可以凝聚共識和行動力量，成為協力共持的團隊。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2982687"/>
        <a:ext cx="8775700" cy="529920"/>
      </dsp:txXfrm>
    </dsp:sp>
    <dsp:sp modelId="{1708112A-65BA-4A3F-BDE4-B658B354F0A4}">
      <dsp:nvSpPr>
        <dsp:cNvPr id="0" name=""/>
        <dsp:cNvSpPr/>
      </dsp:nvSpPr>
      <dsp:spPr>
        <a:xfrm>
          <a:off x="0" y="3512607"/>
          <a:ext cx="8775700" cy="5990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（四）系統發展者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29243" y="3541850"/>
        <a:ext cx="8717214" cy="540554"/>
      </dsp:txXfrm>
    </dsp:sp>
    <dsp:sp modelId="{162C7412-5860-4C1A-9A3F-22455221B6AD}">
      <dsp:nvSpPr>
        <dsp:cNvPr id="0" name=""/>
        <dsp:cNvSpPr/>
      </dsp:nvSpPr>
      <dsp:spPr>
        <a:xfrm>
          <a:off x="0" y="4111647"/>
          <a:ext cx="8775700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8628" tIns="25400" rIns="142240" bIns="25400" numCol="1" spcCol="1270" anchor="t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000" kern="1200" dirty="0" smtClean="0">
              <a:latin typeface="標楷體" pitchFamily="65" charset="-120"/>
              <a:ea typeface="標楷體" pitchFamily="65" charset="-120"/>
            </a:rPr>
            <a:t>有規劃倡導能力，在外在環境積極調適改變不當的社會結構及政策立法。</a:t>
          </a:r>
          <a:endParaRPr lang="zh-TW" altLang="en-US" sz="20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4111647"/>
        <a:ext cx="8775700" cy="52992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C01E86-401C-49E2-89A1-34DB3AA24027}">
      <dsp:nvSpPr>
        <dsp:cNvPr id="0" name=""/>
        <dsp:cNvSpPr/>
      </dsp:nvSpPr>
      <dsp:spPr>
        <a:xfrm>
          <a:off x="0" y="6583"/>
          <a:ext cx="7382054" cy="76046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標楷體" pitchFamily="65" charset="-120"/>
              <a:ea typeface="標楷體" pitchFamily="65" charset="-120"/>
            </a:rPr>
            <a:t>（一）微視層次</a:t>
          </a:r>
          <a:endParaRPr lang="zh-TW" altLang="en-US" sz="2800" kern="1200" dirty="0">
            <a:latin typeface="標楷體" pitchFamily="65" charset="-120"/>
            <a:ea typeface="標楷體" pitchFamily="65" charset="-120"/>
          </a:endParaRPr>
        </a:p>
      </dsp:txBody>
      <dsp:txXfrm>
        <a:off x="37123" y="43706"/>
        <a:ext cx="7307808" cy="686220"/>
      </dsp:txXfrm>
    </dsp:sp>
    <dsp:sp modelId="{256B31C7-DC5B-4331-9D07-5A8618B57A7A}">
      <dsp:nvSpPr>
        <dsp:cNvPr id="0" name=""/>
        <dsp:cNvSpPr/>
      </dsp:nvSpPr>
      <dsp:spPr>
        <a:xfrm>
          <a:off x="0" y="767049"/>
          <a:ext cx="7382054" cy="960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380" tIns="30480" rIns="170688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媒介者（規劃與轉介）、臨床治療者（認知行為、自我功能）、教育者、調解者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767049"/>
        <a:ext cx="7382054" cy="960480"/>
      </dsp:txXfrm>
    </dsp:sp>
    <dsp:sp modelId="{3022F388-8422-475F-B0A9-B65102B37EB3}">
      <dsp:nvSpPr>
        <dsp:cNvPr id="0" name=""/>
        <dsp:cNvSpPr/>
      </dsp:nvSpPr>
      <dsp:spPr>
        <a:xfrm>
          <a:off x="0" y="1727529"/>
          <a:ext cx="7382054" cy="84847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latin typeface="標楷體" pitchFamily="65" charset="-120"/>
              <a:ea typeface="標楷體" pitchFamily="65" charset="-120"/>
            </a:rPr>
            <a:t>（二）居間與鉅觀層次</a:t>
          </a:r>
          <a:endParaRPr lang="zh-TW" altLang="en-US" sz="2800" kern="1200" dirty="0">
            <a:latin typeface="標楷體" pitchFamily="65" charset="-120"/>
            <a:ea typeface="標楷體" pitchFamily="65" charset="-120"/>
          </a:endParaRPr>
        </a:p>
      </dsp:txBody>
      <dsp:txXfrm>
        <a:off x="41419" y="1768948"/>
        <a:ext cx="7299216" cy="765640"/>
      </dsp:txXfrm>
    </dsp:sp>
    <dsp:sp modelId="{18660453-977F-4F72-B0C3-1F3ACE4F77E9}">
      <dsp:nvSpPr>
        <dsp:cNvPr id="0" name=""/>
        <dsp:cNvSpPr/>
      </dsp:nvSpPr>
      <dsp:spPr>
        <a:xfrm>
          <a:off x="0" y="2576007"/>
          <a:ext cx="7382054" cy="20687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380" tIns="30480" rIns="170688" bIns="3048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倡導者（辯護案主權益或現行制度不當）、社會行動者（改變社會不公）、協調者（協調相關機構資源）、監督者（個案管理）、規劃者（建構福利體系藍圖）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0" y="2576007"/>
        <a:ext cx="7382054" cy="206878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CFB43C-2209-4B2B-99FB-2F8D6E30470F}">
      <dsp:nvSpPr>
        <dsp:cNvPr id="0" name=""/>
        <dsp:cNvSpPr/>
      </dsp:nvSpPr>
      <dsp:spPr>
        <a:xfrm>
          <a:off x="0" y="96366"/>
          <a:ext cx="7957548" cy="98375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（一）防範系統解組與死亡，儘速提供系統所缺乏資源，使系統恢復平衡和維持起碼運作。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48023" y="144389"/>
        <a:ext cx="7861502" cy="887709"/>
      </dsp:txXfrm>
    </dsp:sp>
    <dsp:sp modelId="{BDB7E905-BD42-4C37-9F45-4B45B8266672}">
      <dsp:nvSpPr>
        <dsp:cNvPr id="0" name=""/>
        <dsp:cNvSpPr/>
      </dsp:nvSpPr>
      <dsp:spPr>
        <a:xfrm>
          <a:off x="0" y="1144787"/>
          <a:ext cx="7957548" cy="7994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latin typeface="標楷體" pitchFamily="65" charset="-120"/>
              <a:ea typeface="標楷體" pitchFamily="65" charset="-120"/>
            </a:rPr>
            <a:t>（二）進而介入關鍵性次系統，以帶動其他相關次系統有效改變。</a:t>
          </a:r>
          <a:endParaRPr lang="zh-TW" altLang="en-US" sz="2400" kern="1200" dirty="0">
            <a:latin typeface="標楷體" pitchFamily="65" charset="-120"/>
            <a:ea typeface="標楷體" pitchFamily="65" charset="-120"/>
          </a:endParaRPr>
        </a:p>
      </dsp:txBody>
      <dsp:txXfrm>
        <a:off x="39025" y="1183812"/>
        <a:ext cx="7879498" cy="721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新細明體" pitchFamily="18" charset="-120"/>
              </a:defRPr>
            </a:lvl1pPr>
          </a:lstStyle>
          <a:p>
            <a:pPr>
              <a:defRPr/>
            </a:pPr>
            <a:fld id="{4D04137E-3152-4DA9-BD8D-0CF151B67B9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77619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4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8031C-2591-44AC-9086-B03007581D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7" name="圖片 6" descr="kmu_logo.gif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6903" y="196031"/>
            <a:ext cx="1216745" cy="12167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9AA5C-4E0C-4221-9B04-963C812227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8" name="圖片 7" descr="kmu_logo.g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07783" y="52015"/>
            <a:ext cx="856705" cy="85670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42F13-FCDE-43E4-A5C7-A225DB3DA8B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8" name="圖片 7" descr="kmu_logo.g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07783" y="52015"/>
            <a:ext cx="856705" cy="85670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2E66C-BA9D-44C7-8030-89710E304E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8" name="圖片 7" descr="kmu_logo.g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07783" y="52015"/>
            <a:ext cx="856705" cy="85670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018E9-44DB-4A58-8BDF-1E6DB61CBE4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7" name="圖片 6" descr="kmu_logo.gif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6903" y="196031"/>
            <a:ext cx="1216745" cy="12167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E6B6C-2B30-4EA5-AD69-DEAA6E3F528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10" name="圖片 9" descr="kmu_logo.g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07783" y="52015"/>
            <a:ext cx="856705" cy="85670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83D99-EFA2-4648-B0FF-780248AC4C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11" name="圖片 10" descr="kmu_logo.g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07783" y="52015"/>
            <a:ext cx="856705" cy="85670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CBF05-C6AA-497F-9268-DDD3021F422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8" name="圖片 7" descr="kmu_logo.g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07783" y="52015"/>
            <a:ext cx="856705" cy="85670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1BC63-F8C3-4A5C-A513-A36C9132BBE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6" name="圖片 5" descr="kmu_logo.g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07783" y="52015"/>
            <a:ext cx="856705" cy="85670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26C41-A31E-4457-8280-C7A5085191A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9" name="圖片 8" descr="kmu_logo.g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07783" y="52015"/>
            <a:ext cx="856705" cy="85670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剪去並圓角化單一角落矩形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直角三角形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手繪多邊形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9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3BCD5-1662-4AEE-9444-CD0123FE1CC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13" name="圖片 12" descr="kmu_logo.gif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107783" y="52015"/>
            <a:ext cx="856705" cy="85670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8" name="標題版面配置區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9" name="文字版面配置區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新細明體" pitchFamily="18" charset="-120"/>
              </a:defRPr>
            </a:lvl1pPr>
          </a:lstStyle>
          <a:p>
            <a:pPr>
              <a:defRPr/>
            </a:pPr>
            <a:fld id="{9615805C-2173-44BB-B505-09770E9D020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3" name="群組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手繪多邊形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ea typeface="新細明體" pitchFamily="18" charset="-120"/>
              </a:endParaRPr>
            </a:p>
          </p:txBody>
        </p:sp>
        <p:sp>
          <p:nvSpPr>
            <p:cNvPr id="13" name="手繪多邊形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71" r:id="rId2"/>
    <p:sldLayoutId id="2147483880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81" r:id="rId9"/>
    <p:sldLayoutId id="2147483877" r:id="rId10"/>
    <p:sldLayoutId id="21474838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837184"/>
            <a:ext cx="8001000" cy="14478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sz="8000" dirty="0" smtClean="0">
                <a:ea typeface="標楷體" pitchFamily="65" charset="-120"/>
              </a:rPr>
              <a:t>系統理論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886200"/>
            <a:ext cx="8064500" cy="2495550"/>
          </a:xfrm>
        </p:spPr>
        <p:txBody>
          <a:bodyPr/>
          <a:lstStyle/>
          <a:p>
            <a:pPr marR="0" algn="ctr" eaLnBrk="1" hangingPunct="1"/>
            <a:r>
              <a:rPr lang="zh-TW" altLang="en-US" dirty="0" smtClean="0">
                <a:ea typeface="標楷體" pitchFamily="65" charset="-120"/>
              </a:rPr>
              <a:t>授課老師：林東龍</a:t>
            </a:r>
          </a:p>
          <a:p>
            <a:pPr marR="0" algn="ctr" eaLnBrk="1" hangingPunct="1"/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  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  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授課日期：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2015/12/15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                               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 </a:t>
            </a:r>
            <a:endParaRPr lang="zh-TW" altLang="zh-TW" smtClean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285720" y="1714488"/>
          <a:ext cx="8704263" cy="4506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 4"/>
          <p:cNvSpPr/>
          <p:nvPr/>
        </p:nvSpPr>
        <p:spPr>
          <a:xfrm>
            <a:off x="428625" y="1000125"/>
            <a:ext cx="1371600" cy="534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Clr>
                <a:schemeClr val="bg2">
                  <a:lumMod val="50000"/>
                </a:schemeClr>
              </a:buClr>
              <a:buFont typeface="Wingdings" pitchFamily="2" charset="2"/>
              <a:buChar char="p"/>
              <a:defRPr/>
            </a:pPr>
            <a:r>
              <a:rPr lang="zh-TW" altLang="en-US" sz="3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機能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428625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處遇原則與過程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02915" y="1916832"/>
            <a:ext cx="8101533" cy="4651375"/>
          </a:xfrm>
        </p:spPr>
        <p:txBody>
          <a:bodyPr/>
          <a:lstStyle/>
          <a:p>
            <a:pPr eaLnBrk="1" hangingPunct="1">
              <a:buClr>
                <a:schemeClr val="bg2">
                  <a:lumMod val="25000"/>
                </a:schemeClr>
              </a:buClr>
              <a:buFont typeface="Wingdings" pitchFamily="2" charset="2"/>
              <a:buChar char="Ø"/>
            </a:pPr>
            <a:r>
              <a:rPr lang="zh-TW" altLang="en-US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 對案主所持觀點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（一）案主問題非完全由個人內在認知偏差或行為引起，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           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同時兼顧環境模式。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（二）評估問題不僅在於案主個人內在生理或心理行為特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           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徵，包含與案主相關的各層次等外在環境特質、功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           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能與運作情形。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（三）案主問題非常廣泛和複雜。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（四）需不斷重新評估。</a:t>
            </a: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（五）周延（橫切面）與連續（縱貫面）的整合觀點。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   ★課本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276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例子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 </a:t>
            </a:r>
            <a:endParaRPr lang="zh-TW" altLang="zh-TW" smtClean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2382230"/>
              </p:ext>
            </p:extLst>
          </p:nvPr>
        </p:nvGraphicFramePr>
        <p:xfrm>
          <a:off x="250825" y="1571613"/>
          <a:ext cx="8704263" cy="5097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矩形 5"/>
          <p:cNvSpPr/>
          <p:nvPr/>
        </p:nvSpPr>
        <p:spPr>
          <a:xfrm>
            <a:off x="785813" y="857250"/>
            <a:ext cx="68580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zh-TW" altLang="en-US" sz="3200" dirty="0">
                <a:solidFill>
                  <a:schemeClr val="accent3">
                    <a:lumMod val="50000"/>
                  </a:schemeClr>
                </a:solidFill>
                <a:ea typeface="標楷體" pitchFamily="65" charset="-120"/>
              </a:rPr>
              <a:t>與社會工作使命與處理原則的連結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 </a:t>
            </a:r>
            <a:endParaRPr lang="zh-TW" altLang="zh-TW" smtClean="0"/>
          </a:p>
        </p:txBody>
      </p:sp>
      <p:sp>
        <p:nvSpPr>
          <p:cNvPr id="5" name="矩形 4"/>
          <p:cNvSpPr/>
          <p:nvPr/>
        </p:nvSpPr>
        <p:spPr>
          <a:xfrm>
            <a:off x="357188" y="1214438"/>
            <a:ext cx="3422650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zh-TW" altLang="en-US" sz="3200" dirty="0">
                <a:solidFill>
                  <a:schemeClr val="accent3">
                    <a:lumMod val="50000"/>
                  </a:schemeClr>
                </a:solidFill>
                <a:ea typeface="標楷體" pitchFamily="65" charset="-120"/>
              </a:rPr>
              <a:t>處遇目標與取向</a:t>
            </a:r>
          </a:p>
        </p:txBody>
      </p:sp>
      <p:graphicFrame>
        <p:nvGraphicFramePr>
          <p:cNvPr id="7" name="內容版面配置區 6"/>
          <p:cNvGraphicFramePr>
            <a:graphicFrameLocks noGrp="1"/>
          </p:cNvGraphicFramePr>
          <p:nvPr>
            <p:ph idx="1"/>
          </p:nvPr>
        </p:nvGraphicFramePr>
        <p:xfrm>
          <a:off x="611560" y="2223195"/>
          <a:ext cx="7931224" cy="35820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 </a:t>
            </a:r>
            <a:endParaRPr lang="zh-TW" altLang="zh-TW" smtClean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67544" y="2073958"/>
          <a:ext cx="8318728" cy="4163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 4"/>
          <p:cNvSpPr/>
          <p:nvPr/>
        </p:nvSpPr>
        <p:spPr>
          <a:xfrm>
            <a:off x="357188" y="1071563"/>
            <a:ext cx="33826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zh-TW" altLang="en-US" sz="3200" dirty="0">
                <a:solidFill>
                  <a:schemeClr val="accent3">
                    <a:lumMod val="50000"/>
                  </a:schemeClr>
                </a:solidFill>
                <a:ea typeface="標楷體" pitchFamily="65" charset="-120"/>
              </a:rPr>
              <a:t>評量重點與</a:t>
            </a:r>
            <a:r>
              <a:rPr lang="zh-TW" altLang="en-US" sz="3200" dirty="0" smtClean="0">
                <a:solidFill>
                  <a:schemeClr val="accent3">
                    <a:lumMod val="50000"/>
                  </a:schemeClr>
                </a:solidFill>
                <a:ea typeface="標楷體" pitchFamily="65" charset="-120"/>
              </a:rPr>
              <a:t>方式</a:t>
            </a:r>
            <a:endParaRPr lang="zh-TW" altLang="en-US" sz="3200" dirty="0">
              <a:solidFill>
                <a:schemeClr val="accent3">
                  <a:lumMod val="50000"/>
                </a:schemeClr>
              </a:solidFill>
              <a:ea typeface="標楷體" pitchFamily="65" charset="-12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  </a:t>
            </a:r>
            <a:endParaRPr lang="zh-TW" altLang="zh-TW" smtClean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214282" y="1785926"/>
          <a:ext cx="8775700" cy="4651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矩形 3"/>
          <p:cNvSpPr/>
          <p:nvPr/>
        </p:nvSpPr>
        <p:spPr>
          <a:xfrm>
            <a:off x="285750" y="1000125"/>
            <a:ext cx="3566170" cy="534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zh-TW" altLang="en-US" sz="3200" dirty="0">
                <a:solidFill>
                  <a:schemeClr val="accent3">
                    <a:lumMod val="50000"/>
                  </a:schemeClr>
                </a:solidFill>
                <a:ea typeface="標楷體" pitchFamily="65" charset="-120"/>
              </a:rPr>
              <a:t>專業關係的界定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 </a:t>
            </a:r>
            <a:endParaRPr lang="zh-TW" altLang="zh-TW" smtClean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862354" y="1945977"/>
          <a:ext cx="7382054" cy="4651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 4"/>
          <p:cNvSpPr/>
          <p:nvPr/>
        </p:nvSpPr>
        <p:spPr>
          <a:xfrm>
            <a:off x="428625" y="928688"/>
            <a:ext cx="3013075" cy="5349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zh-TW" altLang="en-US" sz="3200" dirty="0">
                <a:solidFill>
                  <a:schemeClr val="accent3">
                    <a:lumMod val="50000"/>
                  </a:schemeClr>
                </a:solidFill>
                <a:ea typeface="標楷體" pitchFamily="65" charset="-120"/>
              </a:rPr>
              <a:t>專業人員角色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646900" y="2060848"/>
          <a:ext cx="7957548" cy="2160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標題 3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428624" y="1525317"/>
            <a:ext cx="522349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zh-TW" altLang="en-US" sz="3200" dirty="0" smtClean="0">
                <a:solidFill>
                  <a:schemeClr val="bg2">
                    <a:lumMod val="25000"/>
                  </a:schemeClr>
                </a:solidFill>
                <a:latin typeface="標楷體" pitchFamily="65" charset="-120"/>
                <a:ea typeface="標楷體" pitchFamily="65" charset="-120"/>
              </a:rPr>
              <a:t>處</a:t>
            </a: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標楷體" pitchFamily="65" charset="-120"/>
                <a:ea typeface="標楷體" pitchFamily="65" charset="-120"/>
              </a:rPr>
              <a:t>遇方向與</a:t>
            </a:r>
            <a:r>
              <a:rPr lang="zh-TW" altLang="en-US" sz="3200" dirty="0" smtClean="0">
                <a:solidFill>
                  <a:schemeClr val="bg2">
                    <a:lumMod val="25000"/>
                  </a:schemeClr>
                </a:solidFill>
                <a:latin typeface="標楷體" pitchFamily="65" charset="-120"/>
                <a:ea typeface="標楷體" pitchFamily="65" charset="-120"/>
              </a:rPr>
              <a:t>策略（</a:t>
            </a:r>
            <a:r>
              <a:rPr lang="en-US" altLang="zh-TW" sz="3200" dirty="0" smtClean="0">
                <a:solidFill>
                  <a:schemeClr val="bg2">
                    <a:lumMod val="25000"/>
                  </a:schemeClr>
                </a:solidFill>
                <a:latin typeface="標楷體" pitchFamily="65" charset="-120"/>
                <a:ea typeface="標楷體" pitchFamily="65" charset="-120"/>
              </a:rPr>
              <a:t>p283</a:t>
            </a:r>
            <a:r>
              <a:rPr lang="zh-TW" altLang="en-US" sz="3200" dirty="0" smtClean="0">
                <a:solidFill>
                  <a:schemeClr val="bg2">
                    <a:lumMod val="25000"/>
                  </a:schemeClr>
                </a:solidFill>
                <a:latin typeface="標楷體" pitchFamily="65" charset="-120"/>
                <a:ea typeface="標楷體" pitchFamily="65" charset="-120"/>
              </a:rPr>
              <a:t>）</a:t>
            </a:r>
            <a:endParaRPr lang="zh-TW" altLang="en-US" sz="3200" dirty="0">
              <a:solidFill>
                <a:schemeClr val="bg2">
                  <a:lumMod val="25000"/>
                </a:schemeClr>
              </a:solidFill>
              <a:ea typeface="標楷體" pitchFamily="65" charset="-12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28624" y="4221088"/>
            <a:ext cx="3855343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zh-TW" altLang="zh-TW" sz="3200" dirty="0" smtClean="0">
                <a:solidFill>
                  <a:schemeClr val="bg2">
                    <a:lumMod val="25000"/>
                  </a:schemeClr>
                </a:solidFill>
                <a:latin typeface="標楷體" pitchFamily="65" charset="-120"/>
                <a:ea typeface="標楷體" pitchFamily="65" charset="-120"/>
              </a:rPr>
              <a:t>處</a:t>
            </a:r>
            <a:r>
              <a:rPr lang="zh-TW" altLang="zh-TW" sz="3200" dirty="0">
                <a:solidFill>
                  <a:schemeClr val="bg2">
                    <a:lumMod val="25000"/>
                  </a:schemeClr>
                </a:solidFill>
                <a:latin typeface="標楷體" pitchFamily="65" charset="-120"/>
                <a:ea typeface="標楷體" pitchFamily="65" charset="-120"/>
              </a:rPr>
              <a:t>遇</a:t>
            </a:r>
            <a:r>
              <a:rPr lang="zh-TW" altLang="zh-TW" sz="3200" dirty="0" smtClean="0">
                <a:solidFill>
                  <a:schemeClr val="bg2">
                    <a:lumMod val="25000"/>
                  </a:schemeClr>
                </a:solidFill>
                <a:latin typeface="標楷體" pitchFamily="65" charset="-120"/>
                <a:ea typeface="標楷體" pitchFamily="65" charset="-120"/>
              </a:rPr>
              <a:t>流程</a:t>
            </a:r>
            <a:endParaRPr lang="zh-TW" altLang="en-US" sz="3200" dirty="0">
              <a:solidFill>
                <a:schemeClr val="bg2">
                  <a:lumMod val="25000"/>
                </a:schemeClr>
              </a:solidFill>
              <a:ea typeface="標楷體" pitchFamily="65" charset="-120"/>
            </a:endParaRPr>
          </a:p>
        </p:txBody>
      </p:sp>
      <p:graphicFrame>
        <p:nvGraphicFramePr>
          <p:cNvPr id="8" name="內容版面配置區 4"/>
          <p:cNvGraphicFramePr>
            <a:graphicFrameLocks/>
          </p:cNvGraphicFramePr>
          <p:nvPr/>
        </p:nvGraphicFramePr>
        <p:xfrm>
          <a:off x="683568" y="4797152"/>
          <a:ext cx="7957548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 </a:t>
            </a:r>
            <a:endParaRPr lang="zh-TW" altLang="zh-TW" smtClean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861214" y="2132856"/>
          <a:ext cx="774323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矩形 4"/>
          <p:cNvSpPr/>
          <p:nvPr/>
        </p:nvSpPr>
        <p:spPr>
          <a:xfrm>
            <a:off x="571500" y="1404640"/>
            <a:ext cx="7072313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zh-TW" altLang="en-US" sz="3200" dirty="0">
                <a:solidFill>
                  <a:schemeClr val="accent3">
                    <a:lumMod val="50000"/>
                  </a:schemeClr>
                </a:solidFill>
                <a:ea typeface="標楷體" pitchFamily="65" charset="-120"/>
              </a:rPr>
              <a:t>處遇</a:t>
            </a:r>
            <a:r>
              <a:rPr lang="zh-TW" altLang="en-US" sz="3200" dirty="0" smtClean="0">
                <a:solidFill>
                  <a:schemeClr val="accent3">
                    <a:lumMod val="50000"/>
                  </a:schemeClr>
                </a:solidFill>
                <a:ea typeface="標楷體" pitchFamily="65" charset="-120"/>
              </a:rPr>
              <a:t>重點</a:t>
            </a:r>
            <a:endParaRPr lang="zh-TW" altLang="en-US" sz="3200" dirty="0">
              <a:solidFill>
                <a:schemeClr val="accent3">
                  <a:lumMod val="50000"/>
                </a:schemeClr>
              </a:solidFill>
              <a:ea typeface="標楷體" pitchFamily="65" charset="-12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 </a:t>
            </a:r>
            <a:br>
              <a:rPr lang="en-US" altLang="zh-TW" smtClean="0"/>
            </a:br>
            <a:endParaRPr lang="zh-TW" altLang="zh-TW" smtClean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4552093"/>
              </p:ext>
            </p:extLst>
          </p:nvPr>
        </p:nvGraphicFramePr>
        <p:xfrm>
          <a:off x="755576" y="2377753"/>
          <a:ext cx="7848872" cy="2851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矩形 5"/>
          <p:cNvSpPr/>
          <p:nvPr/>
        </p:nvSpPr>
        <p:spPr>
          <a:xfrm>
            <a:off x="395536" y="1620664"/>
            <a:ext cx="3422650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zh-TW" altLang="en-US" sz="3200" dirty="0">
                <a:solidFill>
                  <a:schemeClr val="accent3">
                    <a:lumMod val="50000"/>
                  </a:schemeClr>
                </a:solidFill>
                <a:ea typeface="標楷體" pitchFamily="65" charset="-120"/>
              </a:rPr>
              <a:t>結案標準與追蹤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642938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內容綱要</a:t>
            </a: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428596" y="2143116"/>
          <a:ext cx="7391400" cy="4327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矩形 3"/>
          <p:cNvSpPr>
            <a:spLocks noChangeArrowheads="1"/>
          </p:cNvSpPr>
          <p:nvPr/>
        </p:nvSpPr>
        <p:spPr bwMode="auto">
          <a:xfrm>
            <a:off x="285750" y="1844824"/>
            <a:ext cx="1371600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zh-TW" altLang="en-US" sz="32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標楷體" pitchFamily="65" charset="-120"/>
              </a:rPr>
              <a:t>優點</a:t>
            </a:r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zh-TW" altLang="en-US" smtClean="0">
                <a:ea typeface="標楷體" pitchFamily="65" charset="-120"/>
              </a:rPr>
              <a:t>理論評估</a:t>
            </a:r>
            <a:endParaRPr lang="zh-TW" altLang="en-US" dirty="0"/>
          </a:p>
        </p:txBody>
      </p:sp>
      <p:sp>
        <p:nvSpPr>
          <p:cNvPr id="8" name="內容版面配置區 7"/>
          <p:cNvSpPr>
            <a:spLocks noGrp="1"/>
          </p:cNvSpPr>
          <p:nvPr>
            <p:ph idx="1"/>
          </p:nvPr>
        </p:nvSpPr>
        <p:spPr>
          <a:xfrm>
            <a:off x="601216" y="2492896"/>
            <a:ext cx="8147248" cy="3831704"/>
          </a:xfrm>
        </p:spPr>
        <p:txBody>
          <a:bodyPr/>
          <a:lstStyle/>
          <a:p>
            <a:pPr marL="514350" indent="-514350">
              <a:buClr>
                <a:schemeClr val="tx2">
                  <a:lumMod val="75000"/>
                </a:schemeClr>
              </a:buClr>
              <a:buFont typeface="+mj-ea"/>
              <a:buAutoNum type="ea1ChtPeriod"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多元文化並存與整合觀點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認同核心價值下對多元文化的包容。</a:t>
            </a:r>
          </a:p>
          <a:p>
            <a:pPr marL="514350" indent="-514350">
              <a:buClr>
                <a:schemeClr val="tx2">
                  <a:lumMod val="75000"/>
                </a:schemeClr>
              </a:buClr>
              <a:buFont typeface="+mj-ea"/>
              <a:buAutoNum type="ea1ChtPeriod"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個人與社會均重視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避免社會改革或個人改變之極化思維。</a:t>
            </a:r>
          </a:p>
          <a:p>
            <a:pPr marL="514350" indent="-514350">
              <a:buClr>
                <a:schemeClr val="tx2">
                  <a:lumMod val="75000"/>
                </a:schemeClr>
              </a:buClr>
              <a:buFont typeface="+mj-ea"/>
              <a:buAutoNum type="ea1ChtPeriod"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強調各次系統的有效連結與合力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—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非正式網絡與正式網絡連結。</a:t>
            </a:r>
          </a:p>
          <a:p>
            <a:pPr marL="514350" indent="-514350">
              <a:buClr>
                <a:schemeClr val="tx2">
                  <a:lumMod val="75000"/>
                </a:schemeClr>
              </a:buClr>
              <a:buFont typeface="+mj-ea"/>
              <a:buAutoNum type="ea1ChtPeriod"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抽象概念架構，對處遇方式具高度包容性。</a:t>
            </a:r>
          </a:p>
          <a:p>
            <a:pPr marL="514350" indent="-514350">
              <a:buClr>
                <a:schemeClr val="tx2">
                  <a:lumMod val="75000"/>
                </a:schemeClr>
              </a:buClr>
              <a:buFont typeface="+mj-ea"/>
              <a:buAutoNum type="ea1ChtPeriod"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系統觀點代表全人、全方位，以及重視社會脈絡的觀點。</a:t>
            </a:r>
          </a:p>
          <a:p>
            <a:pPr marL="514350" indent="-514350">
              <a:buClr>
                <a:schemeClr val="tx2">
                  <a:lumMod val="75000"/>
                </a:schemeClr>
              </a:buClr>
              <a:buFont typeface="+mj-ea"/>
              <a:buAutoNum type="ea1ChtPeriod"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 </a:t>
            </a:r>
            <a:endParaRPr lang="zh-TW" altLang="zh-TW" smtClean="0"/>
          </a:p>
        </p:txBody>
      </p:sp>
      <p:sp>
        <p:nvSpPr>
          <p:cNvPr id="5" name="矩形 4"/>
          <p:cNvSpPr/>
          <p:nvPr/>
        </p:nvSpPr>
        <p:spPr>
          <a:xfrm>
            <a:off x="320080" y="1885900"/>
            <a:ext cx="1371600" cy="534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zh-TW" altLang="en-US" sz="3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限制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611560" y="2492896"/>
            <a:ext cx="8003232" cy="3831704"/>
          </a:xfrm>
        </p:spPr>
        <p:txBody>
          <a:bodyPr/>
          <a:lstStyle/>
          <a:p>
            <a:pPr marL="514350" indent="-514350">
              <a:buClr>
                <a:schemeClr val="bg2">
                  <a:lumMod val="25000"/>
                </a:schemeClr>
              </a:buClr>
              <a:buFont typeface="+mj-ea"/>
              <a:buAutoNum type="ea1ChtPeriod"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著重處理「整體」議題，較少處理個體內在認知行為或情緒等屬「局部」議題，恐流於見林不見樹。</a:t>
            </a:r>
          </a:p>
          <a:p>
            <a:pPr marL="514350" indent="-514350">
              <a:buClr>
                <a:schemeClr val="bg2">
                  <a:lumMod val="25000"/>
                </a:schemeClr>
              </a:buClr>
              <a:buFont typeface="+mj-ea"/>
              <a:buAutoNum type="ea1ChtPeriod"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僅作現象描述與說明，無法詳盡解釋其背後根本原因，也無法提供明確解決問題對策。</a:t>
            </a:r>
          </a:p>
          <a:p>
            <a:pPr marL="514350" indent="-514350">
              <a:buClr>
                <a:schemeClr val="bg2">
                  <a:lumMod val="25000"/>
                </a:schemeClr>
              </a:buClr>
              <a:buFont typeface="+mj-ea"/>
              <a:buAutoNum type="ea1ChtPeriod"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詞彙過於偏向物理學，對社工員而言較為陌生且籠統。</a:t>
            </a:r>
          </a:p>
          <a:p>
            <a:pPr marL="514350" indent="-514350">
              <a:buClr>
                <a:schemeClr val="bg2">
                  <a:lumMod val="25000"/>
                </a:schemeClr>
              </a:buClr>
              <a:buFont typeface="+mj-ea"/>
              <a:buAutoNum type="ea1ChtPeriod"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欠缺貫時性（亦即生命週期）的階段探究。</a:t>
            </a:r>
          </a:p>
          <a:p>
            <a:pPr marL="514350" indent="-514350">
              <a:buClr>
                <a:schemeClr val="bg2">
                  <a:lumMod val="25000"/>
                </a:schemeClr>
              </a:buClr>
              <a:buFont typeface="+mj-ea"/>
              <a:buAutoNum type="ea1ChtPeriod"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因系統強調平衡與求生存之目標，傾向與現實妥協和維持現狀。因此，社會結構改變力度受質疑。</a:t>
            </a:r>
          </a:p>
          <a:p>
            <a:pPr marL="514350" indent="-514350">
              <a:buClr>
                <a:schemeClr val="bg2">
                  <a:lumMod val="25000"/>
                </a:schemeClr>
              </a:buClr>
              <a:buFont typeface="+mj-ea"/>
              <a:buAutoNum type="ea1ChtPeriod"/>
            </a:pP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428625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發展歷史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42875" y="1643063"/>
            <a:ext cx="8775700" cy="4752975"/>
          </a:xfrm>
        </p:spPr>
        <p:txBody>
          <a:bodyPr rtlCol="0" anchor="ctr">
            <a:normAutofit fontScale="70000" lnSpcReduction="20000"/>
          </a:bodyPr>
          <a:lstStyle/>
          <a:p>
            <a:pPr marL="274320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zh-TW" altLang="en-US" sz="3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其他學科發展</a:t>
            </a:r>
          </a:p>
          <a:p>
            <a:pPr marL="274320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zh-TW" altLang="en-US" sz="2900" dirty="0" smtClean="0">
                <a:latin typeface="Times New Roman" pitchFamily="18" charset="0"/>
                <a:ea typeface="標楷體" pitchFamily="65" charset="-120"/>
              </a:rPr>
              <a:t>          哲學、天文學、生物學、</a:t>
            </a:r>
            <a:r>
              <a:rPr lang="zh-TW" altLang="en-US" sz="2900" dirty="0" smtClean="0">
                <a:latin typeface="Times New Roman" pitchFamily="18" charset="0"/>
                <a:ea typeface="標楷體" pitchFamily="65" charset="-120"/>
              </a:rPr>
              <a:t>物理學、社會學</a:t>
            </a:r>
            <a:r>
              <a:rPr lang="zh-TW" altLang="en-US" sz="2900" dirty="0" smtClean="0">
                <a:latin typeface="Times New Roman" pitchFamily="18" charset="0"/>
                <a:ea typeface="標楷體" pitchFamily="65" charset="-120"/>
              </a:rPr>
              <a:t>（組織理論）、</a:t>
            </a:r>
            <a:r>
              <a:rPr lang="zh-TW" altLang="en-US" sz="2900" dirty="0" smtClean="0">
                <a:latin typeface="Times New Roman" pitchFamily="18" charset="0"/>
                <a:ea typeface="標楷體" pitchFamily="65" charset="-120"/>
              </a:rPr>
              <a:t>人工智慧（</a:t>
            </a:r>
            <a:r>
              <a:rPr lang="en-US" altLang="zh-TW" sz="2900" dirty="0" smtClean="0">
                <a:latin typeface="Times New Roman" pitchFamily="18" charset="0"/>
                <a:ea typeface="標楷體" pitchFamily="65" charset="-120"/>
              </a:rPr>
              <a:t>cybernetics</a:t>
            </a:r>
            <a:r>
              <a:rPr lang="zh-TW" altLang="en-US" sz="2900" dirty="0" smtClean="0">
                <a:latin typeface="Times New Roman" pitchFamily="18" charset="0"/>
                <a:ea typeface="標楷體" pitchFamily="65" charset="-120"/>
              </a:rPr>
              <a:t>）：</a:t>
            </a:r>
            <a:r>
              <a:rPr lang="en-US" altLang="zh-TW" sz="2900" dirty="0" smtClean="0">
                <a:latin typeface="Times New Roman" pitchFamily="18" charset="0"/>
                <a:ea typeface="標楷體" pitchFamily="65" charset="-120"/>
              </a:rPr>
              <a:t>feedback loops</a:t>
            </a:r>
          </a:p>
          <a:p>
            <a:pPr marL="274320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altLang="zh-TW" sz="2900" dirty="0" smtClean="0">
              <a:latin typeface="Times New Roman" pitchFamily="18" charset="0"/>
              <a:ea typeface="標楷體" pitchFamily="65" charset="-120"/>
            </a:endParaRPr>
          </a:p>
          <a:p>
            <a:pPr marL="274320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zh-TW" altLang="en-US" sz="3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社會工作中系統理論</a:t>
            </a:r>
          </a:p>
          <a:p>
            <a:pPr marL="274320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zh-TW" altLang="en-US" sz="2900" dirty="0" smtClean="0">
                <a:latin typeface="Times New Roman" pitchFamily="18" charset="0"/>
                <a:ea typeface="標楷體" pitchFamily="65" charset="-120"/>
              </a:rPr>
              <a:t>          （一）</a:t>
            </a:r>
            <a:r>
              <a:rPr lang="en-US" altLang="zh-TW" sz="2900" dirty="0" smtClean="0">
                <a:latin typeface="Times New Roman" pitchFamily="18" charset="0"/>
                <a:ea typeface="標楷體" pitchFamily="65" charset="-120"/>
              </a:rPr>
              <a:t>Ludwig Von </a:t>
            </a:r>
            <a:r>
              <a:rPr lang="en-US" altLang="zh-TW" sz="2900" dirty="0" err="1" smtClean="0">
                <a:latin typeface="Times New Roman" pitchFamily="18" charset="0"/>
                <a:ea typeface="標楷體" pitchFamily="65" charset="-120"/>
              </a:rPr>
              <a:t>Bertalanfy</a:t>
            </a:r>
            <a:r>
              <a:rPr lang="zh-TW" altLang="en-US" sz="2900" dirty="0" smtClean="0">
                <a:latin typeface="Times New Roman" pitchFamily="18" charset="0"/>
                <a:ea typeface="標楷體" pitchFamily="65" charset="-120"/>
              </a:rPr>
              <a:t>（</a:t>
            </a:r>
            <a:r>
              <a:rPr lang="en-US" altLang="zh-TW" sz="2900" dirty="0" smtClean="0">
                <a:latin typeface="Times New Roman" pitchFamily="18" charset="0"/>
                <a:ea typeface="標楷體" pitchFamily="65" charset="-120"/>
              </a:rPr>
              <a:t>1971</a:t>
            </a:r>
            <a:r>
              <a:rPr lang="zh-TW" altLang="en-US" sz="2900" dirty="0" smtClean="0">
                <a:latin typeface="Times New Roman" pitchFamily="18" charset="0"/>
                <a:ea typeface="標楷體" pitchFamily="65" charset="-120"/>
              </a:rPr>
              <a:t>）</a:t>
            </a:r>
            <a:r>
              <a:rPr lang="en-US" altLang="zh-TW" sz="2900" dirty="0" smtClean="0">
                <a:latin typeface="Times New Roman" pitchFamily="18" charset="0"/>
                <a:ea typeface="標楷體" pitchFamily="65" charset="-120"/>
              </a:rPr>
              <a:t>《General System Theory》</a:t>
            </a:r>
          </a:p>
          <a:p>
            <a:pPr marL="274320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zh-TW" altLang="en-US" sz="2900" dirty="0" smtClean="0">
                <a:latin typeface="Times New Roman" pitchFamily="18" charset="0"/>
                <a:ea typeface="標楷體" pitchFamily="65" charset="-120"/>
              </a:rPr>
              <a:t>          （二）</a:t>
            </a:r>
            <a:r>
              <a:rPr lang="en-US" altLang="zh-TW" sz="2900" dirty="0" smtClean="0">
                <a:latin typeface="Times New Roman" pitchFamily="18" charset="0"/>
                <a:ea typeface="標楷體" pitchFamily="65" charset="-120"/>
              </a:rPr>
              <a:t>Organismic biology</a:t>
            </a:r>
            <a:r>
              <a:rPr lang="zh-TW" altLang="en-US" sz="2900" dirty="0" smtClean="0">
                <a:latin typeface="Times New Roman" pitchFamily="18" charset="0"/>
                <a:ea typeface="標楷體" pitchFamily="65" charset="-120"/>
              </a:rPr>
              <a:t>：</a:t>
            </a:r>
            <a:r>
              <a:rPr lang="en-US" altLang="zh-TW" sz="2900" dirty="0" smtClean="0">
                <a:latin typeface="Times New Roman" pitchFamily="18" charset="0"/>
                <a:ea typeface="標楷體" pitchFamily="65" charset="-120"/>
              </a:rPr>
              <a:t>the living organism as </a:t>
            </a:r>
            <a:r>
              <a:rPr lang="en-US" altLang="zh-TW" sz="2900" b="1" u="sng" dirty="0" smtClean="0">
                <a:latin typeface="Times New Roman" pitchFamily="18" charset="0"/>
                <a:ea typeface="標楷體" pitchFamily="65" charset="-120"/>
              </a:rPr>
              <a:t>an organized</a:t>
            </a:r>
          </a:p>
          <a:p>
            <a:pPr marL="274320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altLang="zh-TW" sz="2900" b="1" dirty="0" smtClean="0">
                <a:latin typeface="Times New Roman" pitchFamily="18" charset="0"/>
                <a:ea typeface="標楷體" pitchFamily="65" charset="-120"/>
              </a:rPr>
              <a:t>                      </a:t>
            </a:r>
            <a:r>
              <a:rPr lang="en-US" altLang="zh-TW" sz="2900" b="1" u="sng" dirty="0" smtClean="0">
                <a:latin typeface="Times New Roman" pitchFamily="18" charset="0"/>
                <a:ea typeface="標楷體" pitchFamily="65" charset="-120"/>
              </a:rPr>
              <a:t>system</a:t>
            </a:r>
            <a:r>
              <a:rPr lang="en-US" altLang="zh-TW" sz="2900" dirty="0" smtClean="0">
                <a:latin typeface="Times New Roman" pitchFamily="18" charset="0"/>
                <a:ea typeface="標楷體" pitchFamily="65" charset="-120"/>
              </a:rPr>
              <a:t> and defined the fundamental task of biology as the</a:t>
            </a:r>
          </a:p>
          <a:p>
            <a:pPr marL="274320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altLang="zh-TW" sz="2900" dirty="0" smtClean="0">
                <a:latin typeface="Times New Roman" pitchFamily="18" charset="0"/>
                <a:ea typeface="標楷體" pitchFamily="65" charset="-120"/>
              </a:rPr>
              <a:t>                      </a:t>
            </a:r>
            <a:r>
              <a:rPr lang="en-US" altLang="zh-TW" sz="2900" b="1" u="sng" dirty="0" smtClean="0">
                <a:latin typeface="Times New Roman" pitchFamily="18" charset="0"/>
                <a:ea typeface="標楷體" pitchFamily="65" charset="-120"/>
              </a:rPr>
              <a:t>discovery of laws of biological systems</a:t>
            </a:r>
            <a:r>
              <a:rPr lang="en-US" altLang="zh-TW" sz="2900" dirty="0" smtClean="0">
                <a:latin typeface="Times New Roman" pitchFamily="18" charset="0"/>
                <a:ea typeface="標楷體" pitchFamily="65" charset="-120"/>
              </a:rPr>
              <a:t> at all levels </a:t>
            </a:r>
          </a:p>
          <a:p>
            <a:pPr marL="274320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altLang="zh-TW" sz="2900" dirty="0" smtClean="0">
                <a:latin typeface="Times New Roman" pitchFamily="18" charset="0"/>
                <a:ea typeface="標楷體" pitchFamily="65" charset="-120"/>
              </a:rPr>
              <a:t>                     organization.</a:t>
            </a:r>
          </a:p>
          <a:p>
            <a:pPr marL="274320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zh-TW" altLang="en-US" sz="2900" dirty="0" smtClean="0">
                <a:latin typeface="Times New Roman" pitchFamily="18" charset="0"/>
                <a:ea typeface="標楷體" pitchFamily="65" charset="-120"/>
              </a:rPr>
              <a:t>          （三）</a:t>
            </a:r>
            <a:r>
              <a:rPr lang="en-US" altLang="zh-TW" sz="2900" dirty="0" smtClean="0">
                <a:latin typeface="Times New Roman" pitchFamily="18" charset="0"/>
                <a:ea typeface="標楷體" pitchFamily="65" charset="-120"/>
              </a:rPr>
              <a:t>A system has </a:t>
            </a:r>
            <a:r>
              <a:rPr lang="en-US" altLang="zh-TW" sz="2900" b="1" u="sng" dirty="0" smtClean="0">
                <a:latin typeface="Times New Roman" pitchFamily="18" charset="0"/>
                <a:ea typeface="標楷體" pitchFamily="65" charset="-120"/>
              </a:rPr>
              <a:t>holistic properties</a:t>
            </a:r>
            <a:r>
              <a:rPr lang="en-US" altLang="zh-TW" sz="2900" dirty="0" smtClean="0">
                <a:latin typeface="Times New Roman" pitchFamily="18" charset="0"/>
                <a:ea typeface="標楷體" pitchFamily="65" charset="-120"/>
              </a:rPr>
              <a:t> that are not found separately </a:t>
            </a:r>
          </a:p>
          <a:p>
            <a:pPr marL="274320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altLang="zh-TW" sz="2900" dirty="0" smtClean="0">
                <a:latin typeface="Times New Roman" pitchFamily="18" charset="0"/>
                <a:ea typeface="標楷體" pitchFamily="65" charset="-120"/>
              </a:rPr>
              <a:t>                      within the parts</a:t>
            </a:r>
            <a:r>
              <a:rPr lang="zh-TW" altLang="en-US" sz="2900" dirty="0" smtClean="0">
                <a:latin typeface="Times New Roman" pitchFamily="18" charset="0"/>
                <a:ea typeface="標楷體" pitchFamily="65" charset="-120"/>
              </a:rPr>
              <a:t>（課本</a:t>
            </a:r>
            <a:r>
              <a:rPr lang="en-US" altLang="zh-TW" sz="2900" dirty="0" smtClean="0">
                <a:latin typeface="Times New Roman" pitchFamily="18" charset="0"/>
                <a:ea typeface="標楷體" pitchFamily="65" charset="-120"/>
              </a:rPr>
              <a:t>244</a:t>
            </a:r>
            <a:r>
              <a:rPr lang="zh-TW" altLang="en-US" sz="2900" dirty="0" smtClean="0">
                <a:latin typeface="Times New Roman" pitchFamily="18" charset="0"/>
                <a:ea typeface="標楷體" pitchFamily="65" charset="-120"/>
              </a:rPr>
              <a:t>）</a:t>
            </a:r>
            <a:r>
              <a:rPr lang="en-US" altLang="zh-TW" sz="2900" dirty="0" smtClean="0">
                <a:latin typeface="Times New Roman" pitchFamily="18" charset="0"/>
                <a:ea typeface="標楷體" pitchFamily="65" charset="-120"/>
              </a:rPr>
              <a:t>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844824"/>
            <a:ext cx="8390706" cy="4896544"/>
          </a:xfrm>
        </p:spPr>
        <p:txBody>
          <a:bodyPr rtlCol="0">
            <a:normAutofit fontScale="92500"/>
          </a:bodyPr>
          <a:lstStyle/>
          <a:p>
            <a:pPr marL="274320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zh-TW" altLang="en-US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系統理論（</a:t>
            </a:r>
            <a:r>
              <a:rPr lang="en-US" altLang="zh-TW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70</a:t>
            </a:r>
            <a:r>
              <a:rPr lang="zh-TW" altLang="en-US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年代以後）受社會工作界重視的原因</a:t>
            </a:r>
          </a:p>
          <a:p>
            <a:pPr marL="274320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  （一）回應對心理動力（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unsatisfied drives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）與行為學派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</a:endParaRPr>
          </a:p>
          <a:p>
            <a:pPr marL="1463358" lvl="4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zh-TW" altLang="en-US" sz="1900" dirty="0" smtClean="0">
                <a:latin typeface="Times New Roman" pitchFamily="18" charset="0"/>
                <a:ea typeface="標楷體" pitchFamily="65" charset="-120"/>
              </a:rPr>
              <a:t>（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</a:rPr>
              <a:t>psychological organism is essentially reactive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</a:rPr>
              <a:t>）的不滿：</a:t>
            </a:r>
          </a:p>
          <a:p>
            <a:pPr marL="1463358" lvl="4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altLang="zh-TW" sz="1800" dirty="0" smtClean="0">
                <a:latin typeface="Times New Roman" pitchFamily="18" charset="0"/>
                <a:ea typeface="標楷體" pitchFamily="65" charset="-120"/>
              </a:rPr>
              <a:t>1. These viewpoints fails to examine the </a:t>
            </a:r>
            <a:r>
              <a:rPr lang="en-US" altLang="zh-TW" sz="1800" b="1" u="sng" dirty="0" smtClean="0">
                <a:latin typeface="Times New Roman" pitchFamily="18" charset="0"/>
                <a:ea typeface="標楷體" pitchFamily="65" charset="-120"/>
              </a:rPr>
              <a:t>context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</a:rPr>
              <a:t> in  which, as well as the </a:t>
            </a:r>
            <a:r>
              <a:rPr lang="en-US" altLang="zh-TW" sz="1800" b="1" u="sng" dirty="0" smtClean="0">
                <a:latin typeface="Times New Roman" pitchFamily="18" charset="0"/>
                <a:ea typeface="標楷體" pitchFamily="65" charset="-120"/>
              </a:rPr>
              <a:t>process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</a:rPr>
              <a:t> </a:t>
            </a:r>
          </a:p>
          <a:p>
            <a:pPr marL="1463358" lvl="4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altLang="zh-TW" sz="1800" dirty="0" smtClean="0">
                <a:latin typeface="Times New Roman" pitchFamily="18" charset="0"/>
                <a:ea typeface="標楷體" pitchFamily="65" charset="-120"/>
              </a:rPr>
              <a:t>     by which, the current  behavior occurs.</a:t>
            </a:r>
          </a:p>
          <a:p>
            <a:pPr marL="1463358" lvl="4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altLang="zh-TW" sz="1800" dirty="0" smtClean="0">
                <a:latin typeface="Times New Roman" pitchFamily="18" charset="0"/>
                <a:ea typeface="標楷體" pitchFamily="65" charset="-120"/>
              </a:rPr>
              <a:t>2. The </a:t>
            </a:r>
            <a:r>
              <a:rPr lang="en-US" altLang="zh-TW" sz="1800" b="1" u="sng" dirty="0" smtClean="0">
                <a:latin typeface="Times New Roman" pitchFamily="18" charset="0"/>
                <a:ea typeface="標楷體" pitchFamily="65" charset="-120"/>
              </a:rPr>
              <a:t>mechanistic view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</a:rPr>
              <a:t> of linear causality was fundamental to the consideration </a:t>
            </a:r>
          </a:p>
          <a:p>
            <a:pPr marL="1463358" lvl="4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altLang="zh-TW" sz="1800" dirty="0" smtClean="0">
                <a:latin typeface="Times New Roman" pitchFamily="18" charset="0"/>
                <a:ea typeface="標楷體" pitchFamily="65" charset="-120"/>
              </a:rPr>
              <a:t>    of the goal of   psychobiological behavioral phenomena as reestablishment of a </a:t>
            </a:r>
          </a:p>
          <a:p>
            <a:pPr marL="1463358" lvl="4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altLang="zh-TW" sz="1800" dirty="0" smtClean="0">
                <a:latin typeface="Times New Roman" pitchFamily="18" charset="0"/>
                <a:ea typeface="標楷體" pitchFamily="65" charset="-120"/>
              </a:rPr>
              <a:t>    disturbed equilibrium (</a:t>
            </a:r>
            <a:r>
              <a:rPr lang="en-US" altLang="zh-TW" sz="1800" b="1" u="sng" dirty="0" smtClean="0">
                <a:latin typeface="Times New Roman" pitchFamily="18" charset="0"/>
                <a:ea typeface="標楷體" pitchFamily="65" charset="-120"/>
              </a:rPr>
              <a:t>homeostasis</a:t>
            </a:r>
            <a:r>
              <a:rPr lang="en-US" altLang="zh-TW" sz="1800" b="1" dirty="0" smtClean="0">
                <a:latin typeface="Times New Roman" pitchFamily="18" charset="0"/>
                <a:ea typeface="標楷體" pitchFamily="65" charset="-120"/>
              </a:rPr>
              <a:t>  </a:t>
            </a:r>
            <a:r>
              <a:rPr lang="en-US" altLang="zh-TW" sz="1800" dirty="0" smtClean="0">
                <a:latin typeface="Times New Roman" pitchFamily="18" charset="0"/>
                <a:ea typeface="標楷體" pitchFamily="65" charset="-120"/>
              </a:rPr>
              <a:t>vs. dynamic change and growth). </a:t>
            </a:r>
          </a:p>
          <a:p>
            <a:pPr marL="274320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   （二）系統理論提供整合各理論方法的架構。</a:t>
            </a:r>
          </a:p>
          <a:p>
            <a:pPr marL="274320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   （三）家庭治療的重視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—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理解家庭成員如何相互影響之工具。</a:t>
            </a:r>
          </a:p>
          <a:p>
            <a:pPr marL="274320" indent="-43200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   （四）接受與剖析現存社會結構，而非完全拋棄或否定之。</a:t>
            </a:r>
            <a:endParaRPr lang="zh-TW" altLang="en-US" sz="2400" dirty="0" smtClean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642938"/>
            <a:ext cx="7793038" cy="1139825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基本假設</a:t>
            </a:r>
            <a:r>
              <a:rPr lang="en-US" altLang="zh-TW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—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系統的五個特質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2017713"/>
            <a:ext cx="8704263" cy="4651375"/>
          </a:xfrm>
        </p:spPr>
        <p:txBody>
          <a:bodyPr rtlCol="0"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altLang="zh-TW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       (</a:t>
            </a:r>
            <a:r>
              <a:rPr lang="zh-TW" altLang="en-US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一</a:t>
            </a:r>
            <a:r>
              <a:rPr lang="en-US" altLang="zh-TW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封閉系統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VS.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開放系統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—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適應與維繫生存（課本</a:t>
            </a:r>
            <a:endParaRPr lang="en-US" altLang="zh-TW" dirty="0" smtClean="0">
              <a:latin typeface="Times New Roman" pitchFamily="18" charset="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             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258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案例）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altLang="zh-TW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       (</a:t>
            </a:r>
            <a:r>
              <a:rPr lang="zh-TW" altLang="en-US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二</a:t>
            </a:r>
            <a:r>
              <a:rPr lang="en-US" altLang="zh-TW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系統的整體與各部分，以及各部分之間，存                              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	  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在著消長趨勢與調適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—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分化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altLang="zh-TW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       (</a:t>
            </a:r>
            <a:r>
              <a:rPr lang="zh-TW" altLang="en-US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三</a:t>
            </a:r>
            <a:r>
              <a:rPr lang="en-US" altLang="zh-TW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系統整體和各部分，以及各部門之間是動態</a:t>
            </a:r>
            <a:endParaRPr lang="en-US" altLang="zh-TW" dirty="0" smtClean="0">
              <a:latin typeface="Times New Roman" pitchFamily="18" charset="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      	  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的，亦即不斷變遷與演化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—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動態均衡（課本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256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）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altLang="zh-TW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       (</a:t>
            </a:r>
            <a:r>
              <a:rPr lang="zh-TW" altLang="en-US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四</a:t>
            </a:r>
            <a:r>
              <a:rPr lang="en-US" altLang="zh-TW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整體與部分的關係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—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非等加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性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collection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vs.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system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、</a:t>
            </a:r>
            <a:endParaRPr lang="en-US" altLang="zh-TW" dirty="0" smtClean="0">
              <a:latin typeface="Times New Roman" pitchFamily="18" charset="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             整體先於部分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vs.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共存</a:t>
            </a: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並有</a:t>
            </a:r>
            <a:endParaRPr lang="zh-TW" altLang="en-US" dirty="0" smtClean="0">
              <a:latin typeface="Times New Roman" pitchFamily="18" charset="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altLang="zh-TW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       (</a:t>
            </a:r>
            <a:r>
              <a:rPr lang="zh-TW" altLang="en-US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五</a:t>
            </a:r>
            <a:r>
              <a:rPr lang="en-US" altLang="zh-TW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</a:rPr>
              <a:t>)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系統的整體和各部分是休戚相關的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—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相互性（課本</a:t>
            </a:r>
            <a:endParaRPr lang="en-US" altLang="zh-TW" dirty="0" smtClean="0">
              <a:latin typeface="Times New Roman" pitchFamily="18" charset="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zh-TW" altLang="en-US" dirty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             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251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案例）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95536" y="2281432"/>
            <a:ext cx="5616624" cy="571504"/>
          </a:xfrm>
          <a:prstGeom prst="roundRect">
            <a:avLst/>
          </a:prstGeo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marL="274320" indent="-4320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zh-TW" altLang="en-US" sz="2800" dirty="0">
                <a:latin typeface="Times New Roman" pitchFamily="18" charset="0"/>
                <a:ea typeface="標楷體" pitchFamily="65" charset="-120"/>
              </a:rPr>
              <a:t>（一）非正式系統（</a:t>
            </a:r>
            <a:r>
              <a:rPr lang="en-US" altLang="zh-TW" sz="2800" dirty="0">
                <a:latin typeface="Times New Roman" pitchFamily="18" charset="0"/>
                <a:ea typeface="標楷體" pitchFamily="65" charset="-120"/>
              </a:rPr>
              <a:t>micro level</a:t>
            </a:r>
            <a:r>
              <a:rPr lang="zh-TW" altLang="en-US" sz="2800" dirty="0">
                <a:latin typeface="Times New Roman" pitchFamily="18" charset="0"/>
                <a:ea typeface="標楷體" pitchFamily="65" charset="-120"/>
              </a:rPr>
              <a:t>）</a:t>
            </a:r>
            <a:endParaRPr lang="en-US" altLang="zh-TW" sz="2800" dirty="0">
              <a:latin typeface="Times New Roman" pitchFamily="18" charset="0"/>
              <a:ea typeface="標楷體" pitchFamily="65" charset="-120"/>
            </a:endParaRPr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357188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mtClean="0">
                <a:ea typeface="標楷體" pitchFamily="65" charset="-120"/>
              </a:rPr>
              <a:t>主要理論觀點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42875" y="1500188"/>
            <a:ext cx="8812213" cy="4740275"/>
          </a:xfrm>
        </p:spPr>
        <p:txBody>
          <a:bodyPr rtlCol="0">
            <a:normAutofit lnSpcReduction="10000"/>
          </a:bodyPr>
          <a:lstStyle/>
          <a:p>
            <a:pPr marL="274320" indent="-4320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p"/>
              <a:defRPr/>
            </a:pPr>
            <a:r>
              <a:rPr lang="zh-TW" altLang="en-US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結構</a:t>
            </a:r>
            <a:r>
              <a:rPr lang="en-US" altLang="zh-TW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—</a:t>
            </a:r>
            <a:r>
              <a:rPr lang="zh-TW" altLang="en-US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案主生活的環境</a:t>
            </a:r>
          </a:p>
          <a:p>
            <a:pPr marL="274320" indent="-4320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en-US" altLang="zh-TW" sz="2800" dirty="0" smtClean="0">
              <a:latin typeface="Times New Roman" pitchFamily="18" charset="0"/>
              <a:ea typeface="標楷體" pitchFamily="65" charset="-120"/>
            </a:endParaRPr>
          </a:p>
          <a:p>
            <a:pPr marL="274320" indent="-4320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altLang="zh-TW" sz="2800" dirty="0" smtClean="0">
                <a:latin typeface="Times New Roman" pitchFamily="18" charset="0"/>
                <a:ea typeface="標楷體" pitchFamily="65" charset="-120"/>
              </a:rPr>
              <a:t>        </a:t>
            </a:r>
          </a:p>
          <a:p>
            <a:pPr marL="274320" indent="-4320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altLang="zh-TW" sz="2800" dirty="0" smtClean="0">
                <a:latin typeface="Times New Roman" pitchFamily="18" charset="0"/>
                <a:ea typeface="標楷體" pitchFamily="65" charset="-120"/>
              </a:rPr>
              <a:t>        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that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part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of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total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physical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and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social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environment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that</a:t>
            </a:r>
          </a:p>
          <a:p>
            <a:pPr marL="274320" indent="-4320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 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       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an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individual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is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in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contact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with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and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can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interact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with</a:t>
            </a:r>
          </a:p>
          <a:p>
            <a:pPr marL="274320" indent="-4320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      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   </a:t>
            </a:r>
            <a:r>
              <a:rPr lang="en-US" altLang="zh-TW" sz="2400" u="sng" dirty="0" smtClean="0">
                <a:latin typeface="Times New Roman" pitchFamily="18" charset="0"/>
                <a:ea typeface="標楷體" pitchFamily="65" charset="-120"/>
              </a:rPr>
              <a:t>directly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in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daily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life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during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a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certain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period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of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time</a:t>
            </a:r>
            <a:endParaRPr lang="zh-TW" altLang="en-US" sz="2400" dirty="0" smtClean="0">
              <a:latin typeface="Times New Roman" pitchFamily="18" charset="0"/>
              <a:ea typeface="標楷體" pitchFamily="65" charset="-120"/>
            </a:endParaRPr>
          </a:p>
          <a:p>
            <a:pPr marL="274320" indent="-4320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    包括個人在家庭、學校、工作或休閒時間的經驗</a:t>
            </a:r>
            <a:endParaRPr lang="en-US" altLang="zh-TW" sz="2800" dirty="0" smtClean="0">
              <a:latin typeface="Times New Roman" pitchFamily="18" charset="0"/>
              <a:ea typeface="標楷體" pitchFamily="65" charset="-120"/>
            </a:endParaRPr>
          </a:p>
          <a:p>
            <a:pPr marL="274320" indent="-4320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zh-TW" altLang="en-US" sz="2800" dirty="0" smtClean="0">
                <a:latin typeface="Times New Roman" pitchFamily="18" charset="0"/>
                <a:ea typeface="標楷體" pitchFamily="65" charset="-120"/>
              </a:rPr>
              <a:t>★</a:t>
            </a:r>
            <a:r>
              <a:rPr lang="zh-TW" altLang="en-US" sz="2800" dirty="0" smtClean="0">
                <a:solidFill>
                  <a:srgbClr val="C00000"/>
                </a:solidFill>
                <a:latin typeface="Times New Roman" pitchFamily="18" charset="0"/>
                <a:ea typeface="標楷體" pitchFamily="65" charset="-120"/>
              </a:rPr>
              <a:t>何謂情境（</a:t>
            </a:r>
            <a:r>
              <a:rPr lang="en-US" altLang="zh-TW" sz="2800" dirty="0" smtClean="0">
                <a:solidFill>
                  <a:srgbClr val="C00000"/>
                </a:solidFill>
                <a:latin typeface="Times New Roman" pitchFamily="18" charset="0"/>
                <a:ea typeface="標楷體" pitchFamily="65" charset="-120"/>
              </a:rPr>
              <a:t>situation</a:t>
            </a:r>
            <a:r>
              <a:rPr lang="zh-TW" altLang="en-US" sz="2800" dirty="0" smtClean="0">
                <a:solidFill>
                  <a:srgbClr val="C00000"/>
                </a:solidFill>
                <a:latin typeface="Times New Roman" pitchFamily="18" charset="0"/>
                <a:ea typeface="標楷體" pitchFamily="65" charset="-120"/>
              </a:rPr>
              <a:t>）？</a:t>
            </a:r>
            <a:endParaRPr lang="en-US" altLang="zh-TW" sz="2800" dirty="0" smtClean="0">
              <a:solidFill>
                <a:srgbClr val="C00000"/>
              </a:solidFill>
              <a:latin typeface="Times New Roman" pitchFamily="18" charset="0"/>
              <a:ea typeface="標楷體" pitchFamily="65" charset="-120"/>
            </a:endParaRPr>
          </a:p>
          <a:p>
            <a:pPr marL="274320" indent="-4320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      that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part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of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the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environment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that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is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u="sng" dirty="0" smtClean="0">
                <a:latin typeface="Times New Roman" pitchFamily="18" charset="0"/>
                <a:ea typeface="標楷體" pitchFamily="65" charset="-120"/>
              </a:rPr>
              <a:t>accessible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to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the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individual’s</a:t>
            </a:r>
          </a:p>
          <a:p>
            <a:pPr marL="274320" indent="-43200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 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perception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at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any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given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moment.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圓角矩形 4"/>
          <p:cNvSpPr/>
          <p:nvPr/>
        </p:nvSpPr>
        <p:spPr>
          <a:xfrm>
            <a:off x="395568" y="4446076"/>
            <a:ext cx="4857752" cy="571504"/>
          </a:xfrm>
          <a:prstGeom prst="roundRect">
            <a:avLst/>
          </a:prstGeo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dirty="0">
              <a:solidFill>
                <a:srgbClr val="FFC000"/>
              </a:solidFill>
            </a:endParaRPr>
          </a:p>
        </p:txBody>
      </p:sp>
      <p:sp>
        <p:nvSpPr>
          <p:cNvPr id="4" name="圓角矩形 3"/>
          <p:cNvSpPr/>
          <p:nvPr/>
        </p:nvSpPr>
        <p:spPr>
          <a:xfrm>
            <a:off x="395536" y="1666230"/>
            <a:ext cx="4786346" cy="571504"/>
          </a:xfrm>
          <a:prstGeom prst="roundRect">
            <a:avLst/>
          </a:prstGeom>
          <a:solidFill>
            <a:schemeClr val="accent3">
              <a:lumMod val="75000"/>
            </a:schemeClr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dirty="0">
              <a:solidFill>
                <a:srgbClr val="FFC000"/>
              </a:solidFill>
            </a:endParaRPr>
          </a:p>
        </p:txBody>
      </p:sp>
      <p:sp>
        <p:nvSpPr>
          <p:cNvPr id="1127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  </a:t>
            </a:r>
            <a:endParaRPr lang="zh-TW" altLang="en-US" smtClean="0"/>
          </a:p>
        </p:txBody>
      </p:sp>
      <p:sp>
        <p:nvSpPr>
          <p:cNvPr id="11273" name="內容版面配置區 2"/>
          <p:cNvSpPr>
            <a:spLocks noGrp="1"/>
          </p:cNvSpPr>
          <p:nvPr>
            <p:ph idx="1"/>
          </p:nvPr>
        </p:nvSpPr>
        <p:spPr>
          <a:xfrm>
            <a:off x="251520" y="1683345"/>
            <a:ext cx="8489255" cy="4625975"/>
          </a:xfrm>
        </p:spPr>
        <p:txBody>
          <a:bodyPr/>
          <a:lstStyle/>
          <a:p>
            <a:pPr indent="-431800" eaLnBrk="1" hangingPunct="1">
              <a:buFont typeface="Wingdings" pitchFamily="2" charset="2"/>
              <a:buNone/>
            </a:pPr>
            <a:r>
              <a:rPr lang="zh-TW" altLang="en-US" sz="2800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（二）正式系統（</a:t>
            </a:r>
            <a:r>
              <a:rPr lang="en-US" altLang="zh-TW" sz="2800" dirty="0" err="1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meso</a:t>
            </a:r>
            <a:r>
              <a:rPr lang="en-US" altLang="zh-TW" sz="2800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 level</a:t>
            </a:r>
            <a:r>
              <a:rPr lang="zh-TW" altLang="en-US" sz="2800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）</a:t>
            </a:r>
            <a:endParaRPr lang="en-US" altLang="zh-TW" sz="2800" dirty="0" smtClean="0">
              <a:solidFill>
                <a:schemeClr val="bg1"/>
              </a:solidFill>
              <a:latin typeface="Times New Roman" pitchFamily="18" charset="0"/>
              <a:ea typeface="標楷體" pitchFamily="65" charset="-120"/>
            </a:endParaRPr>
          </a:p>
          <a:p>
            <a:pPr lvl="2" indent="-431800" eaLnBrk="1" hangingPunct="1">
              <a:buFont typeface="Wingdings" pitchFamily="2" charset="2"/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that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part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of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the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environment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that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in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some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way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or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other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influence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</a:endParaRPr>
          </a:p>
          <a:p>
            <a:pPr lvl="2" indent="-431800" eaLnBrk="1" hangingPunct="1">
              <a:buFont typeface="Wingdings" pitchFamily="2" charset="2"/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and determines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the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character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and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functioning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of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the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micro-</a:t>
            </a:r>
          </a:p>
          <a:p>
            <a:pPr lvl="2" indent="-431800" eaLnBrk="1" hangingPunct="1">
              <a:buFont typeface="Wingdings" pitchFamily="2" charset="2"/>
              <a:buNone/>
            </a:pPr>
            <a:r>
              <a:rPr lang="en-US" altLang="zh-TW" sz="2400" dirty="0" smtClean="0">
                <a:latin typeface="Times New Roman" pitchFamily="18" charset="0"/>
                <a:ea typeface="標楷體" pitchFamily="65" charset="-120"/>
              </a:rPr>
              <a:t>environment</a:t>
            </a:r>
            <a:endParaRPr lang="zh-TW" altLang="en-US" sz="2400" dirty="0" smtClean="0">
              <a:latin typeface="Times New Roman" pitchFamily="18" charset="0"/>
              <a:ea typeface="標楷體" pitchFamily="65" charset="-120"/>
            </a:endParaRPr>
          </a:p>
          <a:p>
            <a:pPr lvl="1" indent="-431800" eaLnBrk="1" hangingPunct="1">
              <a:buFont typeface="Wingdings" pitchFamily="2" charset="2"/>
              <a:buNone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如社區組織、教會、工作、學校、醫院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…</a:t>
            </a:r>
          </a:p>
          <a:p>
            <a:pPr indent="-431800" eaLnBrk="1" hangingPunct="1">
              <a:buFont typeface="Wingdings" pitchFamily="2" charset="2"/>
              <a:buNone/>
            </a:pPr>
            <a:endParaRPr lang="en-US" altLang="zh-TW" sz="2800" dirty="0" smtClean="0">
              <a:solidFill>
                <a:schemeClr val="bg1"/>
              </a:solidFill>
              <a:latin typeface="Times New Roman" pitchFamily="18" charset="0"/>
              <a:ea typeface="標楷體" pitchFamily="65" charset="-120"/>
            </a:endParaRPr>
          </a:p>
          <a:p>
            <a:pPr indent="-431800" eaLnBrk="1" hangingPunct="1">
              <a:buFont typeface="Wingdings" pitchFamily="2" charset="2"/>
              <a:buNone/>
            </a:pPr>
            <a:r>
              <a:rPr lang="zh-TW" altLang="en-US" sz="2800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（三）社會系統（</a:t>
            </a:r>
            <a:r>
              <a:rPr lang="en-US" altLang="zh-TW" sz="2800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macro level</a:t>
            </a:r>
            <a:r>
              <a:rPr lang="zh-TW" altLang="en-US" sz="2800" dirty="0" smtClean="0">
                <a:solidFill>
                  <a:schemeClr val="bg1"/>
                </a:solidFill>
                <a:latin typeface="Times New Roman" pitchFamily="18" charset="0"/>
                <a:ea typeface="標楷體" pitchFamily="65" charset="-120"/>
              </a:rPr>
              <a:t>）</a:t>
            </a:r>
            <a:endParaRPr lang="en-US" altLang="zh-TW" sz="2800" dirty="0" smtClean="0">
              <a:solidFill>
                <a:schemeClr val="bg1"/>
              </a:solidFill>
              <a:latin typeface="Times New Roman" pitchFamily="18" charset="0"/>
              <a:ea typeface="標楷體" pitchFamily="65" charset="-120"/>
            </a:endParaRPr>
          </a:p>
          <a:p>
            <a:pPr lvl="2" indent="-431800" eaLnBrk="1" hangingPunct="1">
              <a:buFont typeface="Wingdings" pitchFamily="2" charset="2"/>
              <a:buNone/>
            </a:pPr>
            <a:r>
              <a:rPr lang="en-US" altLang="zh-TW" sz="1900" dirty="0" smtClean="0">
                <a:latin typeface="Times New Roman" pitchFamily="18" charset="0"/>
                <a:ea typeface="標楷體" pitchFamily="65" charset="-120"/>
              </a:rPr>
              <a:t>most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</a:rPr>
              <a:t>members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</a:rPr>
              <a:t>of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</a:rPr>
              <a:t>groups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</a:rPr>
              <a:t>living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</a:rPr>
              <a:t>in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</a:rPr>
              <a:t>it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</a:rPr>
              <a:t>and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</a:rPr>
              <a:t>involves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</a:rPr>
              <a:t>the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u="sng" dirty="0" smtClean="0">
                <a:latin typeface="Times New Roman" pitchFamily="18" charset="0"/>
                <a:ea typeface="標楷體" pitchFamily="65" charset="-120"/>
              </a:rPr>
              <a:t>physical,</a:t>
            </a:r>
            <a:r>
              <a:rPr lang="zh-TW" altLang="en-US" sz="1900" u="sng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u="sng" dirty="0" smtClean="0">
                <a:latin typeface="Times New Roman" pitchFamily="18" charset="0"/>
                <a:ea typeface="標楷體" pitchFamily="65" charset="-120"/>
              </a:rPr>
              <a:t>social,</a:t>
            </a:r>
            <a:r>
              <a:rPr lang="zh-TW" altLang="en-US" sz="1900" u="sng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u="sng" dirty="0" smtClean="0">
                <a:latin typeface="Times New Roman" pitchFamily="18" charset="0"/>
                <a:ea typeface="標楷體" pitchFamily="65" charset="-120"/>
              </a:rPr>
              <a:t>cultural,</a:t>
            </a:r>
            <a:r>
              <a:rPr lang="zh-TW" altLang="en-US" sz="1900" u="sng" dirty="0" smtClean="0">
                <a:latin typeface="Times New Roman" pitchFamily="18" charset="0"/>
                <a:ea typeface="標楷體" pitchFamily="65" charset="-120"/>
              </a:rPr>
              <a:t> </a:t>
            </a:r>
            <a:endParaRPr lang="en-US" altLang="zh-TW" sz="1900" u="sng" dirty="0" smtClean="0">
              <a:latin typeface="Times New Roman" pitchFamily="18" charset="0"/>
              <a:ea typeface="標楷體" pitchFamily="65" charset="-120"/>
            </a:endParaRPr>
          </a:p>
          <a:p>
            <a:pPr lvl="2" indent="-431800" eaLnBrk="1" hangingPunct="1">
              <a:buFont typeface="Wingdings" pitchFamily="2" charset="2"/>
              <a:buNone/>
            </a:pPr>
            <a:r>
              <a:rPr lang="en-US" altLang="zh-TW" sz="1900" u="sng" dirty="0" smtClean="0">
                <a:latin typeface="Times New Roman" pitchFamily="18" charset="0"/>
                <a:ea typeface="標楷體" pitchFamily="65" charset="-120"/>
              </a:rPr>
              <a:t>economic,</a:t>
            </a:r>
            <a:r>
              <a:rPr lang="zh-TW" altLang="en-US" sz="1900" u="sng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u="sng" dirty="0" smtClean="0">
                <a:latin typeface="Times New Roman" pitchFamily="18" charset="0"/>
                <a:ea typeface="標楷體" pitchFamily="65" charset="-120"/>
              </a:rPr>
              <a:t>and</a:t>
            </a:r>
            <a:r>
              <a:rPr lang="zh-TW" altLang="en-US" sz="1900" u="sng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u="sng" dirty="0" smtClean="0">
                <a:latin typeface="Times New Roman" pitchFamily="18" charset="0"/>
                <a:ea typeface="標楷體" pitchFamily="65" charset="-120"/>
              </a:rPr>
              <a:t>political</a:t>
            </a:r>
            <a:r>
              <a:rPr lang="zh-TW" altLang="en-US" sz="1900" u="sng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u="sng" dirty="0" smtClean="0">
                <a:latin typeface="Times New Roman" pitchFamily="18" charset="0"/>
                <a:ea typeface="標楷體" pitchFamily="65" charset="-120"/>
              </a:rPr>
              <a:t>structures</a:t>
            </a:r>
            <a:r>
              <a:rPr lang="zh-TW" altLang="en-US" sz="1900" u="sng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</a:rPr>
              <a:t>of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</a:rPr>
              <a:t>the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</a:rPr>
              <a:t>larger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</a:rPr>
              <a:t>society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</a:rPr>
              <a:t>in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</a:rPr>
              <a:t>which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</a:rPr>
              <a:t>individuals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</a:rPr>
              <a:t> </a:t>
            </a:r>
            <a:r>
              <a:rPr lang="en-US" altLang="zh-TW" sz="1900" dirty="0" smtClean="0">
                <a:latin typeface="Times New Roman" pitchFamily="18" charset="0"/>
                <a:ea typeface="標楷體" pitchFamily="65" charset="-120"/>
              </a:rPr>
              <a:t>grow</a:t>
            </a:r>
            <a:r>
              <a:rPr lang="zh-TW" altLang="en-US" sz="1900" dirty="0" smtClean="0">
                <a:latin typeface="Times New Roman" pitchFamily="18" charset="0"/>
                <a:ea typeface="標楷體" pitchFamily="65" charset="-120"/>
              </a:rPr>
              <a:t> </a:t>
            </a:r>
            <a:endParaRPr lang="en-US" altLang="zh-TW" sz="1900" dirty="0" smtClean="0">
              <a:latin typeface="Times New Roman" pitchFamily="18" charset="0"/>
              <a:ea typeface="標楷體" pitchFamily="65" charset="-120"/>
            </a:endParaRPr>
          </a:p>
          <a:p>
            <a:pPr lvl="2" indent="-431800" eaLnBrk="1" hangingPunct="1">
              <a:buFont typeface="Wingdings" pitchFamily="2" charset="2"/>
              <a:buNone/>
            </a:pPr>
            <a:r>
              <a:rPr lang="en-US" altLang="zh-TW" sz="1900" dirty="0" smtClean="0">
                <a:latin typeface="Times New Roman" pitchFamily="18" charset="0"/>
                <a:ea typeface="標楷體" pitchFamily="65" charset="-120"/>
              </a:rPr>
              <a:t>up</a:t>
            </a:r>
            <a:endParaRPr lang="zh-TW" altLang="en-US" sz="1900" dirty="0" smtClean="0">
              <a:latin typeface="Times New Roman" pitchFamily="18" charset="0"/>
              <a:ea typeface="標楷體" pitchFamily="65" charset="-120"/>
            </a:endParaRPr>
          </a:p>
          <a:p>
            <a:pPr lvl="1" indent="-431800" eaLnBrk="1" hangingPunct="1">
              <a:buFont typeface="Wingdings" pitchFamily="2" charset="2"/>
              <a:buNone/>
            </a:pPr>
            <a:r>
              <a:rPr lang="zh-TW" altLang="en-US" dirty="0" smtClean="0">
                <a:latin typeface="Times New Roman" pitchFamily="18" charset="0"/>
                <a:ea typeface="標楷體" pitchFamily="65" charset="-120"/>
              </a:rPr>
              <a:t>如文化、科技、法規、習俗、語言</a:t>
            </a:r>
            <a:r>
              <a:rPr lang="en-US" altLang="zh-TW" dirty="0" smtClean="0">
                <a:latin typeface="Times New Roman" pitchFamily="18" charset="0"/>
                <a:ea typeface="標楷體" pitchFamily="65" charset="-120"/>
              </a:rPr>
              <a:t>…</a:t>
            </a:r>
            <a:endParaRPr lang="zh-TW" altLang="en-US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467544" y="5445224"/>
            <a:ext cx="8280920" cy="1224136"/>
          </a:xfrm>
          <a:prstGeom prst="roundRect">
            <a:avLst>
              <a:gd name="adj" fmla="val 2439"/>
            </a:avLst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+mj-lt"/>
              <a:buAutoNum type="arabicPeriod"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熵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或滅亡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entropy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）：系統無法獲得生存所必要資源。</a:t>
            </a:r>
          </a:p>
          <a:p>
            <a:pPr marL="457200" indent="-457200">
              <a:buFont typeface="+mj-lt"/>
              <a:buAutoNum type="arabicPeriod"/>
            </a:pP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負熵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或生存</a:t>
            </a:r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 err="1">
                <a:latin typeface="標楷體" pitchFamily="65" charset="-120"/>
                <a:ea typeface="標楷體" pitchFamily="65" charset="-120"/>
              </a:rPr>
              <a:t>negentropy</a:t>
            </a:r>
            <a:r>
              <a:rPr lang="zh-TW" altLang="zh-TW" dirty="0">
                <a:latin typeface="標楷體" pitchFamily="65" charset="-120"/>
                <a:ea typeface="標楷體" pitchFamily="65" charset="-120"/>
              </a:rPr>
              <a:t>）：系統可獲得生存所必要資源。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 smtClean="0"/>
              <a:t> </a:t>
            </a:r>
            <a:endParaRPr lang="zh-TW" altLang="zh-TW" smtClean="0"/>
          </a:p>
        </p:txBody>
      </p:sp>
      <p:sp>
        <p:nvSpPr>
          <p:cNvPr id="6" name="矩形 5"/>
          <p:cNvSpPr/>
          <p:nvPr/>
        </p:nvSpPr>
        <p:spPr>
          <a:xfrm>
            <a:off x="214313" y="900009"/>
            <a:ext cx="47564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p"/>
              <a:defRPr/>
            </a:pPr>
            <a:r>
              <a:rPr lang="zh-TW" altLang="en-US" sz="3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 過程</a:t>
            </a:r>
            <a:r>
              <a:rPr lang="en-US" altLang="zh-TW" sz="3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—</a:t>
            </a:r>
            <a:r>
              <a:rPr lang="zh-TW" altLang="en-US" sz="3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改變的重要階段</a:t>
            </a: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467544" y="1653385"/>
          <a:ext cx="8280920" cy="39358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14313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smtClean="0"/>
              <a:t> </a:t>
            </a:r>
            <a:endParaRPr lang="zh-TW" altLang="zh-TW" smtClean="0"/>
          </a:p>
        </p:txBody>
      </p:sp>
      <p:grpSp>
        <p:nvGrpSpPr>
          <p:cNvPr id="12" name="群組 11"/>
          <p:cNvGrpSpPr/>
          <p:nvPr/>
        </p:nvGrpSpPr>
        <p:grpSpPr>
          <a:xfrm>
            <a:off x="728340" y="1709641"/>
            <a:ext cx="7804100" cy="4815703"/>
            <a:chOff x="368300" y="1565625"/>
            <a:chExt cx="8775700" cy="5094899"/>
          </a:xfrm>
        </p:grpSpPr>
        <p:sp>
          <p:nvSpPr>
            <p:cNvPr id="13" name="手繪多邊形 12"/>
            <p:cNvSpPr/>
            <p:nvPr/>
          </p:nvSpPr>
          <p:spPr>
            <a:xfrm>
              <a:off x="368300" y="1565625"/>
              <a:ext cx="8775700" cy="1163564"/>
            </a:xfrm>
            <a:custGeom>
              <a:avLst/>
              <a:gdLst>
                <a:gd name="connsiteX0" fmla="*/ 0 w 8775700"/>
                <a:gd name="connsiteY0" fmla="*/ 193931 h 1163564"/>
                <a:gd name="connsiteX1" fmla="*/ 56801 w 8775700"/>
                <a:gd name="connsiteY1" fmla="*/ 56801 h 1163564"/>
                <a:gd name="connsiteX2" fmla="*/ 193931 w 8775700"/>
                <a:gd name="connsiteY2" fmla="*/ 0 h 1163564"/>
                <a:gd name="connsiteX3" fmla="*/ 8581769 w 8775700"/>
                <a:gd name="connsiteY3" fmla="*/ 0 h 1163564"/>
                <a:gd name="connsiteX4" fmla="*/ 8718899 w 8775700"/>
                <a:gd name="connsiteY4" fmla="*/ 56801 h 1163564"/>
                <a:gd name="connsiteX5" fmla="*/ 8775700 w 8775700"/>
                <a:gd name="connsiteY5" fmla="*/ 193931 h 1163564"/>
                <a:gd name="connsiteX6" fmla="*/ 8775700 w 8775700"/>
                <a:gd name="connsiteY6" fmla="*/ 969633 h 1163564"/>
                <a:gd name="connsiteX7" fmla="*/ 8718899 w 8775700"/>
                <a:gd name="connsiteY7" fmla="*/ 1106763 h 1163564"/>
                <a:gd name="connsiteX8" fmla="*/ 8581769 w 8775700"/>
                <a:gd name="connsiteY8" fmla="*/ 1163564 h 1163564"/>
                <a:gd name="connsiteX9" fmla="*/ 193931 w 8775700"/>
                <a:gd name="connsiteY9" fmla="*/ 1163564 h 1163564"/>
                <a:gd name="connsiteX10" fmla="*/ 56801 w 8775700"/>
                <a:gd name="connsiteY10" fmla="*/ 1106763 h 1163564"/>
                <a:gd name="connsiteX11" fmla="*/ 0 w 8775700"/>
                <a:gd name="connsiteY11" fmla="*/ 969633 h 1163564"/>
                <a:gd name="connsiteX12" fmla="*/ 0 w 8775700"/>
                <a:gd name="connsiteY12" fmla="*/ 193931 h 1163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775700" h="1163564">
                  <a:moveTo>
                    <a:pt x="0" y="193931"/>
                  </a:moveTo>
                  <a:cubicBezTo>
                    <a:pt x="0" y="142497"/>
                    <a:pt x="20432" y="93170"/>
                    <a:pt x="56801" y="56801"/>
                  </a:cubicBezTo>
                  <a:cubicBezTo>
                    <a:pt x="93170" y="20432"/>
                    <a:pt x="142497" y="0"/>
                    <a:pt x="193931" y="0"/>
                  </a:cubicBezTo>
                  <a:lnTo>
                    <a:pt x="8581769" y="0"/>
                  </a:lnTo>
                  <a:cubicBezTo>
                    <a:pt x="8633203" y="0"/>
                    <a:pt x="8682530" y="20432"/>
                    <a:pt x="8718899" y="56801"/>
                  </a:cubicBezTo>
                  <a:cubicBezTo>
                    <a:pt x="8755268" y="93170"/>
                    <a:pt x="8775700" y="142497"/>
                    <a:pt x="8775700" y="193931"/>
                  </a:cubicBezTo>
                  <a:lnTo>
                    <a:pt x="8775700" y="969633"/>
                  </a:lnTo>
                  <a:cubicBezTo>
                    <a:pt x="8775700" y="1021067"/>
                    <a:pt x="8755268" y="1070394"/>
                    <a:pt x="8718899" y="1106763"/>
                  </a:cubicBezTo>
                  <a:cubicBezTo>
                    <a:pt x="8682530" y="1143132"/>
                    <a:pt x="8633203" y="1163564"/>
                    <a:pt x="8581769" y="1163564"/>
                  </a:cubicBezTo>
                  <a:lnTo>
                    <a:pt x="193931" y="1163564"/>
                  </a:lnTo>
                  <a:cubicBezTo>
                    <a:pt x="142497" y="1163564"/>
                    <a:pt x="93170" y="1143132"/>
                    <a:pt x="56801" y="1106763"/>
                  </a:cubicBezTo>
                  <a:cubicBezTo>
                    <a:pt x="20432" y="1070394"/>
                    <a:pt x="0" y="1021067"/>
                    <a:pt x="0" y="969633"/>
                  </a:cubicBezTo>
                  <a:lnTo>
                    <a:pt x="0" y="193931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5381" tIns="125381" rIns="125381" bIns="125381" numCol="1" spcCol="1270" anchor="ctr" anchorCtr="0">
              <a:noAutofit/>
            </a:bodyPr>
            <a:lstStyle/>
            <a:p>
              <a:pPr lvl="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kern="1200" dirty="0" smtClean="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（一）改變代理人系統：</a:t>
              </a:r>
              <a:endParaRPr lang="en-US" altLang="zh-TW" kern="1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lvl="2"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zh-TW" sz="1800" kern="1200" dirty="0" smtClean="0">
                  <a:solidFill>
                    <a:schemeClr val="bg1"/>
                  </a:solidFill>
                  <a:latin typeface="標楷體" pitchFamily="65" charset="-120"/>
                  <a:ea typeface="標楷體" pitchFamily="65" charset="-120"/>
                </a:rPr>
                <a:t>助人者和機構</a:t>
              </a:r>
              <a:endParaRPr lang="zh-TW" sz="1800" kern="1200" dirty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4" name="手繪多邊形 13"/>
            <p:cNvSpPr/>
            <p:nvPr/>
          </p:nvSpPr>
          <p:spPr>
            <a:xfrm>
              <a:off x="368300" y="2876070"/>
              <a:ext cx="8775700" cy="1163564"/>
            </a:xfrm>
            <a:custGeom>
              <a:avLst/>
              <a:gdLst>
                <a:gd name="connsiteX0" fmla="*/ 0 w 8775700"/>
                <a:gd name="connsiteY0" fmla="*/ 193931 h 1163564"/>
                <a:gd name="connsiteX1" fmla="*/ 56801 w 8775700"/>
                <a:gd name="connsiteY1" fmla="*/ 56801 h 1163564"/>
                <a:gd name="connsiteX2" fmla="*/ 193931 w 8775700"/>
                <a:gd name="connsiteY2" fmla="*/ 0 h 1163564"/>
                <a:gd name="connsiteX3" fmla="*/ 8581769 w 8775700"/>
                <a:gd name="connsiteY3" fmla="*/ 0 h 1163564"/>
                <a:gd name="connsiteX4" fmla="*/ 8718899 w 8775700"/>
                <a:gd name="connsiteY4" fmla="*/ 56801 h 1163564"/>
                <a:gd name="connsiteX5" fmla="*/ 8775700 w 8775700"/>
                <a:gd name="connsiteY5" fmla="*/ 193931 h 1163564"/>
                <a:gd name="connsiteX6" fmla="*/ 8775700 w 8775700"/>
                <a:gd name="connsiteY6" fmla="*/ 969633 h 1163564"/>
                <a:gd name="connsiteX7" fmla="*/ 8718899 w 8775700"/>
                <a:gd name="connsiteY7" fmla="*/ 1106763 h 1163564"/>
                <a:gd name="connsiteX8" fmla="*/ 8581769 w 8775700"/>
                <a:gd name="connsiteY8" fmla="*/ 1163564 h 1163564"/>
                <a:gd name="connsiteX9" fmla="*/ 193931 w 8775700"/>
                <a:gd name="connsiteY9" fmla="*/ 1163564 h 1163564"/>
                <a:gd name="connsiteX10" fmla="*/ 56801 w 8775700"/>
                <a:gd name="connsiteY10" fmla="*/ 1106763 h 1163564"/>
                <a:gd name="connsiteX11" fmla="*/ 0 w 8775700"/>
                <a:gd name="connsiteY11" fmla="*/ 969633 h 1163564"/>
                <a:gd name="connsiteX12" fmla="*/ 0 w 8775700"/>
                <a:gd name="connsiteY12" fmla="*/ 193931 h 1163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775700" h="1163564">
                  <a:moveTo>
                    <a:pt x="0" y="193931"/>
                  </a:moveTo>
                  <a:cubicBezTo>
                    <a:pt x="0" y="142497"/>
                    <a:pt x="20432" y="93170"/>
                    <a:pt x="56801" y="56801"/>
                  </a:cubicBezTo>
                  <a:cubicBezTo>
                    <a:pt x="93170" y="20432"/>
                    <a:pt x="142497" y="0"/>
                    <a:pt x="193931" y="0"/>
                  </a:cubicBezTo>
                  <a:lnTo>
                    <a:pt x="8581769" y="0"/>
                  </a:lnTo>
                  <a:cubicBezTo>
                    <a:pt x="8633203" y="0"/>
                    <a:pt x="8682530" y="20432"/>
                    <a:pt x="8718899" y="56801"/>
                  </a:cubicBezTo>
                  <a:cubicBezTo>
                    <a:pt x="8755268" y="93170"/>
                    <a:pt x="8775700" y="142497"/>
                    <a:pt x="8775700" y="193931"/>
                  </a:cubicBezTo>
                  <a:lnTo>
                    <a:pt x="8775700" y="969633"/>
                  </a:lnTo>
                  <a:cubicBezTo>
                    <a:pt x="8775700" y="1021067"/>
                    <a:pt x="8755268" y="1070394"/>
                    <a:pt x="8718899" y="1106763"/>
                  </a:cubicBezTo>
                  <a:cubicBezTo>
                    <a:pt x="8682530" y="1143132"/>
                    <a:pt x="8633203" y="1163564"/>
                    <a:pt x="8581769" y="1163564"/>
                  </a:cubicBezTo>
                  <a:lnTo>
                    <a:pt x="193931" y="1163564"/>
                  </a:lnTo>
                  <a:cubicBezTo>
                    <a:pt x="142497" y="1163564"/>
                    <a:pt x="93170" y="1143132"/>
                    <a:pt x="56801" y="1106763"/>
                  </a:cubicBezTo>
                  <a:cubicBezTo>
                    <a:pt x="20432" y="1070394"/>
                    <a:pt x="0" y="1021067"/>
                    <a:pt x="0" y="969633"/>
                  </a:cubicBezTo>
                  <a:lnTo>
                    <a:pt x="0" y="193931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50000"/>
                <a:hueOff val="357918"/>
                <a:satOff val="-21360"/>
                <a:lumOff val="27012"/>
                <a:alphaOff val="0"/>
              </a:schemeClr>
            </a:fillRef>
            <a:effectRef idx="2">
              <a:schemeClr val="accent2">
                <a:shade val="50000"/>
                <a:hueOff val="357918"/>
                <a:satOff val="-21360"/>
                <a:lumOff val="2701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5381" tIns="125381" rIns="125381" bIns="125381" numCol="1" spcCol="1270" anchor="ctr" anchorCtr="0">
              <a:noAutofit/>
            </a:bodyPr>
            <a:lstStyle/>
            <a:p>
              <a:pPr lvl="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kern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（二）案主系統：</a:t>
              </a:r>
              <a:endParaRPr lang="en-US" altLang="zh-TW" kern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lvl="2"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zh-TW" sz="1800" kern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指需要協助者如個人、團體、家庭或社區（又可進一步分為同意接受幫助的</a:t>
              </a:r>
              <a:r>
                <a:rPr lang="zh-TW" sz="1800" u="sng" kern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實際案主</a:t>
              </a:r>
              <a:r>
                <a:rPr lang="zh-TW" sz="1800" kern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與試圖進行接觸的</a:t>
              </a:r>
              <a:r>
                <a:rPr lang="zh-TW" sz="1800" u="sng" kern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潛在案主</a:t>
              </a:r>
              <a:r>
                <a:rPr lang="zh-TW" sz="1800" kern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）</a:t>
              </a:r>
              <a:endParaRPr lang="zh-TW" sz="1800" kern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5" name="手繪多邊形 14"/>
            <p:cNvSpPr/>
            <p:nvPr/>
          </p:nvSpPr>
          <p:spPr>
            <a:xfrm>
              <a:off x="368300" y="4186515"/>
              <a:ext cx="8775700" cy="1163564"/>
            </a:xfrm>
            <a:custGeom>
              <a:avLst/>
              <a:gdLst>
                <a:gd name="connsiteX0" fmla="*/ 0 w 8775700"/>
                <a:gd name="connsiteY0" fmla="*/ 193931 h 1163564"/>
                <a:gd name="connsiteX1" fmla="*/ 56801 w 8775700"/>
                <a:gd name="connsiteY1" fmla="*/ 56801 h 1163564"/>
                <a:gd name="connsiteX2" fmla="*/ 193931 w 8775700"/>
                <a:gd name="connsiteY2" fmla="*/ 0 h 1163564"/>
                <a:gd name="connsiteX3" fmla="*/ 8581769 w 8775700"/>
                <a:gd name="connsiteY3" fmla="*/ 0 h 1163564"/>
                <a:gd name="connsiteX4" fmla="*/ 8718899 w 8775700"/>
                <a:gd name="connsiteY4" fmla="*/ 56801 h 1163564"/>
                <a:gd name="connsiteX5" fmla="*/ 8775700 w 8775700"/>
                <a:gd name="connsiteY5" fmla="*/ 193931 h 1163564"/>
                <a:gd name="connsiteX6" fmla="*/ 8775700 w 8775700"/>
                <a:gd name="connsiteY6" fmla="*/ 969633 h 1163564"/>
                <a:gd name="connsiteX7" fmla="*/ 8718899 w 8775700"/>
                <a:gd name="connsiteY7" fmla="*/ 1106763 h 1163564"/>
                <a:gd name="connsiteX8" fmla="*/ 8581769 w 8775700"/>
                <a:gd name="connsiteY8" fmla="*/ 1163564 h 1163564"/>
                <a:gd name="connsiteX9" fmla="*/ 193931 w 8775700"/>
                <a:gd name="connsiteY9" fmla="*/ 1163564 h 1163564"/>
                <a:gd name="connsiteX10" fmla="*/ 56801 w 8775700"/>
                <a:gd name="connsiteY10" fmla="*/ 1106763 h 1163564"/>
                <a:gd name="connsiteX11" fmla="*/ 0 w 8775700"/>
                <a:gd name="connsiteY11" fmla="*/ 969633 h 1163564"/>
                <a:gd name="connsiteX12" fmla="*/ 0 w 8775700"/>
                <a:gd name="connsiteY12" fmla="*/ 193931 h 1163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775700" h="1163564">
                  <a:moveTo>
                    <a:pt x="0" y="193931"/>
                  </a:moveTo>
                  <a:cubicBezTo>
                    <a:pt x="0" y="142497"/>
                    <a:pt x="20432" y="93170"/>
                    <a:pt x="56801" y="56801"/>
                  </a:cubicBezTo>
                  <a:cubicBezTo>
                    <a:pt x="93170" y="20432"/>
                    <a:pt x="142497" y="0"/>
                    <a:pt x="193931" y="0"/>
                  </a:cubicBezTo>
                  <a:lnTo>
                    <a:pt x="8581769" y="0"/>
                  </a:lnTo>
                  <a:cubicBezTo>
                    <a:pt x="8633203" y="0"/>
                    <a:pt x="8682530" y="20432"/>
                    <a:pt x="8718899" y="56801"/>
                  </a:cubicBezTo>
                  <a:cubicBezTo>
                    <a:pt x="8755268" y="93170"/>
                    <a:pt x="8775700" y="142497"/>
                    <a:pt x="8775700" y="193931"/>
                  </a:cubicBezTo>
                  <a:lnTo>
                    <a:pt x="8775700" y="969633"/>
                  </a:lnTo>
                  <a:cubicBezTo>
                    <a:pt x="8775700" y="1021067"/>
                    <a:pt x="8755268" y="1070394"/>
                    <a:pt x="8718899" y="1106763"/>
                  </a:cubicBezTo>
                  <a:cubicBezTo>
                    <a:pt x="8682530" y="1143132"/>
                    <a:pt x="8633203" y="1163564"/>
                    <a:pt x="8581769" y="1163564"/>
                  </a:cubicBezTo>
                  <a:lnTo>
                    <a:pt x="193931" y="1163564"/>
                  </a:lnTo>
                  <a:cubicBezTo>
                    <a:pt x="142497" y="1163564"/>
                    <a:pt x="93170" y="1143132"/>
                    <a:pt x="56801" y="1106763"/>
                  </a:cubicBezTo>
                  <a:cubicBezTo>
                    <a:pt x="20432" y="1070394"/>
                    <a:pt x="0" y="1021067"/>
                    <a:pt x="0" y="969633"/>
                  </a:cubicBezTo>
                  <a:lnTo>
                    <a:pt x="0" y="193931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50000"/>
                <a:hueOff val="715835"/>
                <a:satOff val="-42720"/>
                <a:lumOff val="54024"/>
                <a:alphaOff val="0"/>
              </a:schemeClr>
            </a:fillRef>
            <a:effectRef idx="2">
              <a:schemeClr val="accent2">
                <a:shade val="50000"/>
                <a:hueOff val="715835"/>
                <a:satOff val="-42720"/>
                <a:lumOff val="5402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5381" tIns="125381" rIns="125381" bIns="125381" numCol="1" spcCol="1270" anchor="ctr" anchorCtr="0">
              <a:noAutofit/>
            </a:bodyPr>
            <a:lstStyle/>
            <a:p>
              <a:pPr lvl="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kern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（三）標的系統：</a:t>
              </a:r>
              <a:endParaRPr lang="en-US" altLang="zh-TW" kern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lvl="2"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zh-TW" altLang="en-US" sz="1800" kern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助人者試圖達到改變者（案主和標的可能一樣，也可能不一樣）</a:t>
              </a:r>
              <a:endParaRPr lang="zh-TW" altLang="en-US" sz="1800" kern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  <p:sp>
          <p:nvSpPr>
            <p:cNvPr id="16" name="手繪多邊形 15"/>
            <p:cNvSpPr/>
            <p:nvPr/>
          </p:nvSpPr>
          <p:spPr>
            <a:xfrm>
              <a:off x="368300" y="5496960"/>
              <a:ext cx="8775700" cy="1163564"/>
            </a:xfrm>
            <a:custGeom>
              <a:avLst/>
              <a:gdLst>
                <a:gd name="connsiteX0" fmla="*/ 0 w 8775700"/>
                <a:gd name="connsiteY0" fmla="*/ 193931 h 1163564"/>
                <a:gd name="connsiteX1" fmla="*/ 56801 w 8775700"/>
                <a:gd name="connsiteY1" fmla="*/ 56801 h 1163564"/>
                <a:gd name="connsiteX2" fmla="*/ 193931 w 8775700"/>
                <a:gd name="connsiteY2" fmla="*/ 0 h 1163564"/>
                <a:gd name="connsiteX3" fmla="*/ 8581769 w 8775700"/>
                <a:gd name="connsiteY3" fmla="*/ 0 h 1163564"/>
                <a:gd name="connsiteX4" fmla="*/ 8718899 w 8775700"/>
                <a:gd name="connsiteY4" fmla="*/ 56801 h 1163564"/>
                <a:gd name="connsiteX5" fmla="*/ 8775700 w 8775700"/>
                <a:gd name="connsiteY5" fmla="*/ 193931 h 1163564"/>
                <a:gd name="connsiteX6" fmla="*/ 8775700 w 8775700"/>
                <a:gd name="connsiteY6" fmla="*/ 969633 h 1163564"/>
                <a:gd name="connsiteX7" fmla="*/ 8718899 w 8775700"/>
                <a:gd name="connsiteY7" fmla="*/ 1106763 h 1163564"/>
                <a:gd name="connsiteX8" fmla="*/ 8581769 w 8775700"/>
                <a:gd name="connsiteY8" fmla="*/ 1163564 h 1163564"/>
                <a:gd name="connsiteX9" fmla="*/ 193931 w 8775700"/>
                <a:gd name="connsiteY9" fmla="*/ 1163564 h 1163564"/>
                <a:gd name="connsiteX10" fmla="*/ 56801 w 8775700"/>
                <a:gd name="connsiteY10" fmla="*/ 1106763 h 1163564"/>
                <a:gd name="connsiteX11" fmla="*/ 0 w 8775700"/>
                <a:gd name="connsiteY11" fmla="*/ 969633 h 1163564"/>
                <a:gd name="connsiteX12" fmla="*/ 0 w 8775700"/>
                <a:gd name="connsiteY12" fmla="*/ 193931 h 11635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8775700" h="1163564">
                  <a:moveTo>
                    <a:pt x="0" y="193931"/>
                  </a:moveTo>
                  <a:cubicBezTo>
                    <a:pt x="0" y="142497"/>
                    <a:pt x="20432" y="93170"/>
                    <a:pt x="56801" y="56801"/>
                  </a:cubicBezTo>
                  <a:cubicBezTo>
                    <a:pt x="93170" y="20432"/>
                    <a:pt x="142497" y="0"/>
                    <a:pt x="193931" y="0"/>
                  </a:cubicBezTo>
                  <a:lnTo>
                    <a:pt x="8581769" y="0"/>
                  </a:lnTo>
                  <a:cubicBezTo>
                    <a:pt x="8633203" y="0"/>
                    <a:pt x="8682530" y="20432"/>
                    <a:pt x="8718899" y="56801"/>
                  </a:cubicBezTo>
                  <a:cubicBezTo>
                    <a:pt x="8755268" y="93170"/>
                    <a:pt x="8775700" y="142497"/>
                    <a:pt x="8775700" y="193931"/>
                  </a:cubicBezTo>
                  <a:lnTo>
                    <a:pt x="8775700" y="969633"/>
                  </a:lnTo>
                  <a:cubicBezTo>
                    <a:pt x="8775700" y="1021067"/>
                    <a:pt x="8755268" y="1070394"/>
                    <a:pt x="8718899" y="1106763"/>
                  </a:cubicBezTo>
                  <a:cubicBezTo>
                    <a:pt x="8682530" y="1143132"/>
                    <a:pt x="8633203" y="1163564"/>
                    <a:pt x="8581769" y="1163564"/>
                  </a:cubicBezTo>
                  <a:lnTo>
                    <a:pt x="193931" y="1163564"/>
                  </a:lnTo>
                  <a:cubicBezTo>
                    <a:pt x="142497" y="1163564"/>
                    <a:pt x="93170" y="1143132"/>
                    <a:pt x="56801" y="1106763"/>
                  </a:cubicBezTo>
                  <a:cubicBezTo>
                    <a:pt x="20432" y="1070394"/>
                    <a:pt x="0" y="1021067"/>
                    <a:pt x="0" y="969633"/>
                  </a:cubicBezTo>
                  <a:lnTo>
                    <a:pt x="0" y="193931"/>
                  </a:lnTo>
                  <a:close/>
                </a:path>
              </a:pathLst>
            </a:custGeom>
            <a:scene3d>
              <a:camera prst="orthographicFront">
                <a:rot lat="0" lon="0" rev="0"/>
              </a:camera>
              <a:lightRig rig="contrasting" dir="t">
                <a:rot lat="0" lon="0" rev="1200000"/>
              </a:lightRig>
            </a:scene3d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50000"/>
                <a:hueOff val="357918"/>
                <a:satOff val="-21360"/>
                <a:lumOff val="27012"/>
                <a:alphaOff val="0"/>
              </a:schemeClr>
            </a:fillRef>
            <a:effectRef idx="2">
              <a:schemeClr val="accent2">
                <a:shade val="50000"/>
                <a:hueOff val="357918"/>
                <a:satOff val="-21360"/>
                <a:lumOff val="2701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5381" tIns="125381" rIns="125381" bIns="125381" numCol="1" spcCol="1270" anchor="ctr" anchorCtr="0">
              <a:noAutofit/>
            </a:bodyPr>
            <a:lstStyle/>
            <a:p>
              <a:pPr lvl="0" algn="l" defTabSz="8001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kern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（四）行動系統：</a:t>
              </a:r>
              <a:endParaRPr lang="en-US" altLang="zh-TW" kern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lvl="2"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zh-TW" altLang="en-US" sz="1800" kern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助人者與其一起工作（如其他機構、工作者）達成改變標的的人們</a:t>
              </a:r>
              <a:endParaRPr lang="en-US" altLang="zh-TW" sz="1800" kern="1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  <a:p>
              <a:pPr lvl="2" defTabSz="800100">
                <a:lnSpc>
                  <a:spcPct val="90000"/>
                </a:lnSpc>
                <a:spcAft>
                  <a:spcPct val="35000"/>
                </a:spcAft>
              </a:pPr>
              <a:r>
                <a:rPr lang="zh-TW" altLang="en-US" sz="1800" kern="1200" dirty="0" smtClean="0">
                  <a:solidFill>
                    <a:schemeClr val="tx1"/>
                  </a:solidFill>
                  <a:latin typeface="標楷體" pitchFamily="65" charset="-120"/>
                  <a:ea typeface="標楷體" pitchFamily="65" charset="-120"/>
                </a:rPr>
                <a:t>（案主、標的和行動系統可能一樣，也可能不一樣）</a:t>
              </a:r>
              <a:endParaRPr lang="zh-TW" altLang="en-US" sz="1800" kern="1200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endParaRPr>
            </a:p>
          </p:txBody>
        </p:sp>
      </p:grpSp>
      <p:sp>
        <p:nvSpPr>
          <p:cNvPr id="5" name="矩形 4"/>
          <p:cNvSpPr/>
          <p:nvPr/>
        </p:nvSpPr>
        <p:spPr>
          <a:xfrm>
            <a:off x="571500" y="785813"/>
            <a:ext cx="4654550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Clr>
                <a:schemeClr val="bg2">
                  <a:lumMod val="50000"/>
                </a:schemeClr>
              </a:buClr>
              <a:buFont typeface="Wingdings" pitchFamily="2" charset="2"/>
              <a:buChar char="p"/>
              <a:defRPr/>
            </a:pPr>
            <a:r>
              <a:rPr lang="zh-TW" altLang="en-US" sz="3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行動</a:t>
            </a:r>
            <a:r>
              <a:rPr lang="en-US" altLang="zh-TW" sz="3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—</a:t>
            </a:r>
            <a:r>
              <a:rPr lang="zh-TW" altLang="en-US" sz="3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</a:rPr>
              <a:t>社工干預的系統</a:t>
            </a: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流線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流線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7328</TotalTime>
  <Words>1807</Words>
  <Application>Microsoft Office PowerPoint</Application>
  <PresentationFormat>如螢幕大小 (4:3)</PresentationFormat>
  <Paragraphs>188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31" baseType="lpstr">
      <vt:lpstr>微軟正黑體</vt:lpstr>
      <vt:lpstr>新細明體</vt:lpstr>
      <vt:lpstr>標楷體</vt:lpstr>
      <vt:lpstr>Calibri</vt:lpstr>
      <vt:lpstr>Constantia</vt:lpstr>
      <vt:lpstr>Tahoma</vt:lpstr>
      <vt:lpstr>Times New Roman</vt:lpstr>
      <vt:lpstr>Wingdings</vt:lpstr>
      <vt:lpstr>Wingdings 2</vt:lpstr>
      <vt:lpstr>流線</vt:lpstr>
      <vt:lpstr>系統理論</vt:lpstr>
      <vt:lpstr>內容綱要</vt:lpstr>
      <vt:lpstr>發展歷史</vt:lpstr>
      <vt:lpstr>PowerPoint 簡報</vt:lpstr>
      <vt:lpstr>基本假設—系統的五個特質</vt:lpstr>
      <vt:lpstr>主要理論觀點</vt:lpstr>
      <vt:lpstr>  </vt:lpstr>
      <vt:lpstr> </vt:lpstr>
      <vt:lpstr> </vt:lpstr>
      <vt:lpstr> </vt:lpstr>
      <vt:lpstr>處遇原則與過程</vt:lpstr>
      <vt:lpstr> </vt:lpstr>
      <vt:lpstr> </vt:lpstr>
      <vt:lpstr> </vt:lpstr>
      <vt:lpstr>  </vt:lpstr>
      <vt:lpstr> </vt:lpstr>
      <vt:lpstr>PowerPoint 簡報</vt:lpstr>
      <vt:lpstr> </vt:lpstr>
      <vt:lpstr>  </vt:lpstr>
      <vt:lpstr>理論評估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醫療公道如何討？ 台灣醫療糾紛處理機制弊病之探討</dc:title>
  <dc:creator>user</dc:creator>
  <cp:lastModifiedBy>Admin</cp:lastModifiedBy>
  <cp:revision>300</cp:revision>
  <dcterms:created xsi:type="dcterms:W3CDTF">2003-09-09T00:59:01Z</dcterms:created>
  <dcterms:modified xsi:type="dcterms:W3CDTF">2015-12-15T02:06:19Z</dcterms:modified>
</cp:coreProperties>
</file>