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8" r:id="rId20"/>
    <p:sldId id="280" r:id="rId21"/>
    <p:sldId id="281" r:id="rId22"/>
    <p:sldId id="283" r:id="rId23"/>
    <p:sldId id="282" r:id="rId24"/>
    <p:sldId id="284" r:id="rId25"/>
    <p:sldId id="285" r:id="rId26"/>
    <p:sldId id="287" r:id="rId27"/>
    <p:sldId id="286" r:id="rId28"/>
    <p:sldId id="288" r:id="rId29"/>
    <p:sldId id="289" r:id="rId30"/>
    <p:sldId id="290" r:id="rId31"/>
    <p:sldId id="291" r:id="rId32"/>
    <p:sldId id="293" r:id="rId33"/>
    <p:sldId id="292" r:id="rId3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2B1E2-8360-4565-9F99-C75043160838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B61F93E-398A-4A6F-AD2F-EBD9895B575C}">
      <dgm:prSet phldrT="[文字]"/>
      <dgm:spPr/>
      <dgm:t>
        <a:bodyPr/>
        <a:lstStyle/>
        <a:p>
          <a:r>
            <a:rPr lang="zh-TW" altLang="en-US" dirty="0" smtClean="0"/>
            <a:t>概念化</a:t>
          </a:r>
          <a:endParaRPr lang="zh-TW" altLang="en-US" dirty="0"/>
        </a:p>
      </dgm:t>
    </dgm:pt>
    <dgm:pt modelId="{4DF5413F-D749-4752-990F-82E8E83EB6C1}" type="parTrans" cxnId="{48EA34D3-E505-4867-A708-37C36F436171}">
      <dgm:prSet/>
      <dgm:spPr/>
      <dgm:t>
        <a:bodyPr/>
        <a:lstStyle/>
        <a:p>
          <a:endParaRPr lang="zh-TW" altLang="en-US"/>
        </a:p>
      </dgm:t>
    </dgm:pt>
    <dgm:pt modelId="{DC06A896-B82D-424B-9FC9-600EB258FABB}" type="sibTrans" cxnId="{48EA34D3-E505-4867-A708-37C36F436171}">
      <dgm:prSet/>
      <dgm:spPr/>
      <dgm:t>
        <a:bodyPr/>
        <a:lstStyle/>
        <a:p>
          <a:endParaRPr lang="zh-TW" altLang="en-US"/>
        </a:p>
      </dgm:t>
    </dgm:pt>
    <dgm:pt modelId="{4F3B80A7-A110-4119-AED8-BEF82F200846}">
      <dgm:prSet phldrT="[文字]"/>
      <dgm:spPr/>
      <dgm:t>
        <a:bodyPr/>
        <a:lstStyle/>
        <a:p>
          <a:r>
            <a:rPr lang="zh-TW" altLang="en-US" dirty="0" smtClean="0"/>
            <a:t>名目上的定義</a:t>
          </a:r>
          <a:endParaRPr lang="zh-TW" altLang="en-US" dirty="0"/>
        </a:p>
      </dgm:t>
    </dgm:pt>
    <dgm:pt modelId="{1FE4671B-5E29-4D86-9BEE-565D186F89AE}" type="parTrans" cxnId="{E3E00FE8-00F2-414F-AEBB-EE59F2B91B2D}">
      <dgm:prSet/>
      <dgm:spPr/>
      <dgm:t>
        <a:bodyPr/>
        <a:lstStyle/>
        <a:p>
          <a:endParaRPr lang="zh-TW" altLang="en-US"/>
        </a:p>
      </dgm:t>
    </dgm:pt>
    <dgm:pt modelId="{E0A19E3C-CD82-4C35-9E6F-863C57364CB9}" type="sibTrans" cxnId="{E3E00FE8-00F2-414F-AEBB-EE59F2B91B2D}">
      <dgm:prSet/>
      <dgm:spPr/>
      <dgm:t>
        <a:bodyPr/>
        <a:lstStyle/>
        <a:p>
          <a:endParaRPr lang="zh-TW" altLang="en-US"/>
        </a:p>
      </dgm:t>
    </dgm:pt>
    <dgm:pt modelId="{009BDD99-ED8C-4D8C-A3E3-124F07C2C400}">
      <dgm:prSet phldrT="[文字]"/>
      <dgm:spPr/>
      <dgm:t>
        <a:bodyPr/>
        <a:lstStyle/>
        <a:p>
          <a:r>
            <a:rPr lang="zh-TW" altLang="en-US" dirty="0" smtClean="0"/>
            <a:t>操作型的定義</a:t>
          </a:r>
          <a:endParaRPr lang="zh-TW" altLang="en-US" dirty="0"/>
        </a:p>
      </dgm:t>
    </dgm:pt>
    <dgm:pt modelId="{4F860AF1-5ACF-4D04-B8F0-2192BBBF378F}" type="parTrans" cxnId="{9C56660C-0DF9-413D-92A8-53DF99F6A544}">
      <dgm:prSet/>
      <dgm:spPr/>
      <dgm:t>
        <a:bodyPr/>
        <a:lstStyle/>
        <a:p>
          <a:endParaRPr lang="zh-TW" altLang="en-US"/>
        </a:p>
      </dgm:t>
    </dgm:pt>
    <dgm:pt modelId="{494566BA-40D2-49ED-9D19-73AC36448B27}" type="sibTrans" cxnId="{9C56660C-0DF9-413D-92A8-53DF99F6A544}">
      <dgm:prSet/>
      <dgm:spPr/>
      <dgm:t>
        <a:bodyPr/>
        <a:lstStyle/>
        <a:p>
          <a:endParaRPr lang="zh-TW" altLang="en-US"/>
        </a:p>
      </dgm:t>
    </dgm:pt>
    <dgm:pt modelId="{9210C31E-C07F-48AE-A565-B17CA56BB7BD}">
      <dgm:prSet phldrT="[文字]"/>
      <dgm:spPr/>
      <dgm:t>
        <a:bodyPr/>
        <a:lstStyle/>
        <a:p>
          <a:r>
            <a:rPr lang="zh-TW" altLang="en-US" dirty="0" smtClean="0"/>
            <a:t>現實生活中進行測量</a:t>
          </a:r>
          <a:endParaRPr lang="zh-TW" altLang="en-US" dirty="0"/>
        </a:p>
      </dgm:t>
    </dgm:pt>
    <dgm:pt modelId="{EE22F1B1-E714-4DD6-839E-DF7C0AF2BC11}" type="parTrans" cxnId="{942A14E5-F353-425A-B5D0-3B071EDF8F74}">
      <dgm:prSet/>
      <dgm:spPr/>
      <dgm:t>
        <a:bodyPr/>
        <a:lstStyle/>
        <a:p>
          <a:endParaRPr lang="zh-TW" altLang="en-US"/>
        </a:p>
      </dgm:t>
    </dgm:pt>
    <dgm:pt modelId="{A6CEEA54-9383-45CE-B177-21DC9F64B385}" type="sibTrans" cxnId="{942A14E5-F353-425A-B5D0-3B071EDF8F74}">
      <dgm:prSet/>
      <dgm:spPr/>
      <dgm:t>
        <a:bodyPr/>
        <a:lstStyle/>
        <a:p>
          <a:endParaRPr lang="zh-TW" altLang="en-US"/>
        </a:p>
      </dgm:t>
    </dgm:pt>
    <dgm:pt modelId="{0A750FAD-56C7-4FEF-A7FA-B16F2905710C}" type="pres">
      <dgm:prSet presAssocID="{CA52B1E2-8360-4565-9F99-C75043160838}" presName="Name0" presStyleCnt="0">
        <dgm:presLayoutVars>
          <dgm:dir/>
          <dgm:resizeHandles val="exact"/>
        </dgm:presLayoutVars>
      </dgm:prSet>
      <dgm:spPr/>
    </dgm:pt>
    <dgm:pt modelId="{FAB43FCE-96D4-4ED7-AD5F-969E75623111}" type="pres">
      <dgm:prSet presAssocID="{1B61F93E-398A-4A6F-AD2F-EBD9895B575C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18A7C5-4267-4012-8409-387F1A160045}" type="pres">
      <dgm:prSet presAssocID="{DC06A896-B82D-424B-9FC9-600EB258FABB}" presName="parSpace" presStyleCnt="0"/>
      <dgm:spPr/>
    </dgm:pt>
    <dgm:pt modelId="{9222D257-4D68-45F4-8A5C-39E414C3EED5}" type="pres">
      <dgm:prSet presAssocID="{4F3B80A7-A110-4119-AED8-BEF82F200846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68247B-D7A7-48E5-B2AF-1AA33B37D2E9}" type="pres">
      <dgm:prSet presAssocID="{E0A19E3C-CD82-4C35-9E6F-863C57364CB9}" presName="parSpace" presStyleCnt="0"/>
      <dgm:spPr/>
    </dgm:pt>
    <dgm:pt modelId="{73F8FB51-4C7D-454F-A5C5-92AE9855D44E}" type="pres">
      <dgm:prSet presAssocID="{009BDD99-ED8C-4D8C-A3E3-124F07C2C400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D7DD83-04EA-4351-B66B-CE969DEEF009}" type="pres">
      <dgm:prSet presAssocID="{494566BA-40D2-49ED-9D19-73AC36448B27}" presName="parSpace" presStyleCnt="0"/>
      <dgm:spPr/>
    </dgm:pt>
    <dgm:pt modelId="{F04C2FD6-B31E-422D-97A5-A1D55A7CFDE3}" type="pres">
      <dgm:prSet presAssocID="{9210C31E-C07F-48AE-A565-B17CA56BB7BD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2E84756-DBBE-43F4-8EB4-99D4956F9A11}" type="presOf" srcId="{9210C31E-C07F-48AE-A565-B17CA56BB7BD}" destId="{F04C2FD6-B31E-422D-97A5-A1D55A7CFDE3}" srcOrd="0" destOrd="0" presId="urn:microsoft.com/office/officeart/2005/8/layout/hChevron3"/>
    <dgm:cxn modelId="{0F7FC460-6BD6-4999-BE37-A9E5CF18B7CD}" type="presOf" srcId="{1B61F93E-398A-4A6F-AD2F-EBD9895B575C}" destId="{FAB43FCE-96D4-4ED7-AD5F-969E75623111}" srcOrd="0" destOrd="0" presId="urn:microsoft.com/office/officeart/2005/8/layout/hChevron3"/>
    <dgm:cxn modelId="{E3E00FE8-00F2-414F-AEBB-EE59F2B91B2D}" srcId="{CA52B1E2-8360-4565-9F99-C75043160838}" destId="{4F3B80A7-A110-4119-AED8-BEF82F200846}" srcOrd="1" destOrd="0" parTransId="{1FE4671B-5E29-4D86-9BEE-565D186F89AE}" sibTransId="{E0A19E3C-CD82-4C35-9E6F-863C57364CB9}"/>
    <dgm:cxn modelId="{C37E80FF-E53C-45B0-AFE8-C9396EC6D9DA}" type="presOf" srcId="{CA52B1E2-8360-4565-9F99-C75043160838}" destId="{0A750FAD-56C7-4FEF-A7FA-B16F2905710C}" srcOrd="0" destOrd="0" presId="urn:microsoft.com/office/officeart/2005/8/layout/hChevron3"/>
    <dgm:cxn modelId="{9C56660C-0DF9-413D-92A8-53DF99F6A544}" srcId="{CA52B1E2-8360-4565-9F99-C75043160838}" destId="{009BDD99-ED8C-4D8C-A3E3-124F07C2C400}" srcOrd="2" destOrd="0" parTransId="{4F860AF1-5ACF-4D04-B8F0-2192BBBF378F}" sibTransId="{494566BA-40D2-49ED-9D19-73AC36448B27}"/>
    <dgm:cxn modelId="{9D63E05D-1F0D-402D-8C62-C4A44A151019}" type="presOf" srcId="{009BDD99-ED8C-4D8C-A3E3-124F07C2C400}" destId="{73F8FB51-4C7D-454F-A5C5-92AE9855D44E}" srcOrd="0" destOrd="0" presId="urn:microsoft.com/office/officeart/2005/8/layout/hChevron3"/>
    <dgm:cxn modelId="{942A14E5-F353-425A-B5D0-3B071EDF8F74}" srcId="{CA52B1E2-8360-4565-9F99-C75043160838}" destId="{9210C31E-C07F-48AE-A565-B17CA56BB7BD}" srcOrd="3" destOrd="0" parTransId="{EE22F1B1-E714-4DD6-839E-DF7C0AF2BC11}" sibTransId="{A6CEEA54-9383-45CE-B177-21DC9F64B385}"/>
    <dgm:cxn modelId="{48EA34D3-E505-4867-A708-37C36F436171}" srcId="{CA52B1E2-8360-4565-9F99-C75043160838}" destId="{1B61F93E-398A-4A6F-AD2F-EBD9895B575C}" srcOrd="0" destOrd="0" parTransId="{4DF5413F-D749-4752-990F-82E8E83EB6C1}" sibTransId="{DC06A896-B82D-424B-9FC9-600EB258FABB}"/>
    <dgm:cxn modelId="{640BD917-21C1-4D04-8E51-C4CBB23FE0EF}" type="presOf" srcId="{4F3B80A7-A110-4119-AED8-BEF82F200846}" destId="{9222D257-4D68-45F4-8A5C-39E414C3EED5}" srcOrd="0" destOrd="0" presId="urn:microsoft.com/office/officeart/2005/8/layout/hChevron3"/>
    <dgm:cxn modelId="{89034040-6413-4CE6-82F0-15E963A89275}" type="presParOf" srcId="{0A750FAD-56C7-4FEF-A7FA-B16F2905710C}" destId="{FAB43FCE-96D4-4ED7-AD5F-969E75623111}" srcOrd="0" destOrd="0" presId="urn:microsoft.com/office/officeart/2005/8/layout/hChevron3"/>
    <dgm:cxn modelId="{5CA55264-81D5-46ED-AEDF-8A942818E6CA}" type="presParOf" srcId="{0A750FAD-56C7-4FEF-A7FA-B16F2905710C}" destId="{C218A7C5-4267-4012-8409-387F1A160045}" srcOrd="1" destOrd="0" presId="urn:microsoft.com/office/officeart/2005/8/layout/hChevron3"/>
    <dgm:cxn modelId="{9DBE08C8-9934-499D-961A-5341D01861E8}" type="presParOf" srcId="{0A750FAD-56C7-4FEF-A7FA-B16F2905710C}" destId="{9222D257-4D68-45F4-8A5C-39E414C3EED5}" srcOrd="2" destOrd="0" presId="urn:microsoft.com/office/officeart/2005/8/layout/hChevron3"/>
    <dgm:cxn modelId="{9C78DB38-50A7-4523-B923-33FA96F0852C}" type="presParOf" srcId="{0A750FAD-56C7-4FEF-A7FA-B16F2905710C}" destId="{C368247B-D7A7-48E5-B2AF-1AA33B37D2E9}" srcOrd="3" destOrd="0" presId="urn:microsoft.com/office/officeart/2005/8/layout/hChevron3"/>
    <dgm:cxn modelId="{2A734543-CF03-4C88-91AB-A52E71EDA035}" type="presParOf" srcId="{0A750FAD-56C7-4FEF-A7FA-B16F2905710C}" destId="{73F8FB51-4C7D-454F-A5C5-92AE9855D44E}" srcOrd="4" destOrd="0" presId="urn:microsoft.com/office/officeart/2005/8/layout/hChevron3"/>
    <dgm:cxn modelId="{2E1E0742-9F0F-4D47-A651-BD4EC585AB53}" type="presParOf" srcId="{0A750FAD-56C7-4FEF-A7FA-B16F2905710C}" destId="{C1D7DD83-04EA-4351-B66B-CE969DEEF009}" srcOrd="5" destOrd="0" presId="urn:microsoft.com/office/officeart/2005/8/layout/hChevron3"/>
    <dgm:cxn modelId="{3BBBD976-4C42-4CFA-97A3-C0D93F7FB20F}" type="presParOf" srcId="{0A750FAD-56C7-4FEF-A7FA-B16F2905710C}" destId="{F04C2FD6-B31E-422D-97A5-A1D55A7CFDE3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621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121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1515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330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0836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477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126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31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17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63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675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37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59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555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86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9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54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ienchia@cc.kmu.edu.t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31586" y="2060848"/>
            <a:ext cx="6624736" cy="1646302"/>
          </a:xfrm>
        </p:spPr>
        <p:txBody>
          <a:bodyPr/>
          <a:lstStyle/>
          <a:p>
            <a:r>
              <a:rPr lang="zh-TW" altLang="en-US" dirty="0" smtClean="0"/>
              <a:t>研究邏輯與因果關係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zh-TW" altLang="en-US" dirty="0"/>
              <a:t>授課教師</a:t>
            </a:r>
            <a:endParaRPr lang="en-US" altLang="zh-TW" dirty="0"/>
          </a:p>
          <a:p>
            <a:pPr algn="ctr"/>
            <a:r>
              <a:rPr lang="zh-TW" altLang="en-US" dirty="0"/>
              <a:t>劉千嘉</a:t>
            </a:r>
            <a:endParaRPr lang="en-US" altLang="zh-TW" dirty="0"/>
          </a:p>
          <a:p>
            <a:pPr algn="ctr"/>
            <a:r>
              <a:rPr lang="en-US" altLang="zh-TW" dirty="0">
                <a:hlinkClick r:id="rId2"/>
              </a:rPr>
              <a:t>chienchia@cc.kmu.edu.tw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8" y="548680"/>
            <a:ext cx="4248472" cy="646331"/>
          </a:xfrm>
          <a:prstGeom prst="rect">
            <a:avLst/>
          </a:prstGeom>
        </p:spPr>
        <p:txBody>
          <a:bodyPr/>
          <a:lstStyle/>
          <a:p>
            <a:pPr lvl="0" algn="ctr" rtl="0"/>
            <a:r>
              <a:rPr lang="zh-TW" sz="2000" dirty="0" smtClean="0">
                <a:solidFill>
                  <a:schemeClr val="accent1">
                    <a:lumMod val="75000"/>
                  </a:schemeClr>
                </a:solidFill>
              </a:rPr>
              <a:t>醫學社會學與社會工作學系</a:t>
            </a:r>
            <a:endParaRPr lang="zh-TW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rtl="0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2015/10/07</a:t>
            </a:r>
            <a:r>
              <a:rPr lang="zh-TW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zh-TW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演繹式理論建構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TW" altLang="en-US" sz="2800" dirty="0" smtClean="0"/>
              <a:t>選擇一個感興趣的現象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說明所要探討的現象範圍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詳細說明主要的概念與變項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找出關於這些變項間的既存知識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將這些命題邏輯地套用到所欲檢視的特定主題上</a:t>
            </a:r>
            <a:endParaRPr lang="en-US" altLang="zh-TW" sz="2800" dirty="0" smtClean="0"/>
          </a:p>
          <a:p>
            <a:endParaRPr lang="en-US" altLang="zh-TW" dirty="0" smtClean="0"/>
          </a:p>
        </p:txBody>
      </p:sp>
      <p:sp>
        <p:nvSpPr>
          <p:cNvPr id="6" name="向下箭號 5"/>
          <p:cNvSpPr/>
          <p:nvPr/>
        </p:nvSpPr>
        <p:spPr>
          <a:xfrm>
            <a:off x="4572000" y="3068960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下箭號 6"/>
          <p:cNvSpPr/>
          <p:nvPr/>
        </p:nvSpPr>
        <p:spPr>
          <a:xfrm>
            <a:off x="4572000" y="407707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4572000" y="5085184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4572000" y="206084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歸納式理論建構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TW" altLang="en-US" sz="2800" dirty="0" smtClean="0"/>
              <a:t>發現一個感興趣的現象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盡可能蒐集該現象的案例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找出現象間的共同處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提出關於該現象的命題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將此命題通則化成為理論解釋</a:t>
            </a:r>
            <a:endParaRPr lang="en-US" altLang="zh-TW" sz="2800" dirty="0" smtClean="0"/>
          </a:p>
          <a:p>
            <a:endParaRPr lang="en-US" altLang="zh-TW" dirty="0" smtClean="0"/>
          </a:p>
        </p:txBody>
      </p:sp>
      <p:sp>
        <p:nvSpPr>
          <p:cNvPr id="6" name="向下箭號 5"/>
          <p:cNvSpPr/>
          <p:nvPr/>
        </p:nvSpPr>
        <p:spPr>
          <a:xfrm>
            <a:off x="4572000" y="3068960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下箭號 6"/>
          <p:cNvSpPr/>
          <p:nvPr/>
        </p:nvSpPr>
        <p:spPr>
          <a:xfrm>
            <a:off x="4572000" y="407707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4572000" y="5085184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4572000" y="206084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科學邏輯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科學研究往往是演繹與歸納交替的過程。</a:t>
            </a:r>
            <a:endParaRPr lang="en-US" altLang="zh-TW" dirty="0" smtClean="0"/>
          </a:p>
          <a:p>
            <a:r>
              <a:rPr lang="zh-TW" altLang="en-US" dirty="0" smtClean="0"/>
              <a:t>兩種方法在科學研究上都是有效的，但每個人有習慣與偏好的推論方式。</a:t>
            </a:r>
            <a:endParaRPr lang="en-US" altLang="zh-TW" dirty="0" smtClean="0"/>
          </a:p>
          <a:p>
            <a:r>
              <a:rPr lang="zh-TW" altLang="en-US" dirty="0" smtClean="0"/>
              <a:t>福爾摩斯的推論邏輯</a:t>
            </a:r>
            <a:endParaRPr lang="en-US" altLang="zh-TW" dirty="0" smtClean="0"/>
          </a:p>
          <a:p>
            <a:pPr lvl="2">
              <a:buNone/>
            </a:pPr>
            <a:r>
              <a:rPr lang="zh-TW" altLang="en-US" dirty="0" smtClean="0"/>
              <a:t>華生：你想那意味著什麼？</a:t>
            </a:r>
            <a:endParaRPr lang="en-US" altLang="zh-TW" dirty="0" smtClean="0"/>
          </a:p>
          <a:p>
            <a:pPr lvl="2">
              <a:buNone/>
            </a:pPr>
            <a:r>
              <a:rPr lang="zh-TW" altLang="en-US" dirty="0" smtClean="0"/>
              <a:t>福爾摩斯：我目前還沒有資料，在沒有資料之前就發  展理論，這是頭號錯誤。人常在不知不覺中扭曲事實以符合理論，而不是讓理論符合事實。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因果關係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自然科學的因果關係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決定論的解釋模式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光、水、營養物質決定了植物的生長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控制這些影響因素便決定了植物的成長狀態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無關乎自由意志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在大多數的情況下，決定論的解釋模式適用於人類、動植物與無生命物體。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因果關係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社會科學的因果關係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面對人類與社會事務時，因果關係變得更為複雜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原因的背後還有原因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因果關係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zh-TW" altLang="en-US" dirty="0" smtClean="0"/>
              <a:t>社會科學的因果關係</a:t>
            </a:r>
            <a:endParaRPr lang="en-US" altLang="zh-TW" dirty="0" smtClean="0"/>
          </a:p>
          <a:p>
            <a:pPr marL="742950" lvl="2" indent="-342900"/>
            <a:r>
              <a:rPr lang="zh-TW" altLang="en-US" dirty="0" smtClean="0"/>
              <a:t>機率因果關係模式（</a:t>
            </a:r>
            <a:r>
              <a:rPr lang="en-US" altLang="zh-TW" dirty="0" smtClean="0"/>
              <a:t>probabilistic causal model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742950" lvl="2" indent="-342900"/>
            <a:r>
              <a:rPr lang="zh-TW" altLang="en-US" dirty="0" smtClean="0"/>
              <a:t>現象：人們為什麼上大學。</a:t>
            </a:r>
            <a:endParaRPr lang="en-US" altLang="zh-TW" dirty="0" smtClean="0"/>
          </a:p>
          <a:p>
            <a:pPr marL="742950" lvl="2" indent="-342900"/>
            <a:r>
              <a:rPr lang="zh-TW" altLang="en-US" dirty="0" smtClean="0"/>
              <a:t>社會科學研究並不預測個人是否會上大學</a:t>
            </a:r>
            <a:endParaRPr lang="en-US" altLang="zh-TW" dirty="0" smtClean="0"/>
          </a:p>
          <a:p>
            <a:pPr marL="742950" lvl="2" indent="-342900"/>
            <a:r>
              <a:rPr lang="zh-TW" altLang="en-US" dirty="0" smtClean="0"/>
              <a:t>找出特定因素，使得某些特定特質者的個人比較可能上大學。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解釋模式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表意式解釋模式（</a:t>
            </a:r>
            <a:r>
              <a:rPr lang="en-US" altLang="zh-TW" dirty="0" smtClean="0"/>
              <a:t>the idiographic model of explanation 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造成某一特定行為的多重原因</a:t>
            </a:r>
            <a:endParaRPr lang="en-US" altLang="zh-TW" dirty="0" smtClean="0"/>
          </a:p>
          <a:p>
            <a:r>
              <a:rPr lang="zh-TW" altLang="en-US" dirty="0" smtClean="0"/>
              <a:t>律則式解釋模式（</a:t>
            </a:r>
            <a:r>
              <a:rPr lang="en-US" altLang="zh-TW" dirty="0" smtClean="0"/>
              <a:t>the </a:t>
            </a:r>
            <a:r>
              <a:rPr lang="en-US" altLang="zh-TW" dirty="0" err="1" smtClean="0"/>
              <a:t>nomothetic</a:t>
            </a:r>
            <a:r>
              <a:rPr lang="en-US" altLang="zh-TW" dirty="0" smtClean="0"/>
              <a:t> model </a:t>
            </a:r>
            <a:r>
              <a:rPr lang="en-US" altLang="zh-TW" smtClean="0"/>
              <a:t>of explanation 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並不鉅細靡遺地把造成某一行為或事件的所有原因都列舉出來，而是發掘可解釋行為或事件的最主要原因。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主要探討最大機率的原因（可涵蓋最多可能性的原因）。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因果關係的標準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P. </a:t>
            </a:r>
            <a:r>
              <a:rPr lang="en-US" altLang="zh-TW" dirty="0" err="1" smtClean="0"/>
              <a:t>Lazarsfeld</a:t>
            </a:r>
            <a:r>
              <a:rPr lang="zh-TW" altLang="en-US" dirty="0" smtClean="0"/>
              <a:t>提出三個因果關係標準（ </a:t>
            </a:r>
            <a:r>
              <a:rPr lang="en-US" altLang="zh-TW" dirty="0" smtClean="0"/>
              <a:t>1959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時序上有因才有果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變項間需有相關性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兩個變項間的相關，非因第三個變項的相關所產生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Ex.</a:t>
            </a:r>
            <a:r>
              <a:rPr lang="zh-TW" altLang="en-US" dirty="0" smtClean="0"/>
              <a:t>冰淇淋與溺斃者人數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必要與充分原因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在機率模式中的原因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必要原因（</a:t>
            </a:r>
            <a:r>
              <a:rPr lang="en-US" altLang="zh-TW" dirty="0" smtClean="0"/>
              <a:t>necessary causes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產生效應必須要有的條件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充分原因（</a:t>
            </a:r>
            <a:r>
              <a:rPr lang="en-US" altLang="zh-TW" dirty="0" smtClean="0"/>
              <a:t>sufficient causes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某一條件出現後，可保證產生預期的效應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Ex.</a:t>
            </a:r>
            <a:r>
              <a:rPr lang="zh-TW" altLang="en-US" dirty="0" smtClean="0"/>
              <a:t>欲購買發燒商品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4420" y="567987"/>
            <a:ext cx="7395160" cy="982156"/>
          </a:xfrm>
        </p:spPr>
        <p:txBody>
          <a:bodyPr/>
          <a:lstStyle/>
          <a:p>
            <a:r>
              <a:rPr lang="zh-TW" altLang="en-US" dirty="0" smtClean="0"/>
              <a:t>傳統科學方法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550143"/>
            <a:ext cx="8291264" cy="4713387"/>
          </a:xfrm>
          <a:ln>
            <a:noFill/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TW" altLang="en-US" sz="2800" dirty="0" smtClean="0"/>
              <a:t>理論建構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推導並建立假設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概念的操作化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實證資料的蒐集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假設的實證檢測</a:t>
            </a:r>
            <a:endParaRPr lang="en-US" altLang="zh-TW" sz="2800" dirty="0" smtClean="0"/>
          </a:p>
          <a:p>
            <a:endParaRPr lang="en-US" altLang="zh-TW" dirty="0" smtClean="0"/>
          </a:p>
        </p:txBody>
      </p:sp>
      <p:sp>
        <p:nvSpPr>
          <p:cNvPr id="6" name="向下箭號 5"/>
          <p:cNvSpPr/>
          <p:nvPr/>
        </p:nvSpPr>
        <p:spPr>
          <a:xfrm>
            <a:off x="4572000" y="3068960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下箭號 6"/>
          <p:cNvSpPr/>
          <p:nvPr/>
        </p:nvSpPr>
        <p:spPr>
          <a:xfrm>
            <a:off x="4572000" y="407707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4572000" y="5085184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4572000" y="206084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科學模式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各領域的科學研究者，其主要目標便是要為事物與現象找到解釋。</a:t>
            </a:r>
            <a:endParaRPr lang="en-US" altLang="zh-TW" dirty="0" smtClean="0"/>
          </a:p>
          <a:p>
            <a:r>
              <a:rPr lang="zh-TW" altLang="en-US" dirty="0" smtClean="0"/>
              <a:t>科學的傳統模式</a:t>
            </a:r>
            <a:endParaRPr lang="en-US" altLang="zh-TW" dirty="0" smtClean="0"/>
          </a:p>
          <a:p>
            <a:r>
              <a:rPr lang="zh-TW" altLang="en-US" dirty="0" smtClean="0"/>
              <a:t>科學模式的三個要素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理論、操作化、觀察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青少年犯罪的科學研究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44824"/>
            <a:ext cx="8219256" cy="4281339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zh-TW" altLang="en-US" sz="2800" dirty="0" smtClean="0"/>
              <a:t>社會控制理論（理論建構）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父母的管教減少青少年的犯罪（建立假設）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定義青少年、管教、犯罪的概念（概念的操作化）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調查或次級資料（實證資料的蒐集）</a:t>
            </a:r>
            <a:endParaRPr lang="en-US" altLang="zh-TW" sz="2800" dirty="0" smtClean="0"/>
          </a:p>
          <a:p>
            <a:pPr algn="ctr">
              <a:buNone/>
            </a:pPr>
            <a:endParaRPr lang="en-US" altLang="zh-TW" sz="2800" dirty="0" smtClean="0"/>
          </a:p>
          <a:p>
            <a:pPr algn="ctr">
              <a:buNone/>
            </a:pPr>
            <a:r>
              <a:rPr lang="zh-TW" altLang="en-US" sz="2800" dirty="0" smtClean="0"/>
              <a:t>進行假設的統計檢測（假設的實證檢測）</a:t>
            </a:r>
            <a:endParaRPr lang="en-US" altLang="zh-TW" sz="2800" dirty="0" smtClean="0"/>
          </a:p>
          <a:p>
            <a:endParaRPr lang="en-US" altLang="zh-TW" dirty="0" smtClean="0"/>
          </a:p>
        </p:txBody>
      </p:sp>
      <p:sp>
        <p:nvSpPr>
          <p:cNvPr id="6" name="向下箭號 5"/>
          <p:cNvSpPr/>
          <p:nvPr/>
        </p:nvSpPr>
        <p:spPr>
          <a:xfrm>
            <a:off x="4572000" y="3068960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下箭號 6"/>
          <p:cNvSpPr/>
          <p:nvPr/>
        </p:nvSpPr>
        <p:spPr>
          <a:xfrm>
            <a:off x="4572000" y="407707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4572000" y="5085184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4572000" y="2233534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進行科學研究的問題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測量問題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理論的概念很少提供清晰的操作型定義</a:t>
            </a:r>
            <a:endParaRPr lang="en-US" altLang="zh-TW" dirty="0" smtClean="0"/>
          </a:p>
          <a:p>
            <a:r>
              <a:rPr lang="zh-TW" altLang="en-US" dirty="0" smtClean="0"/>
              <a:t>關聯問題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變項間的實證關係並不完美</a:t>
            </a:r>
            <a:endParaRPr lang="en-US" altLang="zh-TW" dirty="0" smtClean="0"/>
          </a:p>
          <a:p>
            <a:r>
              <a:rPr lang="zh-TW" altLang="en-US" dirty="0" smtClean="0"/>
              <a:t>科學研究的目的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並非用百分之百的完美理論概念指標，去發掘百分之百完美的關聯。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必須來來回地測量與檢測其關聯性。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研究的基本概念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697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研究基本概念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因果關係的基本概念與其內容成分有關，關係的成分即為變項。</a:t>
            </a:r>
            <a:endParaRPr lang="en-US" altLang="zh-TW" dirty="0" smtClean="0"/>
          </a:p>
          <a:p>
            <a:r>
              <a:rPr lang="zh-TW" altLang="en-US" dirty="0"/>
              <a:t>變</a:t>
            </a:r>
            <a:r>
              <a:rPr lang="zh-TW" altLang="en-US" dirty="0" smtClean="0"/>
              <a:t>項</a:t>
            </a:r>
            <a:r>
              <a:rPr lang="en-US" altLang="zh-TW" dirty="0" smtClean="0"/>
              <a:t>(variable)</a:t>
            </a:r>
          </a:p>
          <a:p>
            <a:pPr lvl="1"/>
            <a:r>
              <a:rPr lang="zh-TW" altLang="en-US" dirty="0" smtClean="0"/>
              <a:t>指一個</a:t>
            </a:r>
            <a:r>
              <a:rPr lang="zh-TW" altLang="en-US" dirty="0"/>
              <a:t>變化的類別</a:t>
            </a:r>
            <a:r>
              <a:rPr lang="zh-TW" altLang="en-US" dirty="0" smtClean="0"/>
              <a:t>或，這種變化可以發生在物體、事件或狀況之內或之間。</a:t>
            </a:r>
            <a:endParaRPr lang="en-US" altLang="zh-TW" dirty="0"/>
          </a:p>
          <a:p>
            <a:r>
              <a:rPr lang="zh-TW" altLang="en-US" dirty="0" smtClean="0"/>
              <a:t>變</a:t>
            </a:r>
            <a:r>
              <a:rPr lang="zh-TW" altLang="en-US" dirty="0"/>
              <a:t>項</a:t>
            </a:r>
            <a:r>
              <a:rPr lang="zh-TW" altLang="en-US" dirty="0" smtClean="0"/>
              <a:t>的值</a:t>
            </a:r>
            <a:r>
              <a:rPr lang="en-US" altLang="zh-TW" dirty="0" smtClean="0"/>
              <a:t>(value)</a:t>
            </a:r>
          </a:p>
          <a:p>
            <a:pPr lvl="1"/>
            <a:r>
              <a:rPr lang="zh-TW" altLang="en-US" dirty="0"/>
              <a:t>變項是某個可以分辨各種物體間不同性質的通用</a:t>
            </a:r>
            <a:r>
              <a:rPr lang="zh-TW" altLang="en-US" dirty="0" smtClean="0"/>
              <a:t>名稱，而物體在某種性質上所具有</a:t>
            </a:r>
            <a:r>
              <a:rPr lang="zh-TW" altLang="en-US" dirty="0"/>
              <a:t>的</a:t>
            </a:r>
            <a:r>
              <a:rPr lang="zh-TW" altLang="en-US" dirty="0" smtClean="0"/>
              <a:t>特定內容即為變項的值。</a:t>
            </a:r>
            <a:endParaRPr lang="en-US" altLang="zh-TW" dirty="0"/>
          </a:p>
          <a:p>
            <a:r>
              <a:rPr lang="en-US" altLang="zh-TW" dirty="0" smtClean="0"/>
              <a:t>variable</a:t>
            </a:r>
            <a:r>
              <a:rPr lang="zh-TW" altLang="en-US" dirty="0" smtClean="0"/>
              <a:t>：顏色</a:t>
            </a:r>
            <a:endParaRPr lang="en-US" altLang="zh-TW" dirty="0" smtClean="0"/>
          </a:p>
          <a:p>
            <a:r>
              <a:rPr lang="en-US" altLang="zh-TW" dirty="0" smtClean="0"/>
              <a:t>value: </a:t>
            </a:r>
            <a:r>
              <a:rPr lang="zh-TW" altLang="en-US" dirty="0" smtClean="0"/>
              <a:t>紅、黃、藍</a:t>
            </a:r>
            <a:r>
              <a:rPr lang="en-US" altLang="zh-TW" dirty="0" smtClean="0"/>
              <a:t>….etc.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52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研究基本概念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測量（</a:t>
            </a:r>
            <a:r>
              <a:rPr lang="en-US" altLang="zh-TW" dirty="0" smtClean="0"/>
              <a:t>measurement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運用一套符號系統去描述某個被觀察對象的某個屬性</a:t>
            </a:r>
            <a:r>
              <a:rPr lang="en-US" altLang="zh-TW" dirty="0"/>
              <a:t>(attribute)</a:t>
            </a:r>
            <a:r>
              <a:rPr lang="zh-TW" altLang="en-US" dirty="0"/>
              <a:t>的過程</a:t>
            </a:r>
          </a:p>
          <a:p>
            <a:pPr lvl="1"/>
            <a:r>
              <a:rPr lang="zh-TW" altLang="en-US" dirty="0"/>
              <a:t>將某個研究者所關心的現象予以「變項化」的具體步驟，也就是把某一個屬性的內容，以變項的形式來呈現。 </a:t>
            </a:r>
          </a:p>
          <a:p>
            <a:pPr lvl="1"/>
            <a:r>
              <a:rPr lang="zh-TW" altLang="en-US" dirty="0" smtClean="0"/>
              <a:t>得到研究物體上所具備的值，這過程即為測量。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在科學研究程序中，需透過標準的程序來決定物體的值。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Variable</a:t>
            </a:r>
            <a:r>
              <a:rPr lang="zh-TW" altLang="en-US" dirty="0" smtClean="0"/>
              <a:t>：身高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value</a:t>
            </a:r>
            <a:r>
              <a:rPr lang="zh-TW" altLang="en-US" dirty="0" smtClean="0"/>
              <a:t>：</a:t>
            </a:r>
            <a:r>
              <a:rPr lang="en-US" altLang="zh-TW" dirty="0" smtClean="0"/>
              <a:t>180cm, 170cm , 160cm, 150cm…..</a:t>
            </a:r>
          </a:p>
          <a:p>
            <a:pPr lvl="2"/>
            <a:r>
              <a:rPr lang="en-US" altLang="zh-TW" dirty="0" smtClean="0"/>
              <a:t>Measurement:</a:t>
            </a:r>
            <a:r>
              <a:rPr lang="zh-TW" altLang="en-US" dirty="0" smtClean="0"/>
              <a:t>量身高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7240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概念、概念化與指標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概念</a:t>
            </a:r>
            <a:endParaRPr lang="en-US" altLang="zh-TW" dirty="0"/>
          </a:p>
          <a:p>
            <a:pPr lvl="1"/>
            <a:r>
              <a:rPr lang="zh-TW" altLang="en-US" dirty="0" smtClean="0"/>
              <a:t>乃</a:t>
            </a:r>
            <a:r>
              <a:rPr lang="zh-TW" altLang="en-US" dirty="0"/>
              <a:t>思想最簡單的形式或單位</a:t>
            </a:r>
            <a:r>
              <a:rPr lang="zh-TW" altLang="en-US" dirty="0" smtClean="0"/>
              <a:t>。概念為一組心象圖，描繪出事物一組本質屬性的總合。</a:t>
            </a:r>
            <a:endParaRPr lang="en-US" altLang="zh-TW" dirty="0" smtClean="0"/>
          </a:p>
          <a:p>
            <a:r>
              <a:rPr lang="zh-TW" altLang="en-US" dirty="0"/>
              <a:t>概念</a:t>
            </a:r>
            <a:r>
              <a:rPr lang="zh-TW" altLang="en-US" dirty="0" smtClean="0"/>
              <a:t>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使用特定名詞時，需十分精確地定義其內涵的過程。</a:t>
            </a:r>
            <a:endParaRPr lang="en-US" altLang="zh-TW" dirty="0" smtClean="0"/>
          </a:p>
          <a:p>
            <a:r>
              <a:rPr lang="zh-TW" altLang="en-US" dirty="0" smtClean="0"/>
              <a:t>指標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概念化的最終產品即為一組在我們心中的特定指標，這組指標可以用來指明研究的概念和行為是否有出現。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指標是可互換的，多個不</a:t>
            </a:r>
            <a:r>
              <a:rPr lang="zh-TW" altLang="en-US" dirty="0"/>
              <a:t>同的</a:t>
            </a:r>
            <a:r>
              <a:rPr lang="zh-TW" altLang="en-US" dirty="0" smtClean="0"/>
              <a:t>指標可能都代表了同一個概念。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8066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變項</a:t>
            </a:r>
            <a:r>
              <a:rPr lang="zh-TW" altLang="en-US" smtClean="0"/>
              <a:t>與假設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量化研究的語言</a:t>
            </a:r>
            <a:endParaRPr lang="en-US" altLang="zh-TW" dirty="0"/>
          </a:p>
          <a:p>
            <a:pPr lvl="1"/>
            <a:r>
              <a:rPr lang="zh-TW" altLang="en-US" dirty="0"/>
              <a:t>變項</a:t>
            </a:r>
            <a:endParaRPr lang="en-US" altLang="zh-TW" dirty="0"/>
          </a:p>
          <a:p>
            <a:pPr lvl="1"/>
            <a:r>
              <a:rPr lang="zh-TW" altLang="en-US" dirty="0"/>
              <a:t>假設</a:t>
            </a:r>
            <a:endParaRPr lang="en-US" altLang="zh-TW" dirty="0"/>
          </a:p>
          <a:p>
            <a:pPr lvl="1"/>
            <a:r>
              <a:rPr lang="zh-TW" altLang="en-US" dirty="0"/>
              <a:t>分析單位</a:t>
            </a:r>
            <a:endParaRPr lang="en-US" altLang="zh-TW" dirty="0"/>
          </a:p>
          <a:p>
            <a:pPr lvl="1"/>
            <a:r>
              <a:rPr lang="zh-TW" altLang="en-US" dirty="0"/>
              <a:t>因果推論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4095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概念化與測量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024291"/>
              </p:ext>
            </p:extLst>
          </p:nvPr>
        </p:nvGraphicFramePr>
        <p:xfrm>
          <a:off x="609599" y="2492896"/>
          <a:ext cx="6482681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42803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變項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8001" y="2050257"/>
            <a:ext cx="6447501" cy="3338015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以因果關係為研究焦點的研究，通常會從某項結果出發，去尋找造成此現象的原因。</a:t>
            </a:r>
            <a:endParaRPr lang="en-US" altLang="zh-TW" dirty="0" smtClean="0"/>
          </a:p>
          <a:p>
            <a:r>
              <a:rPr lang="zh-TW" altLang="en-US" dirty="0" smtClean="0"/>
              <a:t>根據因果關係，變項可被分為三類：</a:t>
            </a:r>
            <a:r>
              <a:rPr lang="zh-TW" altLang="en-US" dirty="0"/>
              <a:t>自變項</a:t>
            </a:r>
            <a:r>
              <a:rPr lang="zh-TW" altLang="en-US" dirty="0" smtClean="0"/>
              <a:t>、依變</a:t>
            </a:r>
            <a:r>
              <a:rPr lang="zh-TW" altLang="en-US" dirty="0"/>
              <a:t>項及中介變</a:t>
            </a:r>
            <a:r>
              <a:rPr lang="zh-TW" altLang="en-US" dirty="0" smtClean="0"/>
              <a:t>項。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自變項：對其他事物發生作用的力量或條件。</a:t>
            </a:r>
            <a:endParaRPr lang="en-US" altLang="zh-TW" dirty="0" smtClean="0"/>
          </a:p>
          <a:p>
            <a:pPr lvl="1"/>
            <a:r>
              <a:rPr lang="zh-TW" altLang="en-US" dirty="0"/>
              <a:t>依</a:t>
            </a:r>
            <a:r>
              <a:rPr lang="zh-TW" altLang="en-US" dirty="0" smtClean="0"/>
              <a:t>變項：作為另一變項的效果或結果的變項。</a:t>
            </a:r>
            <a:endParaRPr lang="en-US" altLang="zh-TW" dirty="0" smtClean="0"/>
          </a:p>
          <a:p>
            <a:r>
              <a:rPr lang="zh-TW" altLang="en-US" dirty="0" smtClean="0"/>
              <a:t>有時會出現較為複雜的因果關係，即因某個現象或條件的發生，導致在自變項與依變項的簡單因果關係鍊中，出現了另一個可能的影響要素。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中介變項：作為自變項的果，作為依變項的因。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34725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變項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Durkheim</a:t>
            </a:r>
            <a:r>
              <a:rPr lang="zh-TW" altLang="en-US" dirty="0" smtClean="0"/>
              <a:t>的自殺研究</a:t>
            </a:r>
            <a:endParaRPr lang="en-US" altLang="zh-TW" dirty="0" smtClean="0"/>
          </a:p>
          <a:p>
            <a:r>
              <a:rPr lang="zh-TW" altLang="en-US" dirty="0" smtClean="0"/>
              <a:t>因果關係：婚姻狀況與自殺率間存在一個因果關係。</a:t>
            </a:r>
            <a:endParaRPr lang="en-US" altLang="zh-TW" dirty="0" smtClean="0"/>
          </a:p>
          <a:p>
            <a:r>
              <a:rPr lang="zh-TW" altLang="en-US" dirty="0" smtClean="0"/>
              <a:t>現象：已婚者較不易自殺。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提出簡單因果的假設：婚姻狀況（</a:t>
            </a:r>
            <a:r>
              <a:rPr lang="zh-TW" altLang="en-US" dirty="0"/>
              <a:t>自變項</a:t>
            </a:r>
            <a:r>
              <a:rPr lang="zh-TW" altLang="en-US" dirty="0" smtClean="0"/>
              <a:t>）→自殺行為（</a:t>
            </a:r>
            <a:r>
              <a:rPr lang="zh-TW" altLang="en-US" dirty="0"/>
              <a:t>依變項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/>
              <a:t>研究後</a:t>
            </a:r>
            <a:r>
              <a:rPr lang="zh-TW" altLang="en-US" dirty="0" smtClean="0"/>
              <a:t>發現，已婚者社會整合度較高，社會整合度</a:t>
            </a:r>
            <a:r>
              <a:rPr lang="en-US" altLang="zh-TW" dirty="0" smtClean="0"/>
              <a:t>/</a:t>
            </a:r>
            <a:r>
              <a:rPr lang="zh-TW" altLang="en-US" dirty="0" smtClean="0"/>
              <a:t>歸屬感影響了自殺行為的發生。</a:t>
            </a:r>
            <a:endParaRPr lang="en-US" altLang="zh-TW" dirty="0" smtClean="0"/>
          </a:p>
          <a:p>
            <a:r>
              <a:rPr lang="zh-TW" altLang="en-US" dirty="0" smtClean="0"/>
              <a:t>調整後的假設：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婚姻</a:t>
            </a:r>
            <a:r>
              <a:rPr lang="zh-TW" altLang="en-US" dirty="0"/>
              <a:t>狀況（自變項</a:t>
            </a:r>
            <a:r>
              <a:rPr lang="zh-TW" altLang="en-US" dirty="0" smtClean="0"/>
              <a:t>）→</a:t>
            </a:r>
            <a:r>
              <a:rPr lang="zh-TW" altLang="en-US" dirty="0"/>
              <a:t>社會</a:t>
            </a:r>
            <a:r>
              <a:rPr lang="zh-TW" altLang="en-US" dirty="0" smtClean="0"/>
              <a:t>整合度（中介變</a:t>
            </a:r>
            <a:r>
              <a:rPr lang="zh-TW" altLang="en-US" dirty="0"/>
              <a:t>項</a:t>
            </a:r>
            <a:r>
              <a:rPr lang="zh-TW" altLang="en-US" dirty="0" smtClean="0"/>
              <a:t>）→</a:t>
            </a:r>
            <a:r>
              <a:rPr lang="zh-TW" altLang="en-US" dirty="0"/>
              <a:t>自殺行為（依變項）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181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科學模式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理論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科學家對真實世界的某些面向產生興趣，並提出關於現象的一些假設。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假設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假設是有待檢定的陳述，或是關於變項間關係的暫時陳述。</a:t>
            </a:r>
            <a:endParaRPr lang="en-US" altLang="zh-TW" dirty="0" smtClean="0"/>
          </a:p>
          <a:p>
            <a:r>
              <a:rPr lang="zh-TW" altLang="en-US" dirty="0"/>
              <a:t>假設的</a:t>
            </a:r>
            <a:r>
              <a:rPr lang="zh-TW" altLang="en-US" dirty="0" smtClean="0"/>
              <a:t>特性</a:t>
            </a:r>
            <a:endParaRPr lang="en-US" altLang="zh-TW" dirty="0" smtClean="0"/>
          </a:p>
          <a:p>
            <a:pPr lvl="1"/>
            <a:r>
              <a:rPr lang="zh-TW" altLang="en-US" dirty="0"/>
              <a:t>因果</a:t>
            </a:r>
            <a:r>
              <a:rPr lang="zh-TW" altLang="en-US" dirty="0" smtClean="0"/>
              <a:t>假設至少需要兩個變項。</a:t>
            </a:r>
            <a:endParaRPr lang="en-US" altLang="zh-TW" dirty="0" smtClean="0"/>
          </a:p>
          <a:p>
            <a:pPr lvl="1"/>
            <a:r>
              <a:rPr lang="zh-TW" altLang="en-US" dirty="0"/>
              <a:t>因果假設表示變項間</a:t>
            </a:r>
            <a:r>
              <a:rPr lang="zh-TW" altLang="en-US" dirty="0" smtClean="0"/>
              <a:t>存在一種因果關係。</a:t>
            </a:r>
            <a:endParaRPr lang="en-US" altLang="zh-TW" dirty="0" smtClean="0"/>
          </a:p>
          <a:p>
            <a:pPr lvl="1"/>
            <a:r>
              <a:rPr lang="zh-TW" altLang="en-US" dirty="0"/>
              <a:t>因果</a:t>
            </a:r>
            <a:r>
              <a:rPr lang="zh-TW" altLang="en-US" dirty="0" smtClean="0"/>
              <a:t>假設可將研究問題與某個理論做連結。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使用經驗證據與統計方式進行檢定，若檢定不成立，則假設是可以被推翻的。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3802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假設的陳述方式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假設在陳述變項間的因果關係，陳述的方法有許多。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學生打工是蹺課增加的原因。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學生打工導致蹺課增加。</a:t>
            </a:r>
            <a:endParaRPr lang="en-US" altLang="zh-TW" dirty="0" smtClean="0"/>
          </a:p>
          <a:p>
            <a:pPr lvl="1"/>
            <a:r>
              <a:rPr lang="zh-TW" altLang="en-US" dirty="0"/>
              <a:t>學生</a:t>
            </a:r>
            <a:r>
              <a:rPr lang="zh-TW" altLang="en-US" dirty="0" smtClean="0"/>
              <a:t>打工與蹺課增加有關。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學生打工與蹺課行為的增加有關。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學生打工導致蹺課的可能性增加。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如果學生有打工，蹺課的可能性就越高。</a:t>
            </a:r>
            <a:endParaRPr lang="en-US" altLang="zh-TW" dirty="0" smtClean="0"/>
          </a:p>
          <a:p>
            <a:pPr lvl="1"/>
            <a:r>
              <a:rPr lang="zh-TW" altLang="en-US" dirty="0"/>
              <a:t>學生打工增加蹺課的可能性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學生打工的時間愈多，蹺課的可能性越高。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7344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討論</a:t>
            </a:r>
            <a:endParaRPr lang="en-US" altLang="zh-TW" dirty="0"/>
          </a:p>
          <a:p>
            <a:pPr lvl="1"/>
            <a:r>
              <a:rPr lang="zh-TW" altLang="en-US" dirty="0"/>
              <a:t>請同學找出有興趣的研究主題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第一步：概念陳述</a:t>
            </a:r>
            <a:endParaRPr lang="en-US" altLang="zh-TW" dirty="0" smtClean="0"/>
          </a:p>
          <a:p>
            <a:pPr lvl="1"/>
            <a:r>
              <a:rPr lang="zh-TW" altLang="en-US" dirty="0"/>
              <a:t>第二</a:t>
            </a:r>
            <a:r>
              <a:rPr lang="zh-TW" altLang="en-US" dirty="0" smtClean="0"/>
              <a:t>步：對概念提出描述與定義</a:t>
            </a:r>
            <a:endParaRPr lang="en-US" altLang="zh-TW" dirty="0" smtClean="0"/>
          </a:p>
          <a:p>
            <a:pPr lvl="1"/>
            <a:r>
              <a:rPr lang="zh-TW" altLang="en-US" dirty="0"/>
              <a:t>第三</a:t>
            </a:r>
            <a:r>
              <a:rPr lang="zh-TW" altLang="en-US" dirty="0" smtClean="0"/>
              <a:t>步：具因果方向的假設提出。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進行</a:t>
            </a:r>
            <a:r>
              <a:rPr lang="zh-TW" altLang="en-US" dirty="0"/>
              <a:t>因果關係的建構與命題的。</a:t>
            </a:r>
            <a:endParaRPr lang="en-US" altLang="zh-TW" dirty="0"/>
          </a:p>
          <a:p>
            <a:pPr lvl="2"/>
            <a:r>
              <a:rPr lang="zh-TW" altLang="en-US" dirty="0"/>
              <a:t>奠基於觀察與理論，提出假設。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6536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作業</a:t>
            </a:r>
            <a:endParaRPr lang="en-US" altLang="zh-TW" dirty="0" smtClean="0"/>
          </a:p>
          <a:p>
            <a:pPr lvl="1"/>
            <a:r>
              <a:rPr lang="zh-TW" altLang="en-US" smtClean="0"/>
              <a:t>奠基於自己的研究興趣，請同學上</a:t>
            </a:r>
            <a:r>
              <a:rPr lang="zh-TW" altLang="en-US" dirty="0" smtClean="0"/>
              <a:t>國家圖書館，以社工系所之論文為主</a:t>
            </a:r>
            <a:r>
              <a:rPr lang="zh-TW" altLang="en-US" smtClean="0"/>
              <a:t>，找出與自己研究興趣相近的</a:t>
            </a:r>
            <a:r>
              <a:rPr lang="zh-TW" altLang="en-US" dirty="0" smtClean="0"/>
              <a:t>論文（以有提供全文下載者</a:t>
            </a:r>
            <a:r>
              <a:rPr lang="zh-TW" altLang="en-US" smtClean="0"/>
              <a:t>為主），並列印出研究方法的章節。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請在上課時帶過來討論。</a:t>
            </a:r>
            <a:endParaRPr lang="en-US" altLang="zh-TW" dirty="0" smtClean="0"/>
          </a:p>
          <a:p>
            <a:pPr marL="457200" lvl="1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698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操作化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操作化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為檢定假設是否成立，需具體說明假設的陳述中所有變項的意義。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除定義變項外，需說明如何測量變項。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操作化即變項如何測量的說明。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在操作的過程中，概念被轉化為明確的指標與程序。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觀察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觀察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是將現實世界中所看到的現象與事物，作出測量與描述。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在理論的基礎下，提出預期的假設，並將概念具體操作，與所觀察到的真實世界的狀況做一比較。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邏輯系統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歸納與演繹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邏輯學家把推理分為歸納與演繹。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歸納是從觀察到的資料發展出概化的通則，可以解釋所觀察事項間的關係。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演繹是把普遍的法則運用到特定事例上。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邏輯系統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演繹法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三段式演繹法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凡人皆會死，蘇格拉底是人，所以蘇格拉底也會死。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把特定可測量變項，建立關係。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實際經驗的資料經過分析後，可用來決定演繹推論的預期結果，是否得到實證支持，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邏輯系統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歸納法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從現象觀察開始，藉由蒐集大量資料，得到一個概化的理論解釋。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先觀察蘇格拉底是生是死。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再多觀察幾個人是生是死。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發現所有的觀察對象最終都會死亡。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歸納出一個結論，凡是人都會死。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橢圓 19"/>
          <p:cNvSpPr/>
          <p:nvPr/>
        </p:nvSpPr>
        <p:spPr>
          <a:xfrm>
            <a:off x="1979712" y="3429000"/>
            <a:ext cx="5472608" cy="28803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歸納與演繹的比較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運用演繹法時，從邏輯推論開始。</a:t>
            </a:r>
            <a:endParaRPr lang="en-US" altLang="zh-TW" dirty="0" smtClean="0"/>
          </a:p>
          <a:p>
            <a:r>
              <a:rPr lang="zh-TW" altLang="en-US" dirty="0" smtClean="0"/>
              <a:t>運用歸納法時，從實際觀察開始。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092280" y="4581128"/>
            <a:ext cx="86409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假設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355976" y="6011996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觀察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331640" y="4581128"/>
            <a:ext cx="14401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實證概化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995936" y="321297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理論</a:t>
            </a:r>
            <a:endParaRPr lang="zh-TW" altLang="en-US" dirty="0"/>
          </a:p>
        </p:txBody>
      </p:sp>
      <p:sp>
        <p:nvSpPr>
          <p:cNvPr id="13" name="弧形 12"/>
          <p:cNvSpPr/>
          <p:nvPr/>
        </p:nvSpPr>
        <p:spPr>
          <a:xfrm>
            <a:off x="2339752" y="3212976"/>
            <a:ext cx="1728192" cy="1296144"/>
          </a:xfrm>
          <a:prstGeom prst="arc">
            <a:avLst>
              <a:gd name="adj1" fmla="val 16200000"/>
              <a:gd name="adj2" fmla="val 16234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流程圖: 合併 25"/>
          <p:cNvSpPr/>
          <p:nvPr/>
        </p:nvSpPr>
        <p:spPr>
          <a:xfrm>
            <a:off x="7236296" y="4437112"/>
            <a:ext cx="360040" cy="21602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等腰三角形 27"/>
          <p:cNvSpPr/>
          <p:nvPr/>
        </p:nvSpPr>
        <p:spPr>
          <a:xfrm>
            <a:off x="1763688" y="4941168"/>
            <a:ext cx="432048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等腰三角形 28"/>
          <p:cNvSpPr/>
          <p:nvPr/>
        </p:nvSpPr>
        <p:spPr>
          <a:xfrm>
            <a:off x="5220072" y="6093296"/>
            <a:ext cx="360040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等腰三角形 31"/>
          <p:cNvSpPr/>
          <p:nvPr/>
        </p:nvSpPr>
        <p:spPr>
          <a:xfrm flipH="1" flipV="1">
            <a:off x="3923928" y="3356992"/>
            <a:ext cx="288032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8028387" y="3717032"/>
            <a:ext cx="492443" cy="1728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演繹法</a:t>
            </a:r>
            <a:endParaRPr lang="zh-TW" altLang="en-US" sz="2000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847581" y="4013448"/>
            <a:ext cx="492443" cy="1728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歸納法</a:t>
            </a:r>
            <a:endParaRPr lang="zh-TW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496</TotalTime>
  <Words>1846</Words>
  <Application>Microsoft Office PowerPoint</Application>
  <PresentationFormat>如螢幕大小 (4:3)</PresentationFormat>
  <Paragraphs>227</Paragraphs>
  <Slides>33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4" baseType="lpstr">
      <vt:lpstr>多面向</vt:lpstr>
      <vt:lpstr>研究邏輯與因果關係</vt:lpstr>
      <vt:lpstr>科學模式</vt:lpstr>
      <vt:lpstr>科學模式</vt:lpstr>
      <vt:lpstr>操作化</vt:lpstr>
      <vt:lpstr>觀察</vt:lpstr>
      <vt:lpstr>邏輯系統</vt:lpstr>
      <vt:lpstr>邏輯系統</vt:lpstr>
      <vt:lpstr>邏輯系統</vt:lpstr>
      <vt:lpstr>歸納與演繹的比較</vt:lpstr>
      <vt:lpstr>演繹式理論建構</vt:lpstr>
      <vt:lpstr>歸納式理論建構</vt:lpstr>
      <vt:lpstr>科學邏輯</vt:lpstr>
      <vt:lpstr>因果關係</vt:lpstr>
      <vt:lpstr>因果關係</vt:lpstr>
      <vt:lpstr>因果關係</vt:lpstr>
      <vt:lpstr>解釋模式</vt:lpstr>
      <vt:lpstr>因果關係的標準</vt:lpstr>
      <vt:lpstr>必要與充分原因</vt:lpstr>
      <vt:lpstr>傳統科學方法</vt:lpstr>
      <vt:lpstr>青少年犯罪的科學研究</vt:lpstr>
      <vt:lpstr>進行科學研究的問題</vt:lpstr>
      <vt:lpstr>研究的基本概念</vt:lpstr>
      <vt:lpstr>研究基本概念</vt:lpstr>
      <vt:lpstr>研究基本概念</vt:lpstr>
      <vt:lpstr>概念、概念化與指標</vt:lpstr>
      <vt:lpstr>變項與假設</vt:lpstr>
      <vt:lpstr>概念化與測量</vt:lpstr>
      <vt:lpstr>變項</vt:lpstr>
      <vt:lpstr>變項</vt:lpstr>
      <vt:lpstr>假設</vt:lpstr>
      <vt:lpstr>假設的陳述方式</vt:lpstr>
      <vt:lpstr>討論</vt:lpstr>
      <vt:lpstr>作業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研究邏輯與因果關係</dc:title>
  <dc:creator>yenyl</dc:creator>
  <cp:lastModifiedBy>user</cp:lastModifiedBy>
  <cp:revision>72</cp:revision>
  <dcterms:created xsi:type="dcterms:W3CDTF">2014-09-11T03:06:01Z</dcterms:created>
  <dcterms:modified xsi:type="dcterms:W3CDTF">2015-09-16T07:35:01Z</dcterms:modified>
</cp:coreProperties>
</file>