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3" r:id="rId1"/>
  </p:sldMasterIdLst>
  <p:sldIdLst>
    <p:sldId id="307" r:id="rId2"/>
    <p:sldId id="361" r:id="rId3"/>
    <p:sldId id="362" r:id="rId4"/>
    <p:sldId id="347" r:id="rId5"/>
    <p:sldId id="329" r:id="rId6"/>
    <p:sldId id="348" r:id="rId7"/>
    <p:sldId id="256" r:id="rId8"/>
    <p:sldId id="34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9" r:id="rId18"/>
    <p:sldId id="340" r:id="rId19"/>
    <p:sldId id="341" r:id="rId20"/>
    <p:sldId id="342" r:id="rId21"/>
    <p:sldId id="344" r:id="rId22"/>
    <p:sldId id="353" r:id="rId23"/>
    <p:sldId id="359" r:id="rId24"/>
    <p:sldId id="360" r:id="rId25"/>
    <p:sldId id="310" r:id="rId26"/>
    <p:sldId id="311" r:id="rId27"/>
    <p:sldId id="328" r:id="rId28"/>
    <p:sldId id="326" r:id="rId29"/>
    <p:sldId id="365" r:id="rId30"/>
    <p:sldId id="327" r:id="rId31"/>
    <p:sldId id="364" r:id="rId32"/>
    <p:sldId id="313" r:id="rId33"/>
    <p:sldId id="363" r:id="rId34"/>
    <p:sldId id="314" r:id="rId35"/>
    <p:sldId id="315" r:id="rId36"/>
    <p:sldId id="316" r:id="rId37"/>
    <p:sldId id="317" r:id="rId38"/>
    <p:sldId id="354" r:id="rId39"/>
    <p:sldId id="355" r:id="rId40"/>
    <p:sldId id="356" r:id="rId41"/>
    <p:sldId id="366" r:id="rId42"/>
    <p:sldId id="318" r:id="rId43"/>
    <p:sldId id="367" r:id="rId44"/>
    <p:sldId id="319" r:id="rId45"/>
    <p:sldId id="320" r:id="rId46"/>
    <p:sldId id="357" r:id="rId47"/>
    <p:sldId id="321" r:id="rId48"/>
    <p:sldId id="358" r:id="rId49"/>
    <p:sldId id="322" r:id="rId50"/>
    <p:sldId id="350" r:id="rId51"/>
    <p:sldId id="351" r:id="rId52"/>
    <p:sldId id="352" r:id="rId53"/>
    <p:sldId id="368" r:id="rId54"/>
    <p:sldId id="369" r:id="rId55"/>
    <p:sldId id="345" r:id="rId56"/>
    <p:sldId id="346" r:id="rId57"/>
    <p:sldId id="371" r:id="rId58"/>
    <p:sldId id="372" r:id="rId5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F2DB24-585D-4B0E-A073-F002FB74217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9E6AC166-1A8A-44B4-89DB-DA373E257A2B}">
      <dgm:prSet/>
      <dgm:spPr/>
      <dgm:t>
        <a:bodyPr/>
        <a:lstStyle/>
        <a:p>
          <a:pPr rtl="0"/>
          <a:r>
            <a:rPr lang="zh-TW" smtClean="0"/>
            <a:t>確定研究問題與研究假設</a:t>
          </a:r>
          <a:endParaRPr lang="zh-TW"/>
        </a:p>
      </dgm:t>
    </dgm:pt>
    <dgm:pt modelId="{49532223-3D72-43EA-9F06-E9CF2850A50C}" type="parTrans" cxnId="{A139AC1F-D111-425B-BF2F-6AA5CEEDA00F}">
      <dgm:prSet/>
      <dgm:spPr/>
      <dgm:t>
        <a:bodyPr/>
        <a:lstStyle/>
        <a:p>
          <a:endParaRPr lang="zh-TW" altLang="en-US"/>
        </a:p>
      </dgm:t>
    </dgm:pt>
    <dgm:pt modelId="{56140CAF-6701-4198-851D-339F1FF44184}" type="sibTrans" cxnId="{A139AC1F-D111-425B-BF2F-6AA5CEEDA00F}">
      <dgm:prSet/>
      <dgm:spPr/>
      <dgm:t>
        <a:bodyPr/>
        <a:lstStyle/>
        <a:p>
          <a:endParaRPr lang="zh-TW" altLang="en-US"/>
        </a:p>
      </dgm:t>
    </dgm:pt>
    <dgm:pt modelId="{7DD1B5D8-F31E-45F1-BEAA-F8C22D77E358}">
      <dgm:prSet/>
      <dgm:spPr/>
      <dgm:t>
        <a:bodyPr/>
        <a:lstStyle/>
        <a:p>
          <a:pPr rtl="0"/>
          <a:r>
            <a:rPr lang="zh-TW" smtClean="0"/>
            <a:t>選擇相關的變數</a:t>
          </a:r>
          <a:endParaRPr lang="zh-TW"/>
        </a:p>
      </dgm:t>
    </dgm:pt>
    <dgm:pt modelId="{57972457-81D1-4FD0-9C63-5685496BC66B}" type="parTrans" cxnId="{08740AF6-7470-466A-8813-0A53E8E93A9F}">
      <dgm:prSet/>
      <dgm:spPr/>
      <dgm:t>
        <a:bodyPr/>
        <a:lstStyle/>
        <a:p>
          <a:endParaRPr lang="zh-TW" altLang="en-US"/>
        </a:p>
      </dgm:t>
    </dgm:pt>
    <dgm:pt modelId="{5255BEDE-E0D1-4ADC-80D4-FD346A90CB70}" type="sibTrans" cxnId="{08740AF6-7470-466A-8813-0A53E8E93A9F}">
      <dgm:prSet/>
      <dgm:spPr/>
      <dgm:t>
        <a:bodyPr/>
        <a:lstStyle/>
        <a:p>
          <a:endParaRPr lang="zh-TW" altLang="en-US"/>
        </a:p>
      </dgm:t>
    </dgm:pt>
    <dgm:pt modelId="{0B5F59F2-1909-44CB-9BB1-7CC925F7E76E}">
      <dgm:prSet/>
      <dgm:spPr/>
      <dgm:t>
        <a:bodyPr/>
        <a:lstStyle/>
        <a:p>
          <a:pPr rtl="0"/>
          <a:r>
            <a:rPr lang="zh-TW" smtClean="0"/>
            <a:t>控制實驗的環境</a:t>
          </a:r>
          <a:endParaRPr lang="zh-TW"/>
        </a:p>
      </dgm:t>
    </dgm:pt>
    <dgm:pt modelId="{8B493CD5-3174-44FB-ADAF-1A2631931DE3}" type="parTrans" cxnId="{504563A9-EAD5-42F9-883A-1D85D186643E}">
      <dgm:prSet/>
      <dgm:spPr/>
      <dgm:t>
        <a:bodyPr/>
        <a:lstStyle/>
        <a:p>
          <a:endParaRPr lang="zh-TW" altLang="en-US"/>
        </a:p>
      </dgm:t>
    </dgm:pt>
    <dgm:pt modelId="{BE27DEB9-7F43-416E-A9DB-EC59A9FC3258}" type="sibTrans" cxnId="{504563A9-EAD5-42F9-883A-1D85D186643E}">
      <dgm:prSet/>
      <dgm:spPr/>
      <dgm:t>
        <a:bodyPr/>
        <a:lstStyle/>
        <a:p>
          <a:endParaRPr lang="zh-TW" altLang="en-US"/>
        </a:p>
      </dgm:t>
    </dgm:pt>
    <dgm:pt modelId="{04E83A25-7049-4082-ADD7-A65B1794B5CA}">
      <dgm:prSet/>
      <dgm:spPr/>
      <dgm:t>
        <a:bodyPr/>
        <a:lstStyle/>
        <a:p>
          <a:pPr rtl="0"/>
          <a:r>
            <a:rPr lang="zh-TW" smtClean="0"/>
            <a:t>選定適合的實驗設計</a:t>
          </a:r>
          <a:endParaRPr lang="zh-TW"/>
        </a:p>
      </dgm:t>
    </dgm:pt>
    <dgm:pt modelId="{1E64A993-806D-423C-8603-48D4BD16A15B}" type="parTrans" cxnId="{E408AD05-2B55-4A60-A118-1A1D13ADB8E2}">
      <dgm:prSet/>
      <dgm:spPr/>
      <dgm:t>
        <a:bodyPr/>
        <a:lstStyle/>
        <a:p>
          <a:endParaRPr lang="zh-TW" altLang="en-US"/>
        </a:p>
      </dgm:t>
    </dgm:pt>
    <dgm:pt modelId="{91F5BCFA-631F-46C6-A234-26B491EAD9F5}" type="sibTrans" cxnId="{E408AD05-2B55-4A60-A118-1A1D13ADB8E2}">
      <dgm:prSet/>
      <dgm:spPr/>
      <dgm:t>
        <a:bodyPr/>
        <a:lstStyle/>
        <a:p>
          <a:endParaRPr lang="zh-TW" altLang="en-US"/>
        </a:p>
      </dgm:t>
    </dgm:pt>
    <dgm:pt modelId="{F9CFBC75-9ABC-4AE9-8F68-470B9EA637E5}">
      <dgm:prSet/>
      <dgm:spPr/>
      <dgm:t>
        <a:bodyPr/>
        <a:lstStyle/>
        <a:p>
          <a:pPr rtl="0"/>
          <a:r>
            <a:rPr lang="zh-TW" smtClean="0"/>
            <a:t>確定研究對象，挑選及指派受試者</a:t>
          </a:r>
          <a:endParaRPr lang="zh-TW"/>
        </a:p>
      </dgm:t>
    </dgm:pt>
    <dgm:pt modelId="{1F840DF4-0180-40A0-945C-62609C728AF1}" type="parTrans" cxnId="{7C56C8FA-1719-4D3B-B291-1BFC0AD177EB}">
      <dgm:prSet/>
      <dgm:spPr/>
      <dgm:t>
        <a:bodyPr/>
        <a:lstStyle/>
        <a:p>
          <a:endParaRPr lang="zh-TW" altLang="en-US"/>
        </a:p>
      </dgm:t>
    </dgm:pt>
    <dgm:pt modelId="{2E8B7B98-9AD4-42D8-9696-8259B6815DE5}" type="sibTrans" cxnId="{7C56C8FA-1719-4D3B-B291-1BFC0AD177EB}">
      <dgm:prSet/>
      <dgm:spPr/>
      <dgm:t>
        <a:bodyPr/>
        <a:lstStyle/>
        <a:p>
          <a:endParaRPr lang="zh-TW" altLang="en-US"/>
        </a:p>
      </dgm:t>
    </dgm:pt>
    <dgm:pt modelId="{FAD4639D-3B01-4243-A21C-3636CA917618}">
      <dgm:prSet/>
      <dgm:spPr/>
      <dgm:t>
        <a:bodyPr/>
        <a:lstStyle/>
        <a:p>
          <a:pPr rtl="0"/>
          <a:r>
            <a:rPr lang="zh-TW" smtClean="0"/>
            <a:t>選擇</a:t>
          </a:r>
          <a:r>
            <a:rPr lang="en-US" smtClean="0"/>
            <a:t>/</a:t>
          </a:r>
          <a:r>
            <a:rPr lang="zh-TW" smtClean="0"/>
            <a:t>編制有信度及效度的工具</a:t>
          </a:r>
          <a:endParaRPr lang="zh-TW"/>
        </a:p>
      </dgm:t>
    </dgm:pt>
    <dgm:pt modelId="{C6D903A6-BAEE-43A9-9894-BA29A2B72478}" type="parTrans" cxnId="{C778072A-7FEB-4EE5-9DCB-8A8624B9B86F}">
      <dgm:prSet/>
      <dgm:spPr/>
      <dgm:t>
        <a:bodyPr/>
        <a:lstStyle/>
        <a:p>
          <a:endParaRPr lang="zh-TW" altLang="en-US"/>
        </a:p>
      </dgm:t>
    </dgm:pt>
    <dgm:pt modelId="{2327D89E-755A-4D15-9666-A8A42E4D6D04}" type="sibTrans" cxnId="{C778072A-7FEB-4EE5-9DCB-8A8624B9B86F}">
      <dgm:prSet/>
      <dgm:spPr/>
      <dgm:t>
        <a:bodyPr/>
        <a:lstStyle/>
        <a:p>
          <a:endParaRPr lang="zh-TW" altLang="en-US"/>
        </a:p>
      </dgm:t>
    </dgm:pt>
    <dgm:pt modelId="{4BC14AE1-FD99-413B-828A-34DCC53618E2}">
      <dgm:prSet/>
      <dgm:spPr/>
      <dgm:t>
        <a:bodyPr/>
        <a:lstStyle/>
        <a:p>
          <a:pPr rtl="0"/>
          <a:r>
            <a:rPr lang="zh-TW" smtClean="0"/>
            <a:t>進行實驗觀察</a:t>
          </a:r>
          <a:endParaRPr lang="zh-TW"/>
        </a:p>
      </dgm:t>
    </dgm:pt>
    <dgm:pt modelId="{174943F4-E4EA-4BF0-BADD-6A79C7E9A07C}" type="parTrans" cxnId="{B7505D8E-51C9-4D37-AA6E-DB3622761CFA}">
      <dgm:prSet/>
      <dgm:spPr/>
      <dgm:t>
        <a:bodyPr/>
        <a:lstStyle/>
        <a:p>
          <a:endParaRPr lang="zh-TW" altLang="en-US"/>
        </a:p>
      </dgm:t>
    </dgm:pt>
    <dgm:pt modelId="{E20CA7F2-BCEB-4F9A-8F31-05A6493B74F3}" type="sibTrans" cxnId="{B7505D8E-51C9-4D37-AA6E-DB3622761CFA}">
      <dgm:prSet/>
      <dgm:spPr/>
      <dgm:t>
        <a:bodyPr/>
        <a:lstStyle/>
        <a:p>
          <a:endParaRPr lang="zh-TW" altLang="en-US"/>
        </a:p>
      </dgm:t>
    </dgm:pt>
    <dgm:pt modelId="{2F7ABD39-12D3-421F-8410-88393464A221}">
      <dgm:prSet/>
      <dgm:spPr/>
      <dgm:t>
        <a:bodyPr/>
        <a:lstStyle/>
        <a:p>
          <a:pPr rtl="0"/>
          <a:r>
            <a:rPr lang="zh-TW" smtClean="0"/>
            <a:t>整理資料及分析</a:t>
          </a:r>
          <a:endParaRPr lang="zh-TW"/>
        </a:p>
      </dgm:t>
    </dgm:pt>
    <dgm:pt modelId="{3780BD74-E9C3-4293-9CE5-E37AA75DB97A}" type="parTrans" cxnId="{8CD41CF7-119B-4873-8CF8-B07F2FE45D6B}">
      <dgm:prSet/>
      <dgm:spPr/>
      <dgm:t>
        <a:bodyPr/>
        <a:lstStyle/>
        <a:p>
          <a:endParaRPr lang="zh-TW" altLang="en-US"/>
        </a:p>
      </dgm:t>
    </dgm:pt>
    <dgm:pt modelId="{8B72B759-AC84-4F6E-AE3C-059EEAC108C1}" type="sibTrans" cxnId="{8CD41CF7-119B-4873-8CF8-B07F2FE45D6B}">
      <dgm:prSet/>
      <dgm:spPr/>
      <dgm:t>
        <a:bodyPr/>
        <a:lstStyle/>
        <a:p>
          <a:endParaRPr lang="zh-TW" altLang="en-US"/>
        </a:p>
      </dgm:t>
    </dgm:pt>
    <dgm:pt modelId="{D693DFE3-A16D-4A89-9B77-EBFE6B6F4B96}">
      <dgm:prSet/>
      <dgm:spPr/>
      <dgm:t>
        <a:bodyPr/>
        <a:lstStyle/>
        <a:p>
          <a:pPr rtl="0"/>
          <a:r>
            <a:rPr lang="zh-TW" smtClean="0"/>
            <a:t>撰寫研究報告</a:t>
          </a:r>
          <a:endParaRPr lang="zh-TW"/>
        </a:p>
      </dgm:t>
    </dgm:pt>
    <dgm:pt modelId="{6D5BADA9-9C96-47E0-BF11-F3619440A699}" type="parTrans" cxnId="{8B28DE3A-87A0-4280-8462-AE11F995C245}">
      <dgm:prSet/>
      <dgm:spPr/>
      <dgm:t>
        <a:bodyPr/>
        <a:lstStyle/>
        <a:p>
          <a:endParaRPr lang="zh-TW" altLang="en-US"/>
        </a:p>
      </dgm:t>
    </dgm:pt>
    <dgm:pt modelId="{FC24DB13-58B9-468A-8079-9333B909C997}" type="sibTrans" cxnId="{8B28DE3A-87A0-4280-8462-AE11F995C245}">
      <dgm:prSet/>
      <dgm:spPr/>
      <dgm:t>
        <a:bodyPr/>
        <a:lstStyle/>
        <a:p>
          <a:endParaRPr lang="zh-TW" altLang="en-US"/>
        </a:p>
      </dgm:t>
    </dgm:pt>
    <dgm:pt modelId="{6F3950E0-9AE6-4F86-BFC7-B0EB129C1572}" type="pres">
      <dgm:prSet presAssocID="{0CF2DB24-585D-4B0E-A073-F002FB74217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1CD499D-E9CB-4D03-9504-70A9896D7962}" type="pres">
      <dgm:prSet presAssocID="{0CF2DB24-585D-4B0E-A073-F002FB742178}" presName="arrow" presStyleLbl="bgShp" presStyleIdx="0" presStyleCnt="1"/>
      <dgm:spPr/>
    </dgm:pt>
    <dgm:pt modelId="{98FE7B47-778F-41E1-9305-B8C2664DB6B5}" type="pres">
      <dgm:prSet presAssocID="{0CF2DB24-585D-4B0E-A073-F002FB742178}" presName="linearProcess" presStyleCnt="0"/>
      <dgm:spPr/>
    </dgm:pt>
    <dgm:pt modelId="{446EB8CC-F8D9-48DE-93D4-30061C9BBFB5}" type="pres">
      <dgm:prSet presAssocID="{9E6AC166-1A8A-44B4-89DB-DA373E257A2B}" presName="tex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E6C122A-CD5A-4B56-B5D9-A6F9EE7E57F0}" type="pres">
      <dgm:prSet presAssocID="{56140CAF-6701-4198-851D-339F1FF44184}" presName="sibTrans" presStyleCnt="0"/>
      <dgm:spPr/>
    </dgm:pt>
    <dgm:pt modelId="{C31D2F16-9164-4A29-948B-E16ABCC03F3B}" type="pres">
      <dgm:prSet presAssocID="{7DD1B5D8-F31E-45F1-BEAA-F8C22D77E358}" presName="text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EDBB9D9-39E1-4736-BAC6-6A0DDF29A90E}" type="pres">
      <dgm:prSet presAssocID="{5255BEDE-E0D1-4ADC-80D4-FD346A90CB70}" presName="sibTrans" presStyleCnt="0"/>
      <dgm:spPr/>
    </dgm:pt>
    <dgm:pt modelId="{D209CF1C-8BDB-4674-8945-4A9E145517C6}" type="pres">
      <dgm:prSet presAssocID="{0B5F59F2-1909-44CB-9BB1-7CC925F7E76E}" presName="text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9708FF2-0707-4942-BBE0-A196C96DBD4A}" type="pres">
      <dgm:prSet presAssocID="{BE27DEB9-7F43-416E-A9DB-EC59A9FC3258}" presName="sibTrans" presStyleCnt="0"/>
      <dgm:spPr/>
    </dgm:pt>
    <dgm:pt modelId="{FE34A753-F088-40D1-BB0B-2A5662A5E9BC}" type="pres">
      <dgm:prSet presAssocID="{04E83A25-7049-4082-ADD7-A65B1794B5CA}" presName="text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510CA83-3CB1-4FA6-97D8-19C959E00F26}" type="pres">
      <dgm:prSet presAssocID="{91F5BCFA-631F-46C6-A234-26B491EAD9F5}" presName="sibTrans" presStyleCnt="0"/>
      <dgm:spPr/>
    </dgm:pt>
    <dgm:pt modelId="{DF70867F-5648-4309-999B-78B507C9A55D}" type="pres">
      <dgm:prSet presAssocID="{F9CFBC75-9ABC-4AE9-8F68-470B9EA637E5}" presName="text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86C9E8-A83C-41F6-99A0-9EAF3227A59F}" type="pres">
      <dgm:prSet presAssocID="{2E8B7B98-9AD4-42D8-9696-8259B6815DE5}" presName="sibTrans" presStyleCnt="0"/>
      <dgm:spPr/>
    </dgm:pt>
    <dgm:pt modelId="{194B498A-2627-4B43-84D7-364094CAB9E4}" type="pres">
      <dgm:prSet presAssocID="{FAD4639D-3B01-4243-A21C-3636CA917618}" presName="text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82EDA3F-A6BF-465D-9436-8B11E76BC4B6}" type="pres">
      <dgm:prSet presAssocID="{2327D89E-755A-4D15-9666-A8A42E4D6D04}" presName="sibTrans" presStyleCnt="0"/>
      <dgm:spPr/>
    </dgm:pt>
    <dgm:pt modelId="{A16E9867-4BF6-4695-BB7A-E25863AE6663}" type="pres">
      <dgm:prSet presAssocID="{4BC14AE1-FD99-413B-828A-34DCC53618E2}" presName="text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E800D01-64E5-445E-B99E-61FF20F4F447}" type="pres">
      <dgm:prSet presAssocID="{E20CA7F2-BCEB-4F9A-8F31-05A6493B74F3}" presName="sibTrans" presStyleCnt="0"/>
      <dgm:spPr/>
    </dgm:pt>
    <dgm:pt modelId="{35FF8A46-1657-40FB-99AC-C98A4307A220}" type="pres">
      <dgm:prSet presAssocID="{2F7ABD39-12D3-421F-8410-88393464A221}" presName="text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4D8DB6-D032-4396-863A-1823976C7C72}" type="pres">
      <dgm:prSet presAssocID="{8B72B759-AC84-4F6E-AE3C-059EEAC108C1}" presName="sibTrans" presStyleCnt="0"/>
      <dgm:spPr/>
    </dgm:pt>
    <dgm:pt modelId="{436C98A7-CA0C-4296-9E03-197BB4636DDA}" type="pres">
      <dgm:prSet presAssocID="{D693DFE3-A16D-4A89-9B77-EBFE6B6F4B96}" presName="tex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1BBB7AC-804F-4C1F-822A-66CF7408B1CE}" type="presOf" srcId="{2F7ABD39-12D3-421F-8410-88393464A221}" destId="{35FF8A46-1657-40FB-99AC-C98A4307A220}" srcOrd="0" destOrd="0" presId="urn:microsoft.com/office/officeart/2005/8/layout/hProcess9"/>
    <dgm:cxn modelId="{A139AC1F-D111-425B-BF2F-6AA5CEEDA00F}" srcId="{0CF2DB24-585D-4B0E-A073-F002FB742178}" destId="{9E6AC166-1A8A-44B4-89DB-DA373E257A2B}" srcOrd="0" destOrd="0" parTransId="{49532223-3D72-43EA-9F06-E9CF2850A50C}" sibTransId="{56140CAF-6701-4198-851D-339F1FF44184}"/>
    <dgm:cxn modelId="{8CD41CF7-119B-4873-8CF8-B07F2FE45D6B}" srcId="{0CF2DB24-585D-4B0E-A073-F002FB742178}" destId="{2F7ABD39-12D3-421F-8410-88393464A221}" srcOrd="7" destOrd="0" parTransId="{3780BD74-E9C3-4293-9CE5-E37AA75DB97A}" sibTransId="{8B72B759-AC84-4F6E-AE3C-059EEAC108C1}"/>
    <dgm:cxn modelId="{32F93DB2-2C97-4ADC-81D0-A4716B1EC79A}" type="presOf" srcId="{0CF2DB24-585D-4B0E-A073-F002FB742178}" destId="{6F3950E0-9AE6-4F86-BFC7-B0EB129C1572}" srcOrd="0" destOrd="0" presId="urn:microsoft.com/office/officeart/2005/8/layout/hProcess9"/>
    <dgm:cxn modelId="{B7505D8E-51C9-4D37-AA6E-DB3622761CFA}" srcId="{0CF2DB24-585D-4B0E-A073-F002FB742178}" destId="{4BC14AE1-FD99-413B-828A-34DCC53618E2}" srcOrd="6" destOrd="0" parTransId="{174943F4-E4EA-4BF0-BADD-6A79C7E9A07C}" sibTransId="{E20CA7F2-BCEB-4F9A-8F31-05A6493B74F3}"/>
    <dgm:cxn modelId="{60FBB5E4-A3F0-44E1-BC68-EEAD0C4405B0}" type="presOf" srcId="{7DD1B5D8-F31E-45F1-BEAA-F8C22D77E358}" destId="{C31D2F16-9164-4A29-948B-E16ABCC03F3B}" srcOrd="0" destOrd="0" presId="urn:microsoft.com/office/officeart/2005/8/layout/hProcess9"/>
    <dgm:cxn modelId="{18489D13-6E64-4AE1-B3A3-6F95CDD3F59B}" type="presOf" srcId="{9E6AC166-1A8A-44B4-89DB-DA373E257A2B}" destId="{446EB8CC-F8D9-48DE-93D4-30061C9BBFB5}" srcOrd="0" destOrd="0" presId="urn:microsoft.com/office/officeart/2005/8/layout/hProcess9"/>
    <dgm:cxn modelId="{E408AD05-2B55-4A60-A118-1A1D13ADB8E2}" srcId="{0CF2DB24-585D-4B0E-A073-F002FB742178}" destId="{04E83A25-7049-4082-ADD7-A65B1794B5CA}" srcOrd="3" destOrd="0" parTransId="{1E64A993-806D-423C-8603-48D4BD16A15B}" sibTransId="{91F5BCFA-631F-46C6-A234-26B491EAD9F5}"/>
    <dgm:cxn modelId="{29AF7A13-B36F-4054-917A-5EF9B5D91B87}" type="presOf" srcId="{D693DFE3-A16D-4A89-9B77-EBFE6B6F4B96}" destId="{436C98A7-CA0C-4296-9E03-197BB4636DDA}" srcOrd="0" destOrd="0" presId="urn:microsoft.com/office/officeart/2005/8/layout/hProcess9"/>
    <dgm:cxn modelId="{7C56C8FA-1719-4D3B-B291-1BFC0AD177EB}" srcId="{0CF2DB24-585D-4B0E-A073-F002FB742178}" destId="{F9CFBC75-9ABC-4AE9-8F68-470B9EA637E5}" srcOrd="4" destOrd="0" parTransId="{1F840DF4-0180-40A0-945C-62609C728AF1}" sibTransId="{2E8B7B98-9AD4-42D8-9696-8259B6815DE5}"/>
    <dgm:cxn modelId="{5532409D-D574-4FFC-A282-C8C1F0A254E9}" type="presOf" srcId="{0B5F59F2-1909-44CB-9BB1-7CC925F7E76E}" destId="{D209CF1C-8BDB-4674-8945-4A9E145517C6}" srcOrd="0" destOrd="0" presId="urn:microsoft.com/office/officeart/2005/8/layout/hProcess9"/>
    <dgm:cxn modelId="{08740AF6-7470-466A-8813-0A53E8E93A9F}" srcId="{0CF2DB24-585D-4B0E-A073-F002FB742178}" destId="{7DD1B5D8-F31E-45F1-BEAA-F8C22D77E358}" srcOrd="1" destOrd="0" parTransId="{57972457-81D1-4FD0-9C63-5685496BC66B}" sibTransId="{5255BEDE-E0D1-4ADC-80D4-FD346A90CB70}"/>
    <dgm:cxn modelId="{5209D680-1647-4909-9D46-BF68E7058F09}" type="presOf" srcId="{FAD4639D-3B01-4243-A21C-3636CA917618}" destId="{194B498A-2627-4B43-84D7-364094CAB9E4}" srcOrd="0" destOrd="0" presId="urn:microsoft.com/office/officeart/2005/8/layout/hProcess9"/>
    <dgm:cxn modelId="{9E8FBE45-020A-45D9-9BEC-70A7C5E5A8CA}" type="presOf" srcId="{F9CFBC75-9ABC-4AE9-8F68-470B9EA637E5}" destId="{DF70867F-5648-4309-999B-78B507C9A55D}" srcOrd="0" destOrd="0" presId="urn:microsoft.com/office/officeart/2005/8/layout/hProcess9"/>
    <dgm:cxn modelId="{59F188B7-212E-4767-A32E-72B313134604}" type="presOf" srcId="{4BC14AE1-FD99-413B-828A-34DCC53618E2}" destId="{A16E9867-4BF6-4695-BB7A-E25863AE6663}" srcOrd="0" destOrd="0" presId="urn:microsoft.com/office/officeart/2005/8/layout/hProcess9"/>
    <dgm:cxn modelId="{C778072A-7FEB-4EE5-9DCB-8A8624B9B86F}" srcId="{0CF2DB24-585D-4B0E-A073-F002FB742178}" destId="{FAD4639D-3B01-4243-A21C-3636CA917618}" srcOrd="5" destOrd="0" parTransId="{C6D903A6-BAEE-43A9-9894-BA29A2B72478}" sibTransId="{2327D89E-755A-4D15-9666-A8A42E4D6D04}"/>
    <dgm:cxn modelId="{504563A9-EAD5-42F9-883A-1D85D186643E}" srcId="{0CF2DB24-585D-4B0E-A073-F002FB742178}" destId="{0B5F59F2-1909-44CB-9BB1-7CC925F7E76E}" srcOrd="2" destOrd="0" parTransId="{8B493CD5-3174-44FB-ADAF-1A2631931DE3}" sibTransId="{BE27DEB9-7F43-416E-A9DB-EC59A9FC3258}"/>
    <dgm:cxn modelId="{8B28DE3A-87A0-4280-8462-AE11F995C245}" srcId="{0CF2DB24-585D-4B0E-A073-F002FB742178}" destId="{D693DFE3-A16D-4A89-9B77-EBFE6B6F4B96}" srcOrd="8" destOrd="0" parTransId="{6D5BADA9-9C96-47E0-BF11-F3619440A699}" sibTransId="{FC24DB13-58B9-468A-8079-9333B909C997}"/>
    <dgm:cxn modelId="{0E83CA74-AD3D-4B33-9A99-A1F342A06B85}" type="presOf" srcId="{04E83A25-7049-4082-ADD7-A65B1794B5CA}" destId="{FE34A753-F088-40D1-BB0B-2A5662A5E9BC}" srcOrd="0" destOrd="0" presId="urn:microsoft.com/office/officeart/2005/8/layout/hProcess9"/>
    <dgm:cxn modelId="{44B32370-B19B-4B46-A3E1-2444B31305AF}" type="presParOf" srcId="{6F3950E0-9AE6-4F86-BFC7-B0EB129C1572}" destId="{51CD499D-E9CB-4D03-9504-70A9896D7962}" srcOrd="0" destOrd="0" presId="urn:microsoft.com/office/officeart/2005/8/layout/hProcess9"/>
    <dgm:cxn modelId="{4B5A44A2-8C81-4A09-A3D8-6D0747A2E97E}" type="presParOf" srcId="{6F3950E0-9AE6-4F86-BFC7-B0EB129C1572}" destId="{98FE7B47-778F-41E1-9305-B8C2664DB6B5}" srcOrd="1" destOrd="0" presId="urn:microsoft.com/office/officeart/2005/8/layout/hProcess9"/>
    <dgm:cxn modelId="{E6554C50-4B8C-4953-8CCF-0EE83660AFF3}" type="presParOf" srcId="{98FE7B47-778F-41E1-9305-B8C2664DB6B5}" destId="{446EB8CC-F8D9-48DE-93D4-30061C9BBFB5}" srcOrd="0" destOrd="0" presId="urn:microsoft.com/office/officeart/2005/8/layout/hProcess9"/>
    <dgm:cxn modelId="{6C1FFB66-4541-41A2-8840-59C1752F0664}" type="presParOf" srcId="{98FE7B47-778F-41E1-9305-B8C2664DB6B5}" destId="{5E6C122A-CD5A-4B56-B5D9-A6F9EE7E57F0}" srcOrd="1" destOrd="0" presId="urn:microsoft.com/office/officeart/2005/8/layout/hProcess9"/>
    <dgm:cxn modelId="{02329002-5AB7-4982-8407-FD3DF1CDB01C}" type="presParOf" srcId="{98FE7B47-778F-41E1-9305-B8C2664DB6B5}" destId="{C31D2F16-9164-4A29-948B-E16ABCC03F3B}" srcOrd="2" destOrd="0" presId="urn:microsoft.com/office/officeart/2005/8/layout/hProcess9"/>
    <dgm:cxn modelId="{D822C1C2-3985-482F-9B25-B220D935BC2C}" type="presParOf" srcId="{98FE7B47-778F-41E1-9305-B8C2664DB6B5}" destId="{7EDBB9D9-39E1-4736-BAC6-6A0DDF29A90E}" srcOrd="3" destOrd="0" presId="urn:microsoft.com/office/officeart/2005/8/layout/hProcess9"/>
    <dgm:cxn modelId="{892E1AB7-9012-4D80-8E6A-588B3B5D6A6C}" type="presParOf" srcId="{98FE7B47-778F-41E1-9305-B8C2664DB6B5}" destId="{D209CF1C-8BDB-4674-8945-4A9E145517C6}" srcOrd="4" destOrd="0" presId="urn:microsoft.com/office/officeart/2005/8/layout/hProcess9"/>
    <dgm:cxn modelId="{51407025-3D6D-4C64-ABD9-A96FB1E26411}" type="presParOf" srcId="{98FE7B47-778F-41E1-9305-B8C2664DB6B5}" destId="{29708FF2-0707-4942-BBE0-A196C96DBD4A}" srcOrd="5" destOrd="0" presId="urn:microsoft.com/office/officeart/2005/8/layout/hProcess9"/>
    <dgm:cxn modelId="{DDFC298B-6FAF-4353-B850-4E0928D994FB}" type="presParOf" srcId="{98FE7B47-778F-41E1-9305-B8C2664DB6B5}" destId="{FE34A753-F088-40D1-BB0B-2A5662A5E9BC}" srcOrd="6" destOrd="0" presId="urn:microsoft.com/office/officeart/2005/8/layout/hProcess9"/>
    <dgm:cxn modelId="{0BC8A4C7-77D7-4316-BD32-AB3FA45F5340}" type="presParOf" srcId="{98FE7B47-778F-41E1-9305-B8C2664DB6B5}" destId="{B510CA83-3CB1-4FA6-97D8-19C959E00F26}" srcOrd="7" destOrd="0" presId="urn:microsoft.com/office/officeart/2005/8/layout/hProcess9"/>
    <dgm:cxn modelId="{79B35805-5D11-43F5-9460-2B155925462F}" type="presParOf" srcId="{98FE7B47-778F-41E1-9305-B8C2664DB6B5}" destId="{DF70867F-5648-4309-999B-78B507C9A55D}" srcOrd="8" destOrd="0" presId="urn:microsoft.com/office/officeart/2005/8/layout/hProcess9"/>
    <dgm:cxn modelId="{5FBDB066-9C0B-4FED-B2F9-0A4EB157CFAA}" type="presParOf" srcId="{98FE7B47-778F-41E1-9305-B8C2664DB6B5}" destId="{4386C9E8-A83C-41F6-99A0-9EAF3227A59F}" srcOrd="9" destOrd="0" presId="urn:microsoft.com/office/officeart/2005/8/layout/hProcess9"/>
    <dgm:cxn modelId="{80E4AC99-3A00-4C5E-BC88-8BB034A494D0}" type="presParOf" srcId="{98FE7B47-778F-41E1-9305-B8C2664DB6B5}" destId="{194B498A-2627-4B43-84D7-364094CAB9E4}" srcOrd="10" destOrd="0" presId="urn:microsoft.com/office/officeart/2005/8/layout/hProcess9"/>
    <dgm:cxn modelId="{AE0ED06B-BAFC-4C78-B945-95386FDB7C9E}" type="presParOf" srcId="{98FE7B47-778F-41E1-9305-B8C2664DB6B5}" destId="{782EDA3F-A6BF-465D-9436-8B11E76BC4B6}" srcOrd="11" destOrd="0" presId="urn:microsoft.com/office/officeart/2005/8/layout/hProcess9"/>
    <dgm:cxn modelId="{11D1F2C1-EFBB-4ACF-9159-0DBB45815D10}" type="presParOf" srcId="{98FE7B47-778F-41E1-9305-B8C2664DB6B5}" destId="{A16E9867-4BF6-4695-BB7A-E25863AE6663}" srcOrd="12" destOrd="0" presId="urn:microsoft.com/office/officeart/2005/8/layout/hProcess9"/>
    <dgm:cxn modelId="{69F5FCB1-79A1-4053-B645-A02C7FEFCC12}" type="presParOf" srcId="{98FE7B47-778F-41E1-9305-B8C2664DB6B5}" destId="{AE800D01-64E5-445E-B99E-61FF20F4F447}" srcOrd="13" destOrd="0" presId="urn:microsoft.com/office/officeart/2005/8/layout/hProcess9"/>
    <dgm:cxn modelId="{84A02542-99CF-4914-B612-FF9701E1EE2D}" type="presParOf" srcId="{98FE7B47-778F-41E1-9305-B8C2664DB6B5}" destId="{35FF8A46-1657-40FB-99AC-C98A4307A220}" srcOrd="14" destOrd="0" presId="urn:microsoft.com/office/officeart/2005/8/layout/hProcess9"/>
    <dgm:cxn modelId="{FAD35473-F185-4663-B9F5-0A80A6603E9B}" type="presParOf" srcId="{98FE7B47-778F-41E1-9305-B8C2664DB6B5}" destId="{F24D8DB6-D032-4396-863A-1823976C7C72}" srcOrd="15" destOrd="0" presId="urn:microsoft.com/office/officeart/2005/8/layout/hProcess9"/>
    <dgm:cxn modelId="{17ED51B3-D405-4A42-A219-DF903E68628A}" type="presParOf" srcId="{98FE7B47-778F-41E1-9305-B8C2664DB6B5}" destId="{436C98A7-CA0C-4296-9E03-197BB4636DDA}" srcOrd="1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C7F2-33BA-4FC5-BE4B-E248B40B338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6712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7087-2020-4974-9D2A-229F7E8DBA9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707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7087-2020-4974-9D2A-229F7E8DBA9B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6883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7087-2020-4974-9D2A-229F7E8DBA9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4436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7087-2020-4974-9D2A-229F7E8DBA9B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4093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7087-2020-4974-9D2A-229F7E8DBA9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7735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E38D-6BC9-4728-B479-58A389BACA6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3738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3DCC-B26D-424A-8092-354A085DCF3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754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E996-1614-46A7-9E5C-C2BDEA7527C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58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A1EE-5BA8-4C4F-BF98-B8837DA4B7C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73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43F7-6DD3-4FF7-A48A-BEA17F5A454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320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1A15-3FA0-4E91-BC98-DEDDD53271FA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3208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3675-A22F-4BE4-9FCC-B82E206C5DD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473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D61B-5D34-4A19-895B-47010159E7D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5392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72AD-522F-478F-984B-A9FD436F25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752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CEAD-08B8-4313-A858-76672613A243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735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2B7087-2020-4974-9D2A-229F7E8DBA9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958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  <p:sldLayoutId id="2147484065" r:id="rId12"/>
    <p:sldLayoutId id="2147484066" r:id="rId13"/>
    <p:sldLayoutId id="2147484067" r:id="rId14"/>
    <p:sldLayoutId id="2147484068" r:id="rId15"/>
    <p:sldLayoutId id="214748406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ienchia@cc.kmu.edu.tw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899592" y="1556792"/>
            <a:ext cx="5829300" cy="146304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實驗法與實驗設計</a:t>
            </a:r>
            <a:endParaRPr lang="zh-TW" altLang="en-US" dirty="0"/>
          </a:p>
        </p:txBody>
      </p:sp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授課教師</a:t>
            </a:r>
            <a:endParaRPr lang="en-US" altLang="zh-TW" dirty="0" smtClean="0"/>
          </a:p>
          <a:p>
            <a:r>
              <a:rPr lang="zh-TW" altLang="en-US" dirty="0" smtClean="0"/>
              <a:t>劉千嘉</a:t>
            </a:r>
            <a:endParaRPr lang="en-US" altLang="zh-TW" dirty="0" smtClean="0"/>
          </a:p>
          <a:p>
            <a:r>
              <a:rPr lang="en-US" altLang="zh-TW" dirty="0" smtClean="0">
                <a:hlinkClick r:id="rId2"/>
              </a:rPr>
              <a:t>chienchia@cc.kmu.edu.tw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23728" y="548680"/>
            <a:ext cx="4248472" cy="646331"/>
          </a:xfrm>
          <a:prstGeom prst="rect">
            <a:avLst/>
          </a:prstGeom>
        </p:spPr>
        <p:txBody>
          <a:bodyPr/>
          <a:lstStyle/>
          <a:p>
            <a:pPr lvl="0" algn="ctr" rtl="0"/>
            <a:r>
              <a:rPr lang="zh-TW" sz="2000" dirty="0" smtClean="0">
                <a:solidFill>
                  <a:schemeClr val="accent1">
                    <a:lumMod val="75000"/>
                  </a:schemeClr>
                </a:solidFill>
              </a:rPr>
              <a:t>醫學社會學與社會工作學系</a:t>
            </a:r>
            <a:endParaRPr lang="zh-TW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rtl="0"/>
            <a:r>
              <a:rPr lang="en-US" sz="2000" smtClean="0">
                <a:solidFill>
                  <a:schemeClr val="accent1">
                    <a:lumMod val="75000"/>
                  </a:schemeClr>
                </a:solidFill>
              </a:rPr>
              <a:t>2015/10/14</a:t>
            </a:r>
            <a:r>
              <a:rPr lang="zh-TW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zh-TW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6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實驗法的目的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檢試命題是否成立</a:t>
            </a:r>
            <a:endParaRPr lang="zh-TW" altLang="en-US" dirty="0"/>
          </a:p>
          <a:p>
            <a:r>
              <a:rPr lang="zh-TW" altLang="en-US" dirty="0" smtClean="0"/>
              <a:t>測試變項間的因果關係</a:t>
            </a:r>
            <a:endParaRPr lang="en-US" altLang="zh-TW" dirty="0" smtClean="0"/>
          </a:p>
          <a:p>
            <a:r>
              <a:rPr lang="zh-TW" altLang="en-US" dirty="0" smtClean="0"/>
              <a:t>建立</a:t>
            </a:r>
            <a:r>
              <a:rPr lang="zh-TW" altLang="en-US" dirty="0"/>
              <a:t>理論系統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7315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實驗法的優點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研究者可操控自變數</a:t>
            </a:r>
            <a:r>
              <a:rPr lang="zh-TW" altLang="en-US" dirty="0" smtClean="0"/>
              <a:t>，藉由比較與控制組的結果，</a:t>
            </a:r>
            <a:r>
              <a:rPr lang="zh-TW" altLang="en-US" dirty="0"/>
              <a:t>使操控有比較的基礎點。</a:t>
            </a:r>
          </a:p>
          <a:p>
            <a:r>
              <a:rPr lang="zh-TW" altLang="en-US" dirty="0" smtClean="0"/>
              <a:t>比其他研究法</a:t>
            </a:r>
            <a:r>
              <a:rPr lang="zh-TW" altLang="en-US" dirty="0"/>
              <a:t>更</a:t>
            </a:r>
            <a:r>
              <a:rPr lang="zh-TW" altLang="en-US" dirty="0" smtClean="0"/>
              <a:t>可</a:t>
            </a:r>
            <a:r>
              <a:rPr lang="zh-TW" altLang="en-US" dirty="0"/>
              <a:t>操控外生變數所造成的干擾，產生較佳的內部效</a:t>
            </a:r>
            <a:r>
              <a:rPr lang="zh-TW" altLang="en-US" dirty="0" smtClean="0"/>
              <a:t>度，有較</a:t>
            </a:r>
            <a:r>
              <a:rPr lang="zh-TW" altLang="en-US" dirty="0"/>
              <a:t>高的外部效度及概化</a:t>
            </a:r>
            <a:r>
              <a:rPr lang="zh-TW" altLang="en-US" dirty="0" smtClean="0"/>
              <a:t>能力。</a:t>
            </a:r>
            <a:endParaRPr lang="en-US" altLang="zh-TW" dirty="0" smtClean="0"/>
          </a:p>
          <a:p>
            <a:r>
              <a:rPr lang="zh-TW" altLang="en-US" dirty="0"/>
              <a:t>最適用於因果關係的</a:t>
            </a:r>
            <a:r>
              <a:rPr lang="zh-TW" altLang="en-US" dirty="0" smtClean="0"/>
              <a:t>探討，如個案</a:t>
            </a:r>
            <a:r>
              <a:rPr lang="zh-TW" altLang="en-US" dirty="0"/>
              <a:t>研究法、調查研究</a:t>
            </a:r>
            <a:r>
              <a:rPr lang="zh-TW" altLang="en-US" dirty="0" smtClean="0"/>
              <a:t>法等</a:t>
            </a:r>
            <a:r>
              <a:rPr lang="zh-TW" altLang="en-US" dirty="0"/>
              <a:t>研究法較適合回答變數間的相關性</a:t>
            </a:r>
            <a:r>
              <a:rPr lang="zh-TW" altLang="en-US" dirty="0" smtClean="0"/>
              <a:t>，若實驗</a:t>
            </a:r>
            <a:r>
              <a:rPr lang="zh-TW" altLang="en-US" dirty="0"/>
              <a:t>研究法如能對外在環境及變數做嚴謹的控制，則非常適用於有因果關係之研究問題。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9297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實驗法的</a:t>
            </a:r>
            <a:r>
              <a:rPr lang="zh-TW" altLang="en-US" dirty="0" smtClean="0"/>
              <a:t>優點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實驗結果可</a:t>
            </a:r>
            <a:r>
              <a:rPr lang="zh-TW" altLang="en-US" dirty="0" smtClean="0"/>
              <a:t>複製，後來</a:t>
            </a:r>
            <a:r>
              <a:rPr lang="zh-TW" altLang="en-US" dirty="0"/>
              <a:t>研究者可對不同的受試者、在不同的情境下，重複進行實驗及複驗，以提昇因果關係的外部效度。</a:t>
            </a:r>
          </a:p>
          <a:p>
            <a:r>
              <a:rPr lang="zh-TW" altLang="en-US" dirty="0" smtClean="0"/>
              <a:t>研究</a:t>
            </a:r>
            <a:r>
              <a:rPr lang="zh-TW" altLang="en-US" dirty="0"/>
              <a:t>過程最嚴謹、最科學。</a:t>
            </a:r>
          </a:p>
          <a:p>
            <a:r>
              <a:rPr lang="zh-TW" altLang="en-US" dirty="0" smtClean="0"/>
              <a:t>採用</a:t>
            </a:r>
            <a:r>
              <a:rPr lang="zh-TW" altLang="en-US" dirty="0"/>
              <a:t>實地實驗法，比實驗室實驗更能降低研究者的干擾、及降低實驗情境與日常生活的脫節。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5331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實驗法的缺點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人為操</a:t>
            </a:r>
            <a:r>
              <a:rPr lang="zh-TW" altLang="en-US" dirty="0" smtClean="0"/>
              <a:t>控</a:t>
            </a:r>
            <a:endParaRPr lang="zh-TW" altLang="en-US" dirty="0"/>
          </a:p>
          <a:p>
            <a:r>
              <a:rPr lang="zh-TW" altLang="en-US" dirty="0" smtClean="0"/>
              <a:t>實驗</a:t>
            </a:r>
            <a:r>
              <a:rPr lang="zh-TW" altLang="en-US" dirty="0"/>
              <a:t>結果較無法</a:t>
            </a:r>
            <a:r>
              <a:rPr lang="zh-TW" altLang="en-US" dirty="0" smtClean="0"/>
              <a:t>一般化</a:t>
            </a:r>
            <a:endParaRPr lang="zh-TW" altLang="en-US" dirty="0"/>
          </a:p>
          <a:p>
            <a:r>
              <a:rPr lang="zh-TW" altLang="en-US" dirty="0" smtClean="0"/>
              <a:t>實驗</a:t>
            </a:r>
            <a:r>
              <a:rPr lang="zh-TW" altLang="en-US" dirty="0"/>
              <a:t>情境過度單純、樣本少，降低外部效度</a:t>
            </a:r>
          </a:p>
          <a:p>
            <a:r>
              <a:rPr lang="zh-TW" altLang="en-US" dirty="0" smtClean="0"/>
              <a:t>實際</a:t>
            </a:r>
            <a:r>
              <a:rPr lang="zh-TW" altLang="en-US" dirty="0"/>
              <a:t>應用的成本</a:t>
            </a:r>
            <a:r>
              <a:rPr lang="zh-TW" altLang="en-US" dirty="0" smtClean="0"/>
              <a:t>高</a:t>
            </a:r>
            <a:endParaRPr lang="zh-TW" altLang="en-US" dirty="0"/>
          </a:p>
          <a:p>
            <a:r>
              <a:rPr lang="zh-TW" altLang="en-US" dirty="0" smtClean="0"/>
              <a:t>實驗</a:t>
            </a:r>
            <a:r>
              <a:rPr lang="zh-TW" altLang="en-US" dirty="0"/>
              <a:t>對過去變數或預測較難</a:t>
            </a:r>
            <a:r>
              <a:rPr lang="zh-TW" altLang="en-US" dirty="0" smtClean="0"/>
              <a:t>處理</a:t>
            </a:r>
            <a:endParaRPr lang="zh-TW" altLang="en-US" dirty="0"/>
          </a:p>
          <a:p>
            <a:r>
              <a:rPr lang="zh-TW" altLang="en-US" dirty="0" smtClean="0"/>
              <a:t>實驗</a:t>
            </a:r>
            <a:r>
              <a:rPr lang="zh-TW" altLang="en-US" dirty="0"/>
              <a:t>處理通常針對現象或目前問題</a:t>
            </a:r>
          </a:p>
          <a:p>
            <a:r>
              <a:rPr lang="zh-TW" altLang="en-US" dirty="0" smtClean="0"/>
              <a:t>實驗</a:t>
            </a:r>
            <a:r>
              <a:rPr lang="zh-TW" altLang="en-US" dirty="0"/>
              <a:t>過程可能違反</a:t>
            </a:r>
            <a:r>
              <a:rPr lang="zh-TW" altLang="en-US" dirty="0" smtClean="0"/>
              <a:t>人道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79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實驗設計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實驗設計是指研究者為解答研究問題，說明如何分派、選樣、控制變異數等的</a:t>
            </a:r>
            <a:r>
              <a:rPr lang="zh-TW" altLang="en-US" dirty="0" smtClean="0"/>
              <a:t>一種</a:t>
            </a:r>
            <a:r>
              <a:rPr lang="zh-TW" altLang="en-US" dirty="0"/>
              <a:t>扼要的計畫或策略。</a:t>
            </a:r>
          </a:p>
          <a:p>
            <a:r>
              <a:rPr lang="zh-TW" altLang="en-US" dirty="0" smtClean="0"/>
              <a:t>實驗設計的原則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操控</a:t>
            </a:r>
            <a:r>
              <a:rPr lang="zh-TW" altLang="en-US" dirty="0"/>
              <a:t>自變數產生最大</a:t>
            </a:r>
            <a:r>
              <a:rPr lang="zh-TW" altLang="en-US" dirty="0" smtClean="0"/>
              <a:t>變化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控制</a:t>
            </a:r>
            <a:r>
              <a:rPr lang="zh-TW" altLang="en-US" dirty="0"/>
              <a:t>外生變數的</a:t>
            </a:r>
            <a:r>
              <a:rPr lang="zh-TW" altLang="en-US" dirty="0" smtClean="0"/>
              <a:t>干擾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最小化隨機誤差</a:t>
            </a:r>
            <a:endParaRPr lang="en-US" altLang="zh-TW" dirty="0" smtClean="0"/>
          </a:p>
          <a:p>
            <a:pPr lvl="1"/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4234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981075"/>
            <a:ext cx="7772400" cy="784225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chemeClr val="accent3"/>
                </a:solidFill>
                <a:ea typeface="華康中明體" pitchFamily="49" charset="-120"/>
              </a:rPr>
              <a:t>實驗設計原則</a:t>
            </a:r>
            <a:endParaRPr lang="en-US" altLang="zh-TW" sz="4000" b="1" dirty="0">
              <a:solidFill>
                <a:schemeClr val="accent3"/>
              </a:solidFill>
              <a:ea typeface="華康中明體" pitchFamily="49" charset="-120"/>
            </a:endParaRPr>
          </a:p>
        </p:txBody>
      </p:sp>
      <p:sp>
        <p:nvSpPr>
          <p:cNvPr id="177154" name="Rectangle 2"/>
          <p:cNvSpPr>
            <a:spLocks noGrp="1" noChangeArrowheads="1"/>
          </p:cNvSpPr>
          <p:nvPr>
            <p:ph idx="1"/>
          </p:nvPr>
        </p:nvSpPr>
        <p:spPr>
          <a:xfrm>
            <a:off x="827584" y="2132856"/>
            <a:ext cx="7416824" cy="3827677"/>
          </a:xfrm>
        </p:spPr>
        <p:txBody>
          <a:bodyPr>
            <a:normAutofit/>
          </a:bodyPr>
          <a:lstStyle/>
          <a:p>
            <a:pPr marL="308610" indent="0">
              <a:buNone/>
            </a:pPr>
            <a:r>
              <a:rPr lang="zh-TW" altLang="en-US" sz="2200" dirty="0"/>
              <a:t>使實驗變異達到</a:t>
            </a:r>
            <a:r>
              <a:rPr lang="zh-TW" altLang="en-US" sz="2200" dirty="0" smtClean="0"/>
              <a:t>最大</a:t>
            </a:r>
            <a:endParaRPr lang="en-US" altLang="zh-TW" sz="2200" dirty="0" smtClean="0"/>
          </a:p>
          <a:p>
            <a:pPr marL="573786" lvl="1"/>
            <a:r>
              <a:rPr lang="zh-TW" altLang="en-US" sz="1800" dirty="0" smtClean="0"/>
              <a:t>進行實驗設計時，須設法使實驗處理</a:t>
            </a:r>
            <a:r>
              <a:rPr lang="en-US" altLang="zh-TW" sz="1800" dirty="0" smtClean="0"/>
              <a:t>(</a:t>
            </a:r>
            <a:r>
              <a:rPr lang="zh-TW" altLang="en-US" sz="1800" dirty="0" smtClean="0"/>
              <a:t>變數</a:t>
            </a:r>
            <a:r>
              <a:rPr lang="en-US" altLang="zh-TW" sz="1800" dirty="0" smtClean="0"/>
              <a:t>X)</a:t>
            </a:r>
            <a:r>
              <a:rPr lang="zh-TW" altLang="en-US" sz="1800" dirty="0" smtClean="0"/>
              <a:t>的幾個條件之間儘可能的彼此有所不同。</a:t>
            </a:r>
            <a:endParaRPr lang="en-US" altLang="zh-TW" sz="1800" dirty="0" smtClean="0"/>
          </a:p>
          <a:p>
            <a:pPr marL="573786" lvl="1"/>
            <a:r>
              <a:rPr lang="zh-TW" altLang="en-US" sz="1800" dirty="0" smtClean="0"/>
              <a:t>例如</a:t>
            </a:r>
            <a:r>
              <a:rPr lang="zh-TW" altLang="en-US" sz="1800" dirty="0"/>
              <a:t>，二種教學方法愈不同，則實驗變異量就愈大。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F080A-4B7C-4D4D-91A4-26B4E9F1B9E5}" type="slidenum">
              <a:rPr lang="en-US" altLang="zh-TW"/>
              <a:pPr/>
              <a:t>15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65777224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Rectangle 3"/>
          <p:cNvSpPr>
            <a:spLocks noGrp="1" noChangeArrowheads="1"/>
          </p:cNvSpPr>
          <p:nvPr>
            <p:ph type="title"/>
          </p:nvPr>
        </p:nvSpPr>
        <p:spPr>
          <a:xfrm>
            <a:off x="755576" y="1052513"/>
            <a:ext cx="8059812" cy="784225"/>
          </a:xfrm>
        </p:spPr>
        <p:txBody>
          <a:bodyPr/>
          <a:lstStyle/>
          <a:p>
            <a:r>
              <a:rPr lang="zh-TW" altLang="en-US" sz="4000" b="1" dirty="0" smtClean="0">
                <a:solidFill>
                  <a:schemeClr val="accent3"/>
                </a:solidFill>
                <a:ea typeface="華康中明體" pitchFamily="49" charset="-120"/>
              </a:rPr>
              <a:t>實驗設計原則</a:t>
            </a:r>
            <a:endParaRPr lang="zh-TW" altLang="en-US" sz="4000" b="1" dirty="0">
              <a:solidFill>
                <a:schemeClr val="accent3"/>
              </a:solidFill>
              <a:ea typeface="華康中明體" pitchFamily="49" charset="-120"/>
            </a:endParaRPr>
          </a:p>
        </p:txBody>
      </p:sp>
      <p:sp>
        <p:nvSpPr>
          <p:cNvPr id="178178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2114072"/>
            <a:ext cx="6768752" cy="4114800"/>
          </a:xfrm>
        </p:spPr>
        <p:txBody>
          <a:bodyPr>
            <a:normAutofit lnSpcReduction="10000"/>
          </a:bodyPr>
          <a:lstStyle/>
          <a:p>
            <a:pPr marL="400050"/>
            <a:r>
              <a:rPr lang="zh-TW" altLang="en-US" dirty="0" smtClean="0"/>
              <a:t>控制無關</a:t>
            </a:r>
            <a:r>
              <a:rPr lang="zh-TW" altLang="en-US" dirty="0"/>
              <a:t>變異量</a:t>
            </a:r>
            <a:endParaRPr lang="en-US" altLang="zh-TW" dirty="0"/>
          </a:p>
          <a:p>
            <a:pPr marL="857250" lvl="1"/>
            <a:r>
              <a:rPr lang="zh-TW" altLang="en-US" sz="2000" dirty="0"/>
              <a:t>排除</a:t>
            </a:r>
            <a:r>
              <a:rPr lang="zh-TW" altLang="en-US" sz="2000" dirty="0" smtClean="0"/>
              <a:t>法</a:t>
            </a:r>
            <a:endParaRPr lang="en-US" altLang="zh-TW" sz="2000" dirty="0" smtClean="0"/>
          </a:p>
          <a:p>
            <a:pPr marL="1257300" lvl="2"/>
            <a:r>
              <a:rPr lang="zh-TW" altLang="en-US" sz="1800" dirty="0" smtClean="0"/>
              <a:t>把</a:t>
            </a:r>
            <a:r>
              <a:rPr lang="zh-TW" altLang="en-US" sz="1800" dirty="0"/>
              <a:t>無關變數去除或保持恆定，例如選擇相同的外生變數之樣本。此種控制方法最有效，但其通則化能力有限。</a:t>
            </a:r>
          </a:p>
          <a:p>
            <a:pPr marL="857250" lvl="1"/>
            <a:r>
              <a:rPr lang="zh-TW" altLang="en-US" sz="2000" dirty="0"/>
              <a:t>隨機</a:t>
            </a:r>
            <a:r>
              <a:rPr lang="zh-TW" altLang="en-US" sz="2000" dirty="0" smtClean="0"/>
              <a:t>法</a:t>
            </a:r>
            <a:endParaRPr lang="en-US" altLang="zh-TW" sz="2000" dirty="0" smtClean="0"/>
          </a:p>
          <a:p>
            <a:pPr marL="1257300" lvl="2"/>
            <a:r>
              <a:rPr lang="zh-TW" altLang="en-US" sz="1800" dirty="0" smtClean="0"/>
              <a:t>樣本</a:t>
            </a:r>
            <a:r>
              <a:rPr lang="zh-TW" altLang="en-US" sz="1800" dirty="0"/>
              <a:t>分派隨機化是唯一可以控制「所有」外生之無關變數的方法，它是配對法所不及的。</a:t>
            </a:r>
            <a:endParaRPr lang="en-US" altLang="zh-TW" sz="1800" dirty="0"/>
          </a:p>
          <a:p>
            <a:pPr marL="857250" lvl="1"/>
            <a:r>
              <a:rPr lang="zh-TW" altLang="en-US" sz="2000" dirty="0"/>
              <a:t>納入</a:t>
            </a:r>
            <a:r>
              <a:rPr lang="zh-TW" altLang="en-US" sz="2000" dirty="0" smtClean="0"/>
              <a:t>法</a:t>
            </a:r>
            <a:endParaRPr lang="en-US" altLang="zh-TW" sz="2000" dirty="0" smtClean="0"/>
          </a:p>
          <a:p>
            <a:pPr marL="1257300" lvl="2"/>
            <a:r>
              <a:rPr lang="zh-TW" altLang="en-US" sz="1800" dirty="0" smtClean="0"/>
              <a:t>將</a:t>
            </a:r>
            <a:r>
              <a:rPr lang="zh-TW" altLang="en-US" sz="1800" dirty="0"/>
              <a:t>無關</a:t>
            </a:r>
            <a:r>
              <a:rPr lang="en-US" altLang="zh-TW" sz="1800" dirty="0"/>
              <a:t>(</a:t>
            </a:r>
            <a:r>
              <a:rPr lang="zh-TW" altLang="en-US" sz="1800" dirty="0"/>
              <a:t>外生</a:t>
            </a:r>
            <a:r>
              <a:rPr lang="en-US" altLang="zh-TW" sz="1800" dirty="0"/>
              <a:t>)</a:t>
            </a:r>
            <a:r>
              <a:rPr lang="zh-TW" altLang="en-US" sz="1800" dirty="0"/>
              <a:t>變數一齊納入實驗設計中，即將外生變數視為一個自變數來「控制」，使實驗設計變成多因子實驗設計。</a:t>
            </a:r>
            <a:endParaRPr lang="en-US" altLang="zh-TW" sz="1800" dirty="0"/>
          </a:p>
          <a:p>
            <a:pPr marL="800100" lvl="1" indent="-342900" algn="just"/>
            <a:endParaRPr lang="zh-TW" altLang="en-US" dirty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CCA1-CD70-45B5-8DAF-661387FE8A79}" type="slidenum">
              <a:rPr lang="en-US" altLang="zh-TW"/>
              <a:pPr/>
              <a:t>16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178099553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981075"/>
            <a:ext cx="7772400" cy="712788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chemeClr val="accent3"/>
                </a:solidFill>
                <a:ea typeface="華康中明體" pitchFamily="49" charset="-120"/>
              </a:rPr>
              <a:t>實驗設計原則</a:t>
            </a:r>
            <a:endParaRPr lang="zh-TW" altLang="en-US" sz="4000" b="1" dirty="0">
              <a:solidFill>
                <a:schemeClr val="accent3"/>
              </a:solidFill>
              <a:ea typeface="華康中明體" pitchFamily="49" charset="-120"/>
            </a:endParaRPr>
          </a:p>
        </p:txBody>
      </p:sp>
      <p:sp>
        <p:nvSpPr>
          <p:cNvPr id="180226" name="Rectangle 2"/>
          <p:cNvSpPr>
            <a:spLocks noGrp="1" noChangeArrowheads="1"/>
          </p:cNvSpPr>
          <p:nvPr>
            <p:ph idx="1"/>
          </p:nvPr>
        </p:nvSpPr>
        <p:spPr>
          <a:xfrm>
            <a:off x="1042988" y="2133600"/>
            <a:ext cx="6121300" cy="4114800"/>
          </a:xfrm>
        </p:spPr>
        <p:txBody>
          <a:bodyPr>
            <a:normAutofit/>
          </a:bodyPr>
          <a:lstStyle/>
          <a:p>
            <a:pPr marL="342900" indent="-342900"/>
            <a:r>
              <a:rPr lang="zh-TW" altLang="en-US" dirty="0" smtClean="0"/>
              <a:t>控制無關</a:t>
            </a:r>
            <a:r>
              <a:rPr lang="zh-TW" altLang="en-US" dirty="0"/>
              <a:t>變異量</a:t>
            </a:r>
            <a:endParaRPr lang="en-US" altLang="zh-TW" dirty="0"/>
          </a:p>
          <a:p>
            <a:pPr marL="672084" lvl="3" indent="-34290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zh-TW" altLang="en-US" sz="2000" dirty="0"/>
              <a:t>配對</a:t>
            </a:r>
            <a:r>
              <a:rPr lang="zh-TW" altLang="en-US" sz="2000" dirty="0" smtClean="0"/>
              <a:t>法</a:t>
            </a:r>
            <a:endParaRPr lang="en-US" altLang="zh-TW" sz="2000" dirty="0" smtClean="0"/>
          </a:p>
          <a:p>
            <a:pPr marL="1129284" lvl="4" indent="-34290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zh-TW" altLang="en-US" sz="2000" dirty="0" smtClean="0"/>
              <a:t>將</a:t>
            </a:r>
            <a:r>
              <a:rPr lang="zh-TW" altLang="en-US" sz="2000" dirty="0"/>
              <a:t>各組受測者加以配對、或以受測者自身作為控制</a:t>
            </a:r>
            <a:r>
              <a:rPr lang="en-US" altLang="zh-TW" sz="2000" dirty="0"/>
              <a:t>(</a:t>
            </a:r>
            <a:r>
              <a:rPr lang="zh-TW" altLang="en-US" sz="2000" dirty="0"/>
              <a:t>重複實驗</a:t>
            </a:r>
            <a:r>
              <a:rPr lang="en-US" altLang="zh-TW" sz="2000" dirty="0"/>
              <a:t>)</a:t>
            </a:r>
            <a:r>
              <a:rPr lang="zh-TW" altLang="en-US" sz="2000" dirty="0"/>
              <a:t>。</a:t>
            </a:r>
            <a:endParaRPr lang="en-US" altLang="zh-TW" sz="2000" dirty="0"/>
          </a:p>
          <a:p>
            <a:pPr marL="672084" lvl="3" indent="-34290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zh-TW" altLang="en-US" sz="2000" dirty="0"/>
              <a:t>共變數</a:t>
            </a:r>
            <a:r>
              <a:rPr lang="zh-TW" altLang="en-US" sz="2000" dirty="0" smtClean="0"/>
              <a:t>分析</a:t>
            </a:r>
            <a:endParaRPr lang="en-US" altLang="zh-TW" sz="2000" dirty="0" smtClean="0"/>
          </a:p>
          <a:p>
            <a:pPr marL="1129284" lvl="4" indent="-34290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zh-TW" altLang="en-US" sz="2000" dirty="0" smtClean="0"/>
              <a:t>實驗</a:t>
            </a:r>
            <a:r>
              <a:rPr lang="zh-TW" altLang="en-US" sz="2000" dirty="0"/>
              <a:t>時，因為受到現實環境的事實限制，若上述各種方法都不能使用，即實驗「控制」無能為力時，便訴諸「統計控制」，將共變數</a:t>
            </a:r>
            <a:r>
              <a:rPr lang="en-US" altLang="zh-TW" sz="2000" dirty="0"/>
              <a:t>(</a:t>
            </a:r>
            <a:r>
              <a:rPr lang="zh-TW" altLang="en-US" sz="2000" dirty="0"/>
              <a:t>外生變數</a:t>
            </a:r>
            <a:r>
              <a:rPr lang="en-US" altLang="zh-TW" sz="2000" dirty="0"/>
              <a:t>)</a:t>
            </a:r>
            <a:r>
              <a:rPr lang="zh-TW" altLang="en-US" sz="2000" dirty="0"/>
              <a:t>對依變數的影響去除後，各實驗處理之間平均數的差異是否達到顯著水準。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7291-0D01-497D-95E4-16E07718D627}" type="slidenum">
              <a:rPr lang="en-US" altLang="zh-TW"/>
              <a:pPr/>
              <a:t>17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105150342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 noChangeArrowheads="1"/>
          </p:cNvSpPr>
          <p:nvPr>
            <p:ph type="title"/>
          </p:nvPr>
        </p:nvSpPr>
        <p:spPr>
          <a:xfrm>
            <a:off x="827088" y="1052513"/>
            <a:ext cx="8077200" cy="79375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3"/>
                </a:solidFill>
                <a:ea typeface="華康中明體" pitchFamily="49" charset="-120"/>
              </a:rPr>
              <a:t>實驗設計</a:t>
            </a:r>
            <a:r>
              <a:rPr lang="zh-TW" altLang="en-US" b="1" dirty="0">
                <a:solidFill>
                  <a:schemeClr val="accent3"/>
                </a:solidFill>
                <a:ea typeface="華康中明體" pitchFamily="49" charset="-120"/>
              </a:rPr>
              <a:t>原則</a:t>
            </a:r>
            <a:endParaRPr lang="en-US" altLang="zh-TW" sz="4000" b="1" dirty="0">
              <a:solidFill>
                <a:schemeClr val="accent3"/>
              </a:solidFill>
              <a:ea typeface="華康中明體" pitchFamily="49" charset="-120"/>
            </a:endParaRPr>
          </a:p>
        </p:txBody>
      </p:sp>
      <p:sp>
        <p:nvSpPr>
          <p:cNvPr id="181250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988840"/>
            <a:ext cx="7772400" cy="4114800"/>
          </a:xfrm>
        </p:spPr>
        <p:txBody>
          <a:bodyPr>
            <a:normAutofit/>
          </a:bodyPr>
          <a:lstStyle/>
          <a:p>
            <a:r>
              <a:rPr lang="zh-TW" altLang="en-US" dirty="0"/>
              <a:t>使誤差變異數變為</a:t>
            </a:r>
            <a:r>
              <a:rPr lang="zh-TW" altLang="en-US" dirty="0" smtClean="0"/>
              <a:t>最小</a:t>
            </a:r>
            <a:endParaRPr lang="en-US" altLang="zh-TW" dirty="0"/>
          </a:p>
          <a:p>
            <a:pPr marL="800100" lvl="1" indent="-34290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zh-TW" altLang="en-US" sz="2000" dirty="0"/>
              <a:t>將實驗情境控制</a:t>
            </a:r>
            <a:r>
              <a:rPr lang="zh-TW" altLang="en-US" sz="2000" dirty="0" smtClean="0"/>
              <a:t>妥善</a:t>
            </a:r>
            <a:endParaRPr lang="en-US" altLang="zh-TW" sz="2000" dirty="0" smtClean="0"/>
          </a:p>
          <a:p>
            <a:pPr marL="800100" lvl="1" indent="-34290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zh-TW" altLang="en-US" sz="2000" dirty="0" smtClean="0"/>
              <a:t>增加</a:t>
            </a:r>
            <a:r>
              <a:rPr lang="zh-TW" altLang="en-US" sz="2000" dirty="0"/>
              <a:t>測量工具的信度。因為測量工具信度愈低，實驗所測得分數愈不穩定，所以其誤差變異量也就愈大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30CC-3ADE-4150-A2AA-2F6F6085C44A}" type="slidenum">
              <a:rPr lang="en-US" altLang="zh-TW"/>
              <a:pPr/>
              <a:t>18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38143346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692150"/>
            <a:ext cx="7772400" cy="784225"/>
          </a:xfrm>
        </p:spPr>
        <p:txBody>
          <a:bodyPr/>
          <a:lstStyle/>
          <a:p>
            <a:r>
              <a:rPr lang="zh-TW" altLang="en-US" sz="4000" b="1" dirty="0">
                <a:solidFill>
                  <a:schemeClr val="accent3"/>
                </a:solidFill>
                <a:ea typeface="華康中明體" pitchFamily="49" charset="-120"/>
              </a:rPr>
              <a:t>內部效度之威脅</a:t>
            </a:r>
          </a:p>
        </p:txBody>
      </p:sp>
      <p:sp>
        <p:nvSpPr>
          <p:cNvPr id="182274" name="Rectangle 2"/>
          <p:cNvSpPr>
            <a:spLocks noGrp="1" noChangeArrowheads="1"/>
          </p:cNvSpPr>
          <p:nvPr>
            <p:ph idx="1"/>
          </p:nvPr>
        </p:nvSpPr>
        <p:spPr>
          <a:xfrm>
            <a:off x="611560" y="1988840"/>
            <a:ext cx="6552728" cy="4319587"/>
          </a:xfrm>
        </p:spPr>
        <p:txBody>
          <a:bodyPr>
            <a:normAutofit/>
          </a:bodyPr>
          <a:lstStyle/>
          <a:p>
            <a:pPr marL="342900" indent="-342900"/>
            <a:r>
              <a:rPr lang="zh-TW" altLang="en-US" dirty="0"/>
              <a:t>內部效</a:t>
            </a:r>
            <a:r>
              <a:rPr lang="zh-TW" altLang="en-US" dirty="0" smtClean="0"/>
              <a:t>度</a:t>
            </a:r>
            <a:endParaRPr lang="en-US" altLang="zh-TW" dirty="0" smtClean="0"/>
          </a:p>
          <a:p>
            <a:pPr marL="516636" lvl="1" indent="-342900"/>
            <a:r>
              <a:rPr lang="zh-TW" altLang="en-US" dirty="0" smtClean="0"/>
              <a:t>指</a:t>
            </a:r>
            <a:r>
              <a:rPr lang="zh-TW" altLang="en-US" dirty="0"/>
              <a:t>從實驗結果所得到的關係是否代表真正的關係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6636" lvl="1" indent="-342900"/>
            <a:r>
              <a:rPr lang="zh-TW" altLang="en-US" dirty="0" smtClean="0"/>
              <a:t>在</a:t>
            </a:r>
            <a:r>
              <a:rPr lang="zh-TW" altLang="en-US" dirty="0"/>
              <a:t>實驗的進行中，可能會有其他事件發生而混淆了想要研究的受試</a:t>
            </a:r>
            <a:r>
              <a:rPr lang="zh-TW" altLang="en-US" dirty="0" smtClean="0"/>
              <a:t>者</a:t>
            </a:r>
            <a:endParaRPr lang="en-US" altLang="zh-TW" dirty="0" smtClean="0"/>
          </a:p>
          <a:p>
            <a:pPr marL="516636" lvl="1" indent="-342900"/>
            <a:r>
              <a:rPr lang="zh-TW" altLang="en-US" dirty="0" smtClean="0"/>
              <a:t>受</a:t>
            </a:r>
            <a:r>
              <a:rPr lang="zh-TW" altLang="en-US" dirty="0"/>
              <a:t>測者本身隨著時間的經過而發生身心變化</a:t>
            </a:r>
            <a:r>
              <a:rPr lang="en-US" altLang="zh-TW" dirty="0"/>
              <a:t>(</a:t>
            </a:r>
            <a:r>
              <a:rPr lang="zh-TW" altLang="en-US" dirty="0"/>
              <a:t>並非因為某些特別事件</a:t>
            </a:r>
            <a:r>
              <a:rPr lang="en-US" altLang="zh-TW" dirty="0"/>
              <a:t>)</a:t>
            </a:r>
            <a:r>
              <a:rPr lang="zh-TW" altLang="en-US" dirty="0"/>
              <a:t>，也可能會影響實驗的結果。此問題通常發生在長時期的研究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2B86-7A48-4355-806E-BE410BD4C88E}" type="slidenum">
              <a:rPr lang="en-US" altLang="zh-TW"/>
              <a:pPr/>
              <a:t>19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12280055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社會研究中的實驗研究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社會科學向自然科學借鏡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始於德國心理學研究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1900</a:t>
            </a:r>
            <a:r>
              <a:rPr lang="zh-TW" altLang="en-US" dirty="0" smtClean="0"/>
              <a:t>前年並未成為心理學主流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1900</a:t>
            </a:r>
            <a:r>
              <a:rPr lang="zh-TW" altLang="en-US" dirty="0" smtClean="0"/>
              <a:t>年後在美國等地亦開始設置心理學實驗室</a:t>
            </a:r>
            <a:endParaRPr lang="en-US" altLang="zh-TW" dirty="0" smtClean="0"/>
          </a:p>
          <a:p>
            <a:pPr lvl="2"/>
            <a:r>
              <a:rPr lang="zh-TW" altLang="en-US" dirty="0"/>
              <a:t>二</a:t>
            </a:r>
            <a:r>
              <a:rPr lang="zh-TW" altLang="en-US" dirty="0" smtClean="0"/>
              <a:t>戰後社會研究普遍接受實驗法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6242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72400" cy="784225"/>
          </a:xfrm>
        </p:spPr>
        <p:txBody>
          <a:bodyPr/>
          <a:lstStyle/>
          <a:p>
            <a:r>
              <a:rPr lang="zh-TW" altLang="en-US" sz="4000" b="1" dirty="0">
                <a:solidFill>
                  <a:schemeClr val="accent3"/>
                </a:solidFill>
                <a:ea typeface="華康中明體" pitchFamily="49" charset="-120"/>
              </a:rPr>
              <a:t>內部效度之威脅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idx="1"/>
          </p:nvPr>
        </p:nvSpPr>
        <p:spPr>
          <a:xfrm>
            <a:off x="374662" y="2051104"/>
            <a:ext cx="6861634" cy="4419600"/>
          </a:xfrm>
        </p:spPr>
        <p:txBody>
          <a:bodyPr/>
          <a:lstStyle/>
          <a:p>
            <a:pPr marL="342900" indent="-342900"/>
            <a:r>
              <a:rPr lang="zh-TW" altLang="en-US" dirty="0" smtClean="0"/>
              <a:t>在</a:t>
            </a:r>
            <a:r>
              <a:rPr lang="zh-TW" altLang="en-US" dirty="0"/>
              <a:t>前測、及後測的研究中，由於受訪者做過前測有了經驗之故，故後測的成績較前測</a:t>
            </a:r>
            <a:r>
              <a:rPr lang="zh-TW" altLang="en-US" dirty="0" smtClean="0"/>
              <a:t>好</a:t>
            </a:r>
            <a:endParaRPr lang="en-US" altLang="zh-TW" dirty="0" smtClean="0"/>
          </a:p>
          <a:p>
            <a:pPr marL="342900" indent="-342900"/>
            <a:r>
              <a:rPr lang="zh-TW" altLang="en-US" dirty="0" smtClean="0"/>
              <a:t>不同</a:t>
            </a:r>
            <a:r>
              <a:rPr lang="zh-TW" altLang="en-US" dirty="0"/>
              <a:t>的觀察時點，可能因為實驗「評量工具或儀器」變形或評量人員身心發生改變，而造成不同的結果</a:t>
            </a:r>
          </a:p>
          <a:p>
            <a:pPr marL="342900" indent="-342900"/>
            <a:r>
              <a:rPr lang="zh-TW" altLang="en-US" dirty="0" smtClean="0"/>
              <a:t>研究者若未</a:t>
            </a:r>
            <a:r>
              <a:rPr lang="zh-TW" altLang="en-US" dirty="0"/>
              <a:t>採用隨機抽樣和隨機分派樣本至實驗組及控制</a:t>
            </a:r>
            <a:r>
              <a:rPr lang="zh-TW" altLang="en-US" dirty="0" smtClean="0"/>
              <a:t>組，可能產生選樣的誤差，如</a:t>
            </a:r>
            <a:r>
              <a:rPr lang="zh-TW" altLang="en-US" dirty="0"/>
              <a:t>網路</a:t>
            </a:r>
            <a:r>
              <a:rPr lang="zh-TW" altLang="en-US" dirty="0" smtClean="0"/>
              <a:t>調查。</a:t>
            </a:r>
            <a:endParaRPr lang="en-US" altLang="zh-TW" dirty="0" smtClean="0"/>
          </a:p>
          <a:p>
            <a:pPr marL="342900" indent="-342900"/>
            <a:r>
              <a:rPr lang="zh-TW" altLang="en-US" dirty="0"/>
              <a:t>在長期性縱向的研究時，各組成員的退出</a:t>
            </a:r>
            <a:r>
              <a:rPr lang="en-US" altLang="zh-TW" dirty="0"/>
              <a:t>/</a:t>
            </a:r>
            <a:r>
              <a:rPr lang="zh-TW" altLang="en-US" dirty="0"/>
              <a:t>流失將會降低研究的內部效</a:t>
            </a:r>
            <a:r>
              <a:rPr lang="zh-TW" altLang="en-US" dirty="0" smtClean="0"/>
              <a:t>度。</a:t>
            </a:r>
            <a:endParaRPr lang="zh-TW" altLang="en-US" dirty="0"/>
          </a:p>
          <a:p>
            <a:pPr marL="342900" indent="-342900"/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525E-7754-4130-8574-BA51D31D1A1A}" type="slidenum">
              <a:rPr lang="en-US" altLang="zh-TW"/>
              <a:pPr/>
              <a:t>20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426209697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765175"/>
            <a:ext cx="7772400" cy="712788"/>
          </a:xfrm>
        </p:spPr>
        <p:txBody>
          <a:bodyPr/>
          <a:lstStyle/>
          <a:p>
            <a:r>
              <a:rPr lang="zh-TW" altLang="en-US" sz="4000" b="1" dirty="0">
                <a:solidFill>
                  <a:schemeClr val="accent3"/>
                </a:solidFill>
                <a:ea typeface="華康中明體" pitchFamily="49" charset="-120"/>
              </a:rPr>
              <a:t>影響外部效度之因素</a:t>
            </a:r>
          </a:p>
        </p:txBody>
      </p:sp>
      <p:sp>
        <p:nvSpPr>
          <p:cNvPr id="185346" name="Rectangle 2"/>
          <p:cNvSpPr>
            <a:spLocks noGrp="1" noChangeArrowheads="1"/>
          </p:cNvSpPr>
          <p:nvPr>
            <p:ph idx="1"/>
          </p:nvPr>
        </p:nvSpPr>
        <p:spPr>
          <a:xfrm>
            <a:off x="611560" y="1992049"/>
            <a:ext cx="6480720" cy="3813215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</a:pPr>
            <a:r>
              <a:rPr lang="zh-TW" altLang="en-US" dirty="0" smtClean="0"/>
              <a:t>外部效度</a:t>
            </a:r>
            <a:endParaRPr lang="en-US" altLang="zh-TW" dirty="0"/>
          </a:p>
          <a:p>
            <a:pPr marL="516636" lvl="1" indent="-342900">
              <a:lnSpc>
                <a:spcPct val="100000"/>
              </a:lnSpc>
            </a:pPr>
            <a:r>
              <a:rPr lang="zh-TW" altLang="en-US" dirty="0" smtClean="0"/>
              <a:t>此</a:t>
            </a:r>
            <a:r>
              <a:rPr lang="zh-TW" altLang="en-US" dirty="0"/>
              <a:t>實驗設計所得結果能否推論到其他受試者或情境，即實驗結果的可推性或代表性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6636" lvl="1" indent="-342900">
              <a:lnSpc>
                <a:spcPct val="100000"/>
              </a:lnSpc>
            </a:pPr>
            <a:r>
              <a:rPr lang="zh-TW" altLang="en-US" dirty="0" smtClean="0"/>
              <a:t>測驗</a:t>
            </a:r>
            <a:r>
              <a:rPr lang="zh-TW" altLang="en-US" dirty="0"/>
              <a:t>的反作用效果：在實驗處理</a:t>
            </a:r>
            <a:r>
              <a:rPr lang="en-US" altLang="zh-TW" dirty="0"/>
              <a:t>(X)</a:t>
            </a:r>
            <a:r>
              <a:rPr lang="zh-TW" altLang="en-US" dirty="0"/>
              <a:t>之前，舉行前測</a:t>
            </a:r>
            <a:r>
              <a:rPr lang="en-US" altLang="zh-TW" dirty="0"/>
              <a:t>(O1)</a:t>
            </a:r>
            <a:r>
              <a:rPr lang="zh-TW" altLang="en-US" dirty="0"/>
              <a:t>，則前測本身常會增加受試者對實驗處理</a:t>
            </a:r>
            <a:r>
              <a:rPr lang="en-US" altLang="zh-TW" dirty="0"/>
              <a:t>(X)</a:t>
            </a:r>
            <a:r>
              <a:rPr lang="zh-TW" altLang="en-US" dirty="0"/>
              <a:t>之敏感度，致使實驗結果無法推論到「沒有」前測的情境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6636" lvl="1" indent="-342900">
              <a:lnSpc>
                <a:spcPct val="100000"/>
              </a:lnSpc>
            </a:pPr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BDA-6C40-412C-8AA3-9D1415BA2C38}" type="slidenum">
              <a:rPr lang="en-US" altLang="zh-TW"/>
              <a:pPr/>
              <a:t>21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112143108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765175"/>
            <a:ext cx="7772400" cy="712788"/>
          </a:xfrm>
        </p:spPr>
        <p:txBody>
          <a:bodyPr/>
          <a:lstStyle/>
          <a:p>
            <a:r>
              <a:rPr lang="zh-TW" altLang="en-US" sz="4000" b="1" dirty="0">
                <a:solidFill>
                  <a:schemeClr val="accent3"/>
                </a:solidFill>
                <a:ea typeface="華康中明體" pitchFamily="49" charset="-120"/>
              </a:rPr>
              <a:t>影響外部效度之因素</a:t>
            </a:r>
          </a:p>
        </p:txBody>
      </p:sp>
      <p:sp>
        <p:nvSpPr>
          <p:cNvPr id="185346" name="Rectangle 2"/>
          <p:cNvSpPr>
            <a:spLocks noGrp="1" noChangeArrowheads="1"/>
          </p:cNvSpPr>
          <p:nvPr>
            <p:ph idx="1"/>
          </p:nvPr>
        </p:nvSpPr>
        <p:spPr>
          <a:xfrm>
            <a:off x="611560" y="1992049"/>
            <a:ext cx="6480720" cy="3813215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</a:pPr>
            <a:r>
              <a:rPr lang="zh-TW" altLang="en-US" dirty="0" smtClean="0"/>
              <a:t>外部效度</a:t>
            </a:r>
            <a:endParaRPr lang="en-US" altLang="zh-TW" dirty="0"/>
          </a:p>
          <a:p>
            <a:pPr marL="516636" lvl="1" indent="-342900">
              <a:lnSpc>
                <a:spcPct val="100000"/>
              </a:lnSpc>
            </a:pPr>
            <a:r>
              <a:rPr lang="zh-TW" altLang="en-US" dirty="0" smtClean="0"/>
              <a:t>選擇</a:t>
            </a:r>
            <a:r>
              <a:rPr lang="zh-TW" altLang="en-US" dirty="0"/>
              <a:t>之偏差和實驗變數的交互作用：由於實驗處理的特性，使得研究者傾向選擇具有某一性質的樣本來實驗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6636" lvl="1" indent="-342900">
              <a:lnSpc>
                <a:spcPct val="100000"/>
              </a:lnSpc>
            </a:pPr>
            <a:r>
              <a:rPr lang="zh-TW" altLang="en-US" dirty="0" smtClean="0"/>
              <a:t>實驗</a:t>
            </a:r>
            <a:r>
              <a:rPr lang="zh-TW" altLang="en-US" dirty="0"/>
              <a:t>安排的反作用效果：由於實驗情境的</a:t>
            </a:r>
            <a:r>
              <a:rPr lang="zh-TW" altLang="en-US" dirty="0" smtClean="0"/>
              <a:t>安排</a:t>
            </a:r>
            <a:r>
              <a:rPr lang="zh-TW" altLang="en-US" dirty="0"/>
              <a:t>，受試者知道自己正在被觀察或被實驗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6636" lvl="1" indent="-342900">
              <a:lnSpc>
                <a:spcPct val="100000"/>
              </a:lnSpc>
            </a:pPr>
            <a:r>
              <a:rPr lang="zh-TW" altLang="en-US" dirty="0"/>
              <a:t>重複實驗處理的干擾：利用單一受試者重複接受</a:t>
            </a:r>
            <a:r>
              <a:rPr lang="en-US" altLang="zh-TW" dirty="0"/>
              <a:t>2</a:t>
            </a:r>
            <a:r>
              <a:rPr lang="zh-TW" altLang="en-US" dirty="0"/>
              <a:t>個</a:t>
            </a:r>
            <a:r>
              <a:rPr lang="en-US" altLang="zh-TW" dirty="0"/>
              <a:t>(</a:t>
            </a:r>
            <a:r>
              <a:rPr lang="zh-TW" altLang="en-US" dirty="0"/>
              <a:t>以上</a:t>
            </a:r>
            <a:r>
              <a:rPr lang="en-US" altLang="zh-TW" dirty="0"/>
              <a:t>)</a:t>
            </a:r>
            <a:r>
              <a:rPr lang="zh-TW" altLang="en-US" dirty="0"/>
              <a:t>的實驗處理</a:t>
            </a:r>
            <a:r>
              <a:rPr lang="zh-TW" altLang="en-US" dirty="0" smtClean="0"/>
              <a:t>，前一</a:t>
            </a:r>
            <a:r>
              <a:rPr lang="zh-TW" altLang="en-US" dirty="0"/>
              <a:t>回實驗處理會影響後一回實驗處理，使得實驗結果無法推論至「不是」重複實驗處理的情境、無法排除受試者之練習效應、及疲勞效應。</a:t>
            </a:r>
          </a:p>
          <a:p>
            <a:pPr marL="516636" lvl="1" indent="-342900">
              <a:lnSpc>
                <a:spcPct val="100000"/>
              </a:lnSpc>
            </a:pPr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BDA-6C40-412C-8AA3-9D1415BA2C38}" type="slidenum">
              <a:rPr lang="en-US" altLang="zh-TW"/>
              <a:pPr/>
              <a:t>22</a:t>
            </a:fld>
            <a:endParaRPr lang="en-US" altLang="zh-TW" sz="1400"/>
          </a:p>
        </p:txBody>
      </p:sp>
    </p:spTree>
    <p:extLst>
      <p:ext uri="{BB962C8B-B14F-4D97-AF65-F5344CB8AC3E}">
        <p14:creationId xmlns:p14="http://schemas.microsoft.com/office/powerpoint/2010/main" val="81673392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實驗法的類</a:t>
            </a:r>
            <a:r>
              <a:rPr lang="zh-TW" altLang="en-US" dirty="0"/>
              <a:t>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真</a:t>
            </a:r>
            <a:r>
              <a:rPr lang="zh-TW" altLang="en-US" dirty="0"/>
              <a:t>實驗</a:t>
            </a:r>
            <a:r>
              <a:rPr lang="zh-TW" altLang="en-US" dirty="0" smtClean="0"/>
              <a:t>研究</a:t>
            </a:r>
            <a:endParaRPr lang="en-US" altLang="zh-TW" dirty="0" smtClean="0"/>
          </a:p>
          <a:p>
            <a:r>
              <a:rPr lang="zh-TW" altLang="en-US" dirty="0" smtClean="0"/>
              <a:t>準</a:t>
            </a:r>
            <a:r>
              <a:rPr lang="zh-TW" altLang="en-US" dirty="0"/>
              <a:t>實驗研究</a:t>
            </a:r>
          </a:p>
          <a:p>
            <a:pPr lvl="1"/>
            <a:r>
              <a:rPr lang="zh-TW" altLang="en-US" dirty="0"/>
              <a:t>準實驗研究基於教育實際的限制，在不能貫徹隨機分派的策略的情境下，利用系統觀察，客觀評量，統計調整來力求符合實驗</a:t>
            </a:r>
            <a:r>
              <a:rPr lang="zh-TW" altLang="en-US" dirty="0" smtClean="0"/>
              <a:t>原理。</a:t>
            </a:r>
            <a:endParaRPr lang="zh-TW" altLang="en-US" dirty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180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實驗法的類型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實驗室研究</a:t>
            </a:r>
            <a:endParaRPr lang="en-US" altLang="zh-TW" dirty="0" smtClean="0"/>
          </a:p>
          <a:p>
            <a:pPr lvl="1"/>
            <a:r>
              <a:rPr lang="zh-TW" altLang="en-US" dirty="0"/>
              <a:t>在這樣一個理想情況</a:t>
            </a:r>
            <a:r>
              <a:rPr lang="zh-TW" altLang="en-US" dirty="0" smtClean="0"/>
              <a:t>下</a:t>
            </a:r>
            <a:r>
              <a:rPr lang="zh-TW" altLang="en-US" dirty="0"/>
              <a:t>，</a:t>
            </a:r>
            <a:r>
              <a:rPr lang="zh-TW" altLang="en-US" dirty="0" smtClean="0"/>
              <a:t>由</a:t>
            </a:r>
            <a:r>
              <a:rPr lang="zh-TW" altLang="en-US" dirty="0"/>
              <a:t>研究者自己依理想要求刻意製造操作特定的情境，專供實驗用的實驗室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實地實驗研究</a:t>
            </a:r>
            <a:endParaRPr lang="en-US" altLang="zh-TW" dirty="0"/>
          </a:p>
          <a:p>
            <a:pPr lvl="1"/>
            <a:r>
              <a:rPr lang="zh-TW" altLang="en-US" dirty="0" smtClean="0"/>
              <a:t>在</a:t>
            </a:r>
            <a:r>
              <a:rPr lang="zh-TW" altLang="en-US" dirty="0"/>
              <a:t>一般教育生態的實地環境下，所進行的研究為實地</a:t>
            </a:r>
            <a:r>
              <a:rPr lang="zh-TW" altLang="en-US" dirty="0" smtClean="0"/>
              <a:t>研究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077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6858000" cy="8382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實驗設計的類型</a:t>
            </a:r>
            <a:r>
              <a:rPr lang="zh-TW" altLang="en-US" dirty="0" smtClean="0"/>
              <a:t> 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idx="1"/>
          </p:nvPr>
        </p:nvSpPr>
        <p:spPr>
          <a:xfrm>
            <a:off x="1043608" y="2492896"/>
            <a:ext cx="7391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dirty="0" smtClean="0"/>
              <a:t>前實驗設計（</a:t>
            </a:r>
            <a:r>
              <a:rPr lang="en-US" altLang="zh-TW" dirty="0" smtClean="0"/>
              <a:t>pre experimental design</a:t>
            </a:r>
            <a:r>
              <a:rPr lang="zh-TW" altLang="en-US" dirty="0" smtClean="0"/>
              <a:t>）</a:t>
            </a:r>
          </a:p>
          <a:p>
            <a:pPr eaLnBrk="1" hangingPunct="1">
              <a:lnSpc>
                <a:spcPct val="90000"/>
              </a:lnSpc>
            </a:pPr>
            <a:endParaRPr lang="zh-TW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/>
              <a:t>真正實驗設計（</a:t>
            </a:r>
            <a:r>
              <a:rPr lang="en-US" altLang="zh-TW" dirty="0" smtClean="0"/>
              <a:t>true experimental design</a:t>
            </a:r>
            <a:r>
              <a:rPr lang="zh-TW" altLang="en-US" dirty="0" smtClean="0"/>
              <a:t>） </a:t>
            </a:r>
          </a:p>
          <a:p>
            <a:pPr eaLnBrk="1" hangingPunct="1">
              <a:lnSpc>
                <a:spcPct val="90000"/>
              </a:lnSpc>
            </a:pPr>
            <a:endParaRPr lang="zh-TW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/>
              <a:t>準實驗設計（</a:t>
            </a:r>
            <a:r>
              <a:rPr lang="en-US" altLang="zh-TW" dirty="0" smtClean="0"/>
              <a:t>quasi-experimental designs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>
              <a:lnSpc>
                <a:spcPct val="90000"/>
              </a:lnSpc>
            </a:pPr>
            <a:endParaRPr lang="en-US" altLang="zh-TW" dirty="0" smtClean="0"/>
          </a:p>
          <a:p>
            <a:pPr>
              <a:lnSpc>
                <a:spcPct val="90000"/>
              </a:lnSpc>
            </a:pPr>
            <a:r>
              <a:rPr lang="zh-TW" altLang="en-US" dirty="0" smtClean="0"/>
              <a:t>實驗室</a:t>
            </a:r>
            <a:r>
              <a:rPr lang="zh-TW" altLang="en-US" dirty="0"/>
              <a:t>研究</a:t>
            </a:r>
            <a:r>
              <a:rPr lang="en-US" altLang="zh-TW" dirty="0"/>
              <a:t>(laboratory experimentation)</a:t>
            </a:r>
          </a:p>
          <a:p>
            <a:pPr eaLnBrk="1" hangingPunct="1">
              <a:lnSpc>
                <a:spcPct val="90000"/>
              </a:lnSpc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1898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2800" b="1" dirty="0" smtClean="0"/>
              <a:t>前實驗設計</a:t>
            </a:r>
            <a:r>
              <a:rPr lang="zh-TW" altLang="en-US" dirty="0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TW" altLang="en-US" sz="2000" dirty="0" smtClean="0"/>
              <a:t>此種實驗設計，主要特徵是使用單一實驗組（缺少控制組）或使用不相等的實驗做實驗。 </a:t>
            </a:r>
            <a:endParaRPr lang="en-US" altLang="zh-TW" sz="2000" dirty="0" smtClean="0"/>
          </a:p>
          <a:p>
            <a:pPr lvl="1">
              <a:lnSpc>
                <a:spcPct val="135000"/>
              </a:lnSpc>
            </a:pPr>
            <a:r>
              <a:rPr lang="zh-TW" altLang="en-US" dirty="0"/>
              <a:t>在未真正進入真實驗設計以前，先介紹一下常常使用，又過度誇張其效果的實驗。</a:t>
            </a:r>
            <a:endParaRPr lang="en-US" altLang="zh-TW" dirty="0"/>
          </a:p>
          <a:p>
            <a:pPr lvl="1">
              <a:lnSpc>
                <a:spcPct val="135000"/>
              </a:lnSpc>
            </a:pPr>
            <a:r>
              <a:rPr lang="zh-TW" altLang="en-US" dirty="0"/>
              <a:t>前實驗研究的設計相當簡便，為</a:t>
            </a:r>
            <a:r>
              <a:rPr lang="zh-TW" altLang="en-US" dirty="0" smtClean="0"/>
              <a:t>日常生活中利用</a:t>
            </a:r>
            <a:r>
              <a:rPr lang="zh-TW" altLang="en-US" dirty="0"/>
              <a:t>來試用新點子或新產品的一種實驗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pPr eaLnBrk="1" hangingPunct="1">
              <a:lnSpc>
                <a:spcPct val="150000"/>
              </a:lnSpc>
            </a:pPr>
            <a:endParaRPr lang="zh-TW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105204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前實驗設計的類</a:t>
            </a:r>
            <a:r>
              <a:rPr lang="zh-TW" altLang="en-US" dirty="0"/>
              <a:t>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單</a:t>
            </a:r>
            <a:r>
              <a:rPr lang="zh-TW" altLang="en-US" dirty="0"/>
              <a:t>組後測設計</a:t>
            </a:r>
          </a:p>
          <a:p>
            <a:r>
              <a:rPr lang="zh-TW" altLang="en-US" dirty="0"/>
              <a:t>單組前後測設計</a:t>
            </a:r>
            <a:endParaRPr lang="en-US" altLang="zh-TW" dirty="0"/>
          </a:p>
          <a:p>
            <a:r>
              <a:rPr lang="zh-TW" altLang="en-US" dirty="0"/>
              <a:t>靜態組比較設計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9737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2800" b="1" dirty="0" smtClean="0"/>
              <a:t>前實驗設計</a:t>
            </a:r>
            <a:r>
              <a:rPr lang="zh-TW" altLang="en-US" dirty="0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單</a:t>
            </a:r>
            <a:r>
              <a:rPr lang="zh-TW" altLang="en-US" dirty="0"/>
              <a:t>組後測設計</a:t>
            </a:r>
          </a:p>
          <a:p>
            <a:pPr lvl="1"/>
            <a:r>
              <a:rPr lang="zh-TW" altLang="en-US" dirty="0"/>
              <a:t>所操弄的實驗變項（</a:t>
            </a:r>
            <a:r>
              <a:rPr lang="en-US" altLang="zh-TW" dirty="0"/>
              <a:t>V</a:t>
            </a:r>
            <a:r>
              <a:rPr lang="zh-TW" altLang="en-US" dirty="0"/>
              <a:t>）→ 所觀察的分數或測驗分數（</a:t>
            </a:r>
            <a:r>
              <a:rPr lang="en-US" altLang="zh-TW" dirty="0"/>
              <a:t>S</a:t>
            </a:r>
            <a:r>
              <a:rPr lang="zh-TW" altLang="en-US" dirty="0"/>
              <a:t>） </a:t>
            </a:r>
            <a:endParaRPr lang="en-US" altLang="zh-TW" dirty="0" smtClean="0"/>
          </a:p>
          <a:p>
            <a:pPr lvl="2"/>
            <a:endParaRPr lang="zh-TW" altLang="en-US" dirty="0"/>
          </a:p>
          <a:p>
            <a:pPr eaLnBrk="1" hangingPunct="1">
              <a:lnSpc>
                <a:spcPct val="150000"/>
              </a:lnSpc>
            </a:pPr>
            <a:endParaRPr lang="zh-TW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194737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2800" b="1" dirty="0" smtClean="0"/>
              <a:t>前實驗設計</a:t>
            </a:r>
            <a:r>
              <a:rPr lang="zh-TW" altLang="en-US" dirty="0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單</a:t>
            </a:r>
            <a:r>
              <a:rPr lang="zh-TW" altLang="en-US" dirty="0"/>
              <a:t>組後測設計</a:t>
            </a:r>
          </a:p>
          <a:p>
            <a:pPr lvl="1"/>
            <a:r>
              <a:rPr lang="zh-TW" altLang="en-US" dirty="0" smtClean="0"/>
              <a:t>音樂對邏輯能力的影響</a:t>
            </a:r>
            <a:endParaRPr lang="en-US" altLang="zh-TW" dirty="0" smtClean="0"/>
          </a:p>
          <a:p>
            <a:pPr lvl="1"/>
            <a:r>
              <a:rPr lang="zh-TW" altLang="en-US" dirty="0"/>
              <a:t>聽</a:t>
            </a:r>
            <a:r>
              <a:rPr lang="zh-TW" altLang="en-US" dirty="0" smtClean="0"/>
              <a:t>音樂，測量老鼠走出迷宮的速度 </a:t>
            </a:r>
            <a:endParaRPr lang="en-US" altLang="zh-TW" dirty="0" smtClean="0"/>
          </a:p>
          <a:p>
            <a:pPr lvl="2"/>
            <a:endParaRPr lang="zh-TW" altLang="en-US" dirty="0"/>
          </a:p>
          <a:p>
            <a:pPr eaLnBrk="1" hangingPunct="1">
              <a:lnSpc>
                <a:spcPct val="150000"/>
              </a:lnSpc>
            </a:pPr>
            <a:endParaRPr lang="zh-TW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79698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zh-TW" altLang="en-US" dirty="0"/>
              <a:t>社會研究中的實驗研究</a:t>
            </a:r>
            <a:endParaRPr lang="en-US" altLang="zh-TW" dirty="0"/>
          </a:p>
          <a:p>
            <a:pPr marL="742950" lvl="2" indent="-342900"/>
            <a:r>
              <a:rPr lang="zh-TW" altLang="en-US" dirty="0" smtClean="0"/>
              <a:t>受行為主義影響</a:t>
            </a:r>
            <a:endParaRPr lang="en-US" altLang="zh-TW" dirty="0" smtClean="0"/>
          </a:p>
          <a:p>
            <a:pPr marL="1200150" lvl="3" indent="-342900"/>
            <a:r>
              <a:rPr lang="zh-TW" altLang="en-US" dirty="0" smtClean="0"/>
              <a:t>行為主義（</a:t>
            </a:r>
            <a:r>
              <a:rPr lang="en-US" altLang="zh-TW" dirty="0" err="1" smtClean="0"/>
              <a:t>behaviorsim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marL="1200150" lvl="3" indent="-342900"/>
            <a:r>
              <a:rPr lang="zh-TW" altLang="en-US" dirty="0" smtClean="0"/>
              <a:t>心理學的派別，強調可觀察的行為或精神生活的結果，提倡以實驗法對假設進行嚴格的經驗檢定。</a:t>
            </a:r>
            <a:endParaRPr lang="en-US" altLang="zh-TW" dirty="0" smtClean="0"/>
          </a:p>
          <a:p>
            <a:pPr marL="742950" lvl="2" indent="-342900"/>
            <a:r>
              <a:rPr lang="zh-TW" altLang="en-US" dirty="0"/>
              <a:t>量化</a:t>
            </a:r>
            <a:r>
              <a:rPr lang="zh-TW" altLang="en-US" dirty="0" smtClean="0"/>
              <a:t>研究普及</a:t>
            </a:r>
            <a:endParaRPr lang="en-US" altLang="zh-TW" dirty="0"/>
          </a:p>
          <a:p>
            <a:pPr marL="742950" lvl="2" indent="-342900"/>
            <a:r>
              <a:rPr lang="zh-TW" altLang="en-US" dirty="0" smtClean="0"/>
              <a:t>受試者多樣化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19833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2800" b="1" dirty="0" smtClean="0"/>
              <a:t>前實驗設計</a:t>
            </a:r>
            <a:r>
              <a:rPr lang="zh-TW" altLang="en-US" dirty="0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單</a:t>
            </a:r>
            <a:r>
              <a:rPr lang="zh-TW" altLang="en-US" dirty="0"/>
              <a:t>組前後測設計</a:t>
            </a:r>
          </a:p>
          <a:p>
            <a:pPr lvl="1"/>
            <a:r>
              <a:rPr lang="zh-TW" altLang="en-US" dirty="0"/>
              <a:t> </a:t>
            </a:r>
            <a:r>
              <a:rPr lang="en-US" altLang="zh-TW" dirty="0"/>
              <a:t>S</a:t>
            </a:r>
            <a:r>
              <a:rPr lang="en-US" altLang="zh-TW" baseline="-30000" dirty="0"/>
              <a:t>1-1</a:t>
            </a:r>
            <a:r>
              <a:rPr lang="en-US" altLang="zh-TW" dirty="0"/>
              <a:t>→V→S</a:t>
            </a:r>
            <a:r>
              <a:rPr lang="en-US" altLang="zh-TW" baseline="-30000" dirty="0"/>
              <a:t>1-2</a:t>
            </a:r>
            <a:endParaRPr lang="en-US" altLang="zh-TW" dirty="0"/>
          </a:p>
          <a:p>
            <a:pPr lvl="1"/>
            <a:r>
              <a:rPr lang="zh-TW" altLang="en-US" dirty="0"/>
              <a:t>本實驗是比較前後所得的分數，檢定自變項操弄前後的影響或差異。</a:t>
            </a:r>
          </a:p>
          <a:p>
            <a:pPr lvl="2"/>
            <a:endParaRPr lang="zh-TW" altLang="en-US" dirty="0"/>
          </a:p>
          <a:p>
            <a:pPr eaLnBrk="1" hangingPunct="1">
              <a:lnSpc>
                <a:spcPct val="150000"/>
              </a:lnSpc>
            </a:pPr>
            <a:endParaRPr lang="zh-TW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515782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2800" b="1" dirty="0" smtClean="0"/>
              <a:t>前實驗設計</a:t>
            </a:r>
            <a:r>
              <a:rPr lang="zh-TW" altLang="en-US" dirty="0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單</a:t>
            </a:r>
            <a:r>
              <a:rPr lang="zh-TW" altLang="en-US" dirty="0"/>
              <a:t>組前後測設計</a:t>
            </a:r>
          </a:p>
          <a:p>
            <a:pPr lvl="1"/>
            <a:r>
              <a:rPr lang="zh-TW" altLang="en-US" dirty="0" smtClean="0"/>
              <a:t>一組受試者，進行前測與後測處理</a:t>
            </a:r>
            <a:endParaRPr lang="en-US" altLang="zh-TW" dirty="0"/>
          </a:p>
          <a:p>
            <a:pPr lvl="1"/>
            <a:r>
              <a:rPr lang="zh-TW" altLang="en-US" dirty="0" smtClean="0"/>
              <a:t>恐怖電影對某態度的影響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受試者先填問卷測量其態度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看恐怖電影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觀影後再</a:t>
            </a:r>
            <a:r>
              <a:rPr lang="zh-TW" altLang="en-US" dirty="0"/>
              <a:t>填問卷測量其態度</a:t>
            </a:r>
            <a:endParaRPr lang="en-US" altLang="zh-TW" dirty="0"/>
          </a:p>
          <a:p>
            <a:pPr lvl="2"/>
            <a:endParaRPr lang="zh-TW" altLang="en-US" dirty="0"/>
          </a:p>
          <a:p>
            <a:pPr eaLnBrk="1" hangingPunct="1">
              <a:lnSpc>
                <a:spcPct val="150000"/>
              </a:lnSpc>
            </a:pPr>
            <a:endParaRPr lang="zh-TW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966285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6858000" cy="838200"/>
          </a:xfrm>
        </p:spPr>
        <p:txBody>
          <a:bodyPr/>
          <a:lstStyle/>
          <a:p>
            <a:pPr eaLnBrk="1" hangingPunct="1"/>
            <a:r>
              <a:rPr lang="zh-TW" altLang="en-US" sz="3600" b="1" dirty="0" smtClean="0"/>
              <a:t>前實驗設計</a:t>
            </a:r>
            <a:endParaRPr lang="en-US" altLang="zh-TW" sz="3600" b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636912"/>
            <a:ext cx="7162800" cy="411480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靜態組比較設計</a:t>
            </a:r>
          </a:p>
          <a:p>
            <a:pPr lvl="1"/>
            <a:r>
              <a:rPr lang="en-US" altLang="zh-TW" dirty="0" smtClean="0"/>
              <a:t>V     S1</a:t>
            </a:r>
            <a:r>
              <a:rPr lang="zh-TW" altLang="en-US" dirty="0" smtClean="0"/>
              <a:t>（實驗組）</a:t>
            </a:r>
          </a:p>
          <a:p>
            <a:pPr lvl="1"/>
            <a:r>
              <a:rPr lang="zh-TW" altLang="en-US" dirty="0" smtClean="0"/>
              <a:t>        </a:t>
            </a:r>
            <a:r>
              <a:rPr lang="en-US" altLang="zh-TW" dirty="0" smtClean="0"/>
              <a:t>S2</a:t>
            </a:r>
            <a:r>
              <a:rPr lang="zh-TW" altLang="en-US" dirty="0" smtClean="0"/>
              <a:t>（控制組）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098576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前實驗設計</a:t>
            </a:r>
            <a:r>
              <a:rPr lang="zh-TW" altLang="en-US" dirty="0"/>
              <a:t>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靜態組比較設計</a:t>
            </a:r>
          </a:p>
          <a:p>
            <a:r>
              <a:rPr lang="en-US" altLang="zh-TW" dirty="0" smtClean="0"/>
              <a:t>Shively</a:t>
            </a:r>
            <a:r>
              <a:rPr lang="zh-TW" altLang="en-US" dirty="0" smtClean="0"/>
              <a:t>的觀影實驗（</a:t>
            </a:r>
            <a:r>
              <a:rPr lang="en-US" altLang="zh-TW" dirty="0" smtClean="0"/>
              <a:t>p.351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假設人的民族文化背景，會影響對相關主題電影的詮釋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美國西部電影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白人（英裔）</a:t>
            </a:r>
            <a:endParaRPr lang="en-US" altLang="zh-TW" dirty="0" smtClean="0"/>
          </a:p>
          <a:p>
            <a:pPr lvl="2"/>
            <a:r>
              <a:rPr lang="zh-TW" altLang="en-US" dirty="0"/>
              <a:t>印地安</a:t>
            </a:r>
            <a:r>
              <a:rPr lang="zh-TW" altLang="en-US" dirty="0" smtClean="0"/>
              <a:t>人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沒有前測，但以配對代替隨機指派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40965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08720"/>
            <a:ext cx="6858000" cy="8382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真正實驗設計</a:t>
            </a:r>
            <a:r>
              <a:rPr lang="zh-TW" altLang="en-US" dirty="0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420888"/>
            <a:ext cx="6249888" cy="4114800"/>
          </a:xfrm>
        </p:spPr>
        <p:txBody>
          <a:bodyPr>
            <a:normAutofit/>
          </a:bodyPr>
          <a:lstStyle/>
          <a:p>
            <a:pPr marL="285750" lvl="1">
              <a:lnSpc>
                <a:spcPct val="150000"/>
              </a:lnSpc>
            </a:pPr>
            <a:r>
              <a:rPr lang="zh-TW" altLang="en-US" dirty="0"/>
              <a:t>能夠完全作</a:t>
            </a:r>
            <a:r>
              <a:rPr lang="zh-TW" altLang="en-US" b="1" dirty="0"/>
              <a:t>隨機分派</a:t>
            </a:r>
            <a:r>
              <a:rPr lang="zh-TW" altLang="en-US" dirty="0"/>
              <a:t>力求等組的實驗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除實驗組外，另設一組</a:t>
            </a:r>
            <a:r>
              <a:rPr lang="zh-TW" altLang="en-US" b="1" dirty="0" smtClean="0"/>
              <a:t>控制組</a:t>
            </a:r>
            <a:r>
              <a:rPr lang="zh-TW" altLang="en-US" dirty="0" smtClean="0"/>
              <a:t>作為比較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應用隨機方法選擇和分派受試者，使得二組在各方面特質相等，而被視為等組實驗設計。</a:t>
            </a:r>
            <a:endParaRPr lang="en-US" altLang="zh-TW" dirty="0" smtClean="0"/>
          </a:p>
          <a:p>
            <a:pPr lvl="1">
              <a:lnSpc>
                <a:spcPct val="150000"/>
              </a:lnSpc>
            </a:pPr>
            <a:r>
              <a:rPr lang="zh-TW" altLang="en-US" dirty="0"/>
              <a:t>等</a:t>
            </a:r>
            <a:r>
              <a:rPr lang="zh-TW" altLang="en-US" dirty="0" smtClean="0"/>
              <a:t>組後</a:t>
            </a:r>
            <a:r>
              <a:rPr lang="zh-TW" altLang="en-US" dirty="0"/>
              <a:t>測</a:t>
            </a:r>
            <a:r>
              <a:rPr lang="zh-TW" altLang="en-US" dirty="0" smtClean="0"/>
              <a:t>設計</a:t>
            </a:r>
            <a:endParaRPr lang="en-US" altLang="zh-TW" sz="1600" dirty="0" smtClean="0"/>
          </a:p>
          <a:p>
            <a:pPr lvl="1">
              <a:lnSpc>
                <a:spcPct val="150000"/>
              </a:lnSpc>
            </a:pPr>
            <a:r>
              <a:rPr lang="zh-TW" altLang="en-US" sz="1600" dirty="0" smtClean="0"/>
              <a:t>等</a:t>
            </a:r>
            <a:r>
              <a:rPr lang="zh-TW" altLang="en-US" sz="1600" dirty="0"/>
              <a:t>組前後測</a:t>
            </a:r>
            <a:r>
              <a:rPr lang="zh-TW" altLang="en-US" sz="1600" dirty="0" smtClean="0"/>
              <a:t>設計</a:t>
            </a:r>
            <a:endParaRPr lang="en-US" altLang="zh-TW" sz="1600" dirty="0" smtClean="0"/>
          </a:p>
          <a:p>
            <a:pPr lvl="1">
              <a:lnSpc>
                <a:spcPct val="150000"/>
              </a:lnSpc>
            </a:pPr>
            <a:r>
              <a:rPr lang="zh-TW" altLang="en-US" sz="1600" dirty="0" smtClean="0"/>
              <a:t>四</a:t>
            </a:r>
            <a:r>
              <a:rPr lang="zh-TW" altLang="en-US" sz="1600" dirty="0"/>
              <a:t>個等組</a:t>
            </a:r>
            <a:r>
              <a:rPr lang="zh-TW" altLang="en-US" sz="1600" dirty="0" smtClean="0"/>
              <a:t>設計</a:t>
            </a:r>
            <a:endParaRPr lang="en-US" altLang="zh-TW" sz="1600" dirty="0" smtClean="0"/>
          </a:p>
          <a:p>
            <a:pPr lvl="1">
              <a:lnSpc>
                <a:spcPct val="150000"/>
              </a:lnSpc>
            </a:pPr>
            <a:r>
              <a:rPr lang="zh-TW" altLang="en-US" sz="1600" dirty="0"/>
              <a:t>多因子實驗設計</a:t>
            </a:r>
          </a:p>
          <a:p>
            <a:pPr lvl="1">
              <a:lnSpc>
                <a:spcPct val="150000"/>
              </a:lnSpc>
            </a:pPr>
            <a:endParaRPr lang="zh-TW" altLang="en-US" dirty="0"/>
          </a:p>
          <a:p>
            <a:pPr lvl="1">
              <a:lnSpc>
                <a:spcPct val="150000"/>
              </a:lnSpc>
            </a:pPr>
            <a:endParaRPr lang="zh-TW" altLang="en-US" dirty="0"/>
          </a:p>
          <a:p>
            <a:pPr lvl="1">
              <a:lnSpc>
                <a:spcPct val="150000"/>
              </a:lnSpc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8690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7313613" cy="8382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真正實驗設計</a:t>
            </a:r>
            <a:endParaRPr lang="en-US" altLang="zh-TW" b="1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2420888"/>
            <a:ext cx="7162800" cy="411480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等組前後測設計</a:t>
            </a:r>
          </a:p>
          <a:p>
            <a:pPr lvl="1"/>
            <a:r>
              <a:rPr lang="zh-TW" altLang="en-US" dirty="0" smtClean="0"/>
              <a:t>隨機抽樣與隨機分配到各組</a:t>
            </a:r>
            <a:r>
              <a:rPr lang="en-US" altLang="zh-TW" dirty="0" smtClean="0"/>
              <a:t>(R)→S</a:t>
            </a:r>
            <a:r>
              <a:rPr lang="en-US" altLang="zh-TW" baseline="-30000" dirty="0" smtClean="0"/>
              <a:t>1</a:t>
            </a:r>
            <a:r>
              <a:rPr lang="en-US" altLang="zh-TW" dirty="0" smtClean="0"/>
              <a:t>→V→S</a:t>
            </a:r>
            <a:r>
              <a:rPr lang="en-US" altLang="zh-TW" baseline="-30000" dirty="0" smtClean="0"/>
              <a:t>1-2</a:t>
            </a:r>
            <a:r>
              <a:rPr lang="zh-TW" altLang="en-US" dirty="0" smtClean="0"/>
              <a:t>（實驗組）</a:t>
            </a:r>
          </a:p>
          <a:p>
            <a:pPr lvl="1"/>
            <a:endParaRPr lang="zh-TW" altLang="en-US" dirty="0" smtClean="0"/>
          </a:p>
          <a:p>
            <a:pPr lvl="1"/>
            <a:r>
              <a:rPr lang="zh-TW" altLang="en-US" dirty="0" smtClean="0"/>
              <a:t>隨機抽樣與隨機分配到各組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TW" altLang="en-US" dirty="0" smtClean="0"/>
              <a:t>    </a:t>
            </a:r>
            <a:r>
              <a:rPr lang="en-US" altLang="zh-TW" dirty="0" smtClean="0"/>
              <a:t>(R)→S</a:t>
            </a:r>
            <a:r>
              <a:rPr lang="en-US" altLang="zh-TW" baseline="-30000" dirty="0" smtClean="0"/>
              <a:t>2-1     </a:t>
            </a:r>
            <a:r>
              <a:rPr lang="en-US" altLang="zh-TW" dirty="0" smtClean="0"/>
              <a:t>S</a:t>
            </a:r>
            <a:r>
              <a:rPr lang="en-US" altLang="zh-TW" baseline="-30000" dirty="0" smtClean="0"/>
              <a:t>2-2</a:t>
            </a:r>
            <a:r>
              <a:rPr lang="zh-TW" altLang="en-US" dirty="0" smtClean="0"/>
              <a:t>（控制組） </a:t>
            </a:r>
          </a:p>
        </p:txBody>
      </p:sp>
    </p:spTree>
    <p:extLst>
      <p:ext uri="{BB962C8B-B14F-4D97-AF65-F5344CB8AC3E}">
        <p14:creationId xmlns:p14="http://schemas.microsoft.com/office/powerpoint/2010/main" val="33863294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7456488" cy="8382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真正實驗設計</a:t>
            </a:r>
            <a:endParaRPr lang="en-US" altLang="zh-TW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2564904"/>
            <a:ext cx="7162800" cy="411480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等組後測設計</a:t>
            </a:r>
          </a:p>
          <a:p>
            <a:pPr eaLnBrk="1" hangingPunct="1"/>
            <a:endParaRPr lang="zh-TW" altLang="en-US" dirty="0" smtClean="0"/>
          </a:p>
          <a:p>
            <a:pPr eaLnBrk="1" hangingPunct="1"/>
            <a:r>
              <a:rPr lang="zh-TW" altLang="en-US" dirty="0" smtClean="0"/>
              <a:t> </a:t>
            </a:r>
            <a:r>
              <a:rPr lang="en-US" altLang="zh-TW" dirty="0" smtClean="0"/>
              <a:t>(R)→V→S</a:t>
            </a:r>
            <a:r>
              <a:rPr lang="en-US" altLang="zh-TW" baseline="-30000" dirty="0" smtClean="0"/>
              <a:t>1</a:t>
            </a:r>
            <a:r>
              <a:rPr lang="zh-TW" altLang="en-US" dirty="0" smtClean="0"/>
              <a:t>（實驗組）</a:t>
            </a:r>
          </a:p>
          <a:p>
            <a:pPr eaLnBrk="1" hangingPunct="1"/>
            <a:endParaRPr lang="zh-TW" altLang="en-US" dirty="0" smtClean="0"/>
          </a:p>
          <a:p>
            <a:r>
              <a:rPr lang="zh-TW" altLang="en-US" dirty="0" smtClean="0"/>
              <a:t> </a:t>
            </a:r>
            <a:r>
              <a:rPr lang="en-US" altLang="zh-TW" dirty="0"/>
              <a:t>(R) </a:t>
            </a:r>
            <a:r>
              <a:rPr lang="en-US" altLang="zh-TW" dirty="0" smtClean="0"/>
              <a:t>→ S</a:t>
            </a:r>
            <a:r>
              <a:rPr lang="en-US" altLang="zh-TW" baseline="-30000" dirty="0" smtClean="0"/>
              <a:t>2</a:t>
            </a:r>
            <a:r>
              <a:rPr lang="zh-TW" altLang="en-US" dirty="0" smtClean="0"/>
              <a:t>（控制組）</a:t>
            </a:r>
          </a:p>
          <a:p>
            <a:pPr eaLnBrk="1" hangingPunct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974165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7313613" cy="8382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真正實驗設計</a:t>
            </a:r>
            <a:endParaRPr lang="en-US" altLang="zh-TW" b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2132856"/>
            <a:ext cx="7162800" cy="411480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四個等組設計</a:t>
            </a:r>
          </a:p>
          <a:p>
            <a:pPr lvl="1"/>
            <a:endParaRPr lang="zh-TW" altLang="en-US" dirty="0" smtClean="0"/>
          </a:p>
          <a:p>
            <a:pPr lvl="1"/>
            <a:r>
              <a:rPr lang="zh-TW" altLang="en-US" dirty="0" smtClean="0"/>
              <a:t> </a:t>
            </a:r>
            <a:r>
              <a:rPr lang="en-US" altLang="zh-TW" dirty="0"/>
              <a:t>(R) →</a:t>
            </a:r>
            <a:r>
              <a:rPr lang="en-US" altLang="zh-TW" dirty="0" smtClean="0"/>
              <a:t>S</a:t>
            </a:r>
            <a:r>
              <a:rPr lang="en-US" altLang="zh-TW" baseline="-30000" dirty="0" smtClean="0"/>
              <a:t>1-1</a:t>
            </a:r>
            <a:r>
              <a:rPr lang="en-US" altLang="zh-TW" dirty="0" smtClean="0"/>
              <a:t>→V→S</a:t>
            </a:r>
            <a:r>
              <a:rPr lang="en-US" altLang="zh-TW" baseline="-30000" dirty="0" smtClean="0"/>
              <a:t>1-2</a:t>
            </a:r>
            <a:r>
              <a:rPr lang="zh-TW" altLang="en-US" dirty="0" smtClean="0"/>
              <a:t>（實驗組）</a:t>
            </a:r>
          </a:p>
          <a:p>
            <a:pPr lvl="1"/>
            <a:r>
              <a:rPr lang="zh-TW" altLang="en-US" dirty="0" smtClean="0"/>
              <a:t> </a:t>
            </a:r>
            <a:r>
              <a:rPr lang="en-US" altLang="zh-TW" dirty="0"/>
              <a:t>(R) →</a:t>
            </a:r>
            <a:r>
              <a:rPr lang="en-US" altLang="zh-TW" dirty="0" smtClean="0"/>
              <a:t>S</a:t>
            </a:r>
            <a:r>
              <a:rPr lang="en-US" altLang="zh-TW" baseline="-30000" dirty="0" smtClean="0"/>
              <a:t>2-1</a:t>
            </a:r>
            <a:r>
              <a:rPr lang="en-US" altLang="zh-TW" dirty="0" smtClean="0"/>
              <a:t>→S</a:t>
            </a:r>
            <a:r>
              <a:rPr lang="en-US" altLang="zh-TW" baseline="-30000" dirty="0" smtClean="0"/>
              <a:t>2-2    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（控制組）</a:t>
            </a:r>
          </a:p>
          <a:p>
            <a:pPr lvl="1"/>
            <a:r>
              <a:rPr lang="zh-TW" altLang="en-US" dirty="0" smtClean="0"/>
              <a:t> </a:t>
            </a:r>
            <a:r>
              <a:rPr lang="en-US" altLang="zh-TW" dirty="0"/>
              <a:t>(R) →</a:t>
            </a:r>
            <a:r>
              <a:rPr lang="en-US" altLang="zh-TW" dirty="0" smtClean="0"/>
              <a:t>V→ S</a:t>
            </a:r>
            <a:r>
              <a:rPr lang="en-US" altLang="zh-TW" baseline="-30000" dirty="0" smtClean="0"/>
              <a:t>3-2</a:t>
            </a:r>
            <a:r>
              <a:rPr lang="en-US" altLang="zh-TW" dirty="0" smtClean="0"/>
              <a:t>         </a:t>
            </a:r>
            <a:r>
              <a:rPr lang="zh-TW" altLang="en-US" dirty="0" smtClean="0"/>
              <a:t>（實驗組）</a:t>
            </a:r>
          </a:p>
          <a:p>
            <a:pPr lvl="1"/>
            <a:r>
              <a:rPr lang="zh-TW" altLang="en-US" dirty="0" smtClean="0"/>
              <a:t> </a:t>
            </a:r>
            <a:r>
              <a:rPr lang="en-US" altLang="zh-TW" dirty="0"/>
              <a:t>(R) → </a:t>
            </a:r>
            <a:r>
              <a:rPr lang="en-US" altLang="zh-TW" dirty="0" smtClean="0"/>
              <a:t>S</a:t>
            </a:r>
            <a:r>
              <a:rPr lang="en-US" altLang="zh-TW" baseline="-30000" dirty="0" smtClean="0"/>
              <a:t>4-2 </a:t>
            </a:r>
            <a:r>
              <a:rPr lang="en-US" altLang="zh-TW" dirty="0" smtClean="0"/>
              <a:t>               </a:t>
            </a:r>
            <a:r>
              <a:rPr lang="zh-TW" altLang="en-US" dirty="0" smtClean="0"/>
              <a:t>（控制組）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9507451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真正實驗設計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四個等組設計</a:t>
            </a:r>
          </a:p>
          <a:p>
            <a:pPr lvl="1"/>
            <a:r>
              <a:rPr lang="zh-TW" altLang="en-US" dirty="0" smtClean="0"/>
              <a:t>為</a:t>
            </a:r>
            <a:r>
              <a:rPr lang="zh-TW" altLang="en-US" dirty="0"/>
              <a:t>確保等組，又排除前測的反作用效應，於是</a:t>
            </a:r>
            <a:r>
              <a:rPr lang="zh-TW" altLang="en-US" dirty="0" smtClean="0"/>
              <a:t>將前面</a:t>
            </a:r>
            <a:r>
              <a:rPr lang="zh-TW" altLang="en-US" dirty="0"/>
              <a:t>兩種</a:t>
            </a:r>
            <a:r>
              <a:rPr lang="en-US" altLang="zh-TW" dirty="0"/>
              <a:t>--</a:t>
            </a:r>
            <a:r>
              <a:rPr lang="zh-TW" altLang="en-US" dirty="0"/>
              <a:t>等組後測設計與等組前後測設計</a:t>
            </a:r>
            <a:r>
              <a:rPr lang="zh-TW" altLang="en-US" dirty="0" smtClean="0"/>
              <a:t>合併在</a:t>
            </a:r>
            <a:r>
              <a:rPr lang="zh-TW" altLang="en-US" dirty="0"/>
              <a:t>一起，成為所羅門四組</a:t>
            </a:r>
            <a:r>
              <a:rPr lang="zh-TW" altLang="en-US" dirty="0" smtClean="0"/>
              <a:t>設計（</a:t>
            </a:r>
            <a:r>
              <a:rPr lang="en-US" altLang="zh-TW" dirty="0" smtClean="0"/>
              <a:t>Solomon four-group design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此</a:t>
            </a:r>
            <a:r>
              <a:rPr lang="zh-TW" altLang="en-US" dirty="0"/>
              <a:t>設計有兩</a:t>
            </a:r>
            <a:r>
              <a:rPr lang="zh-TW" altLang="en-US" dirty="0" smtClean="0"/>
              <a:t>個</a:t>
            </a:r>
            <a:r>
              <a:rPr lang="en-US" altLang="zh-TW" dirty="0" smtClean="0"/>
              <a:t>X</a:t>
            </a:r>
            <a:r>
              <a:rPr lang="zh-TW" altLang="en-US" dirty="0"/>
              <a:t>，但在每個實驗組中是施予同樣的實驗處理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 lvl="1"/>
            <a:r>
              <a:rPr lang="zh-TW" altLang="en-US" dirty="0" smtClean="0"/>
              <a:t>此</a:t>
            </a:r>
            <a:r>
              <a:rPr lang="zh-TW" altLang="en-US" dirty="0"/>
              <a:t>設計特色是將「有無前測」視為一變項納進</a:t>
            </a:r>
            <a:r>
              <a:rPr lang="zh-TW" altLang="en-US" dirty="0" smtClean="0"/>
              <a:t>實驗</a:t>
            </a:r>
            <a:r>
              <a:rPr lang="zh-TW" altLang="en-US" dirty="0"/>
              <a:t>設計，好作分析並排除其影響，以確立實驗</a:t>
            </a:r>
            <a:r>
              <a:rPr lang="zh-TW" altLang="en-US" dirty="0" smtClean="0"/>
              <a:t>效果</a:t>
            </a:r>
            <a:r>
              <a:rPr lang="zh-TW" altLang="en-US" dirty="0"/>
              <a:t>與實驗處理變項之因果關係。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32122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真正實驗設計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四個等組設計的優點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兼具</a:t>
            </a:r>
            <a:r>
              <a:rPr lang="zh-TW" altLang="en-US" dirty="0"/>
              <a:t>等組前測設計與等組前後測設計的</a:t>
            </a:r>
            <a:r>
              <a:rPr lang="zh-TW" altLang="en-US" dirty="0" smtClean="0"/>
              <a:t>優點外</a:t>
            </a:r>
            <a:r>
              <a:rPr lang="zh-TW" altLang="en-US" dirty="0"/>
              <a:t>，另一項特殊長處是一個研究等於重複了四</a:t>
            </a:r>
            <a:r>
              <a:rPr lang="zh-TW" altLang="en-US" dirty="0" smtClean="0"/>
              <a:t>個實驗。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一方面</a:t>
            </a:r>
            <a:r>
              <a:rPr lang="zh-TW" altLang="en-US" dirty="0"/>
              <a:t>一再檢驗實驗處理效果，一方面</a:t>
            </a:r>
            <a:r>
              <a:rPr lang="zh-TW" altLang="en-US" dirty="0" smtClean="0"/>
              <a:t>可以</a:t>
            </a:r>
            <a:r>
              <a:rPr lang="zh-TW" altLang="en-US" dirty="0"/>
              <a:t>分析前測與實驗處理之間因果關係。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177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實驗是</a:t>
            </a:r>
            <a:r>
              <a:rPr lang="zh-TW" altLang="en-US" dirty="0"/>
              <a:t>一種為測試假設而在控制</a:t>
            </a:r>
            <a:r>
              <a:rPr lang="zh-TW" altLang="en-US" dirty="0" smtClean="0"/>
              <a:t>環境下</a:t>
            </a:r>
            <a:r>
              <a:rPr lang="zh-TW" altLang="en-US" dirty="0"/>
              <a:t>，操 弄一個或一個以上變項的學術</a:t>
            </a:r>
            <a:r>
              <a:rPr lang="zh-TW" altLang="en-US" dirty="0" smtClean="0"/>
              <a:t>研究</a:t>
            </a:r>
            <a:r>
              <a:rPr lang="en-US" altLang="zh-TW" dirty="0" smtClean="0"/>
              <a:t>(</a:t>
            </a:r>
            <a:r>
              <a:rPr lang="en-US" altLang="zh-TW" dirty="0"/>
              <a:t>research investigation)</a:t>
            </a:r>
            <a:r>
              <a:rPr lang="zh-TW" altLang="en-US" dirty="0"/>
              <a:t>。</a:t>
            </a:r>
          </a:p>
          <a:p>
            <a:r>
              <a:rPr lang="zh-TW" altLang="en-US" dirty="0" smtClean="0"/>
              <a:t>實驗</a:t>
            </a:r>
            <a:r>
              <a:rPr lang="zh-TW" altLang="en-US" dirty="0"/>
              <a:t>法 </a:t>
            </a:r>
            <a:r>
              <a:rPr lang="en-US" altLang="zh-TW" dirty="0"/>
              <a:t>(experimentation) </a:t>
            </a:r>
            <a:r>
              <a:rPr lang="zh-TW" altLang="en-US" dirty="0" smtClean="0"/>
              <a:t>則是</a:t>
            </a:r>
            <a:r>
              <a:rPr lang="zh-TW" altLang="en-US" dirty="0"/>
              <a:t>一種研究方法，藉由</a:t>
            </a:r>
            <a:r>
              <a:rPr lang="zh-TW" altLang="en-US" dirty="0" smtClean="0"/>
              <a:t>操弄</a:t>
            </a:r>
            <a:r>
              <a:rPr lang="zh-TW" altLang="en-US" dirty="0"/>
              <a:t>一個或一個以上之變項，並且控制研究環境</a:t>
            </a:r>
            <a:r>
              <a:rPr lang="zh-TW" altLang="en-US" dirty="0" smtClean="0"/>
              <a:t>，藉</a:t>
            </a:r>
            <a:r>
              <a:rPr lang="zh-TW" altLang="en-US" dirty="0"/>
              <a:t>此衡量變項間的因果關係。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12763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真正實驗設計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0848"/>
            <a:ext cx="6663045" cy="3816424"/>
          </a:xfrm>
        </p:spPr>
      </p:pic>
    </p:spTree>
    <p:extLst>
      <p:ext uri="{BB962C8B-B14F-4D97-AF65-F5344CB8AC3E}">
        <p14:creationId xmlns:p14="http://schemas.microsoft.com/office/powerpoint/2010/main" val="42688795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真正實驗設計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四個等組</a:t>
            </a:r>
            <a:r>
              <a:rPr lang="zh-TW" altLang="en-US" dirty="0" smtClean="0"/>
              <a:t>設計</a:t>
            </a:r>
            <a:endParaRPr lang="en-US" altLang="zh-TW" dirty="0" smtClean="0"/>
          </a:p>
          <a:p>
            <a:pPr lvl="1"/>
            <a:r>
              <a:rPr lang="zh-TW" altLang="en-US" dirty="0"/>
              <a:t>新訓練</a:t>
            </a:r>
            <a:r>
              <a:rPr lang="zh-TW" altLang="en-US" dirty="0" smtClean="0"/>
              <a:t>方法能否改善病人面對問題的能力</a:t>
            </a:r>
            <a:endParaRPr lang="en-US" altLang="zh-TW" dirty="0" smtClean="0"/>
          </a:p>
          <a:p>
            <a:pPr lvl="1"/>
            <a:r>
              <a:rPr lang="zh-TW" altLang="en-US" dirty="0"/>
              <a:t>四</a:t>
            </a:r>
            <a:r>
              <a:rPr lang="zh-TW" altLang="en-US" dirty="0" smtClean="0"/>
              <a:t>組病人（</a:t>
            </a:r>
            <a:r>
              <a:rPr lang="en-US" altLang="zh-TW" dirty="0" smtClean="0"/>
              <a:t>A B C D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B</a:t>
            </a:r>
            <a:r>
              <a:rPr lang="zh-TW" altLang="en-US" dirty="0" smtClean="0"/>
              <a:t>給予</a:t>
            </a:r>
            <a:r>
              <a:rPr lang="zh-TW" altLang="en-US" dirty="0"/>
              <a:t>一</a:t>
            </a:r>
            <a:r>
              <a:rPr lang="zh-TW" altLang="en-US" dirty="0" smtClean="0"/>
              <a:t>新一舊的訓練方法，對</a:t>
            </a:r>
            <a:r>
              <a:rPr lang="en-US" altLang="zh-TW" dirty="0" smtClean="0"/>
              <a:t>A</a:t>
            </a:r>
            <a:r>
              <a:rPr lang="zh-TW" altLang="en-US" dirty="0" smtClean="0"/>
              <a:t>進行前測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</a:t>
            </a:r>
            <a:r>
              <a:rPr lang="zh-TW" altLang="en-US" dirty="0" smtClean="0"/>
              <a:t> </a:t>
            </a:r>
            <a:r>
              <a:rPr lang="en-US" altLang="zh-TW" dirty="0" smtClean="0"/>
              <a:t>D</a:t>
            </a:r>
            <a:r>
              <a:rPr lang="zh-TW" altLang="en-US" dirty="0"/>
              <a:t>給予一新一舊的訓練方法</a:t>
            </a:r>
            <a:r>
              <a:rPr lang="zh-TW" altLang="en-US" dirty="0" smtClean="0"/>
              <a:t>，都未進行前測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對四組同時進行後測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比較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/>
              <a:t>C</a:t>
            </a:r>
            <a:r>
              <a:rPr lang="zh-TW" altLang="en-US" dirty="0" smtClean="0"/>
              <a:t>的結果</a:t>
            </a:r>
            <a:r>
              <a:rPr lang="en-US" altLang="zh-TW" dirty="0" smtClean="0"/>
              <a:t>S2</a:t>
            </a:r>
            <a:r>
              <a:rPr lang="zh-TW" altLang="en-US" dirty="0" smtClean="0"/>
              <a:t>是否類似，以釐清前測是否影響學習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2709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7456488" cy="8382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真正實驗設計</a:t>
            </a:r>
            <a:endParaRPr lang="en-US" altLang="zh-TW" b="1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2420888"/>
            <a:ext cx="6408712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dirty="0" smtClean="0"/>
              <a:t>多因子實驗設計（</a:t>
            </a:r>
            <a:r>
              <a:rPr lang="en-US" altLang="zh-TW" dirty="0" smtClean="0"/>
              <a:t>factorial design</a:t>
            </a:r>
            <a:r>
              <a:rPr lang="zh-TW" altLang="en-US" dirty="0" smtClean="0"/>
              <a:t>）</a:t>
            </a:r>
          </a:p>
          <a:p>
            <a:pPr lvl="1">
              <a:lnSpc>
                <a:spcPct val="90000"/>
              </a:lnSpc>
            </a:pPr>
            <a:r>
              <a:rPr lang="zh-TW" altLang="en-US" dirty="0" smtClean="0"/>
              <a:t>至少有二組以上的自變項，而且每一自變項之中至少亦有二個以上的水準</a:t>
            </a:r>
            <a:r>
              <a:rPr lang="en-US" altLang="zh-TW" dirty="0" smtClean="0"/>
              <a:t>(level) </a:t>
            </a:r>
            <a:r>
              <a:rPr lang="zh-TW" altLang="en-US" dirty="0" smtClean="0"/>
              <a:t>。</a:t>
            </a:r>
          </a:p>
          <a:p>
            <a:pPr lvl="1">
              <a:lnSpc>
                <a:spcPct val="90000"/>
              </a:lnSpc>
            </a:pPr>
            <a:r>
              <a:rPr lang="zh-TW" altLang="en-US" dirty="0" smtClean="0"/>
              <a:t>指在同一研究中同時操縱二個或二個以上的實驗變項，以觀</a:t>
            </a:r>
            <a:r>
              <a:rPr lang="zh-TW" altLang="en-US" dirty="0"/>
              <a:t>察</a:t>
            </a:r>
            <a:r>
              <a:rPr lang="zh-TW" altLang="en-US" dirty="0" smtClean="0"/>
              <a:t>它們對依變項的各自影響效果和交互作用效果的一種設計。</a:t>
            </a:r>
            <a:endParaRPr lang="en-US" altLang="zh-TW" dirty="0" smtClean="0"/>
          </a:p>
          <a:p>
            <a:pPr lvl="1">
              <a:lnSpc>
                <a:spcPct val="90000"/>
              </a:lnSpc>
            </a:pPr>
            <a:r>
              <a:rPr lang="zh-TW" altLang="en-US" dirty="0" smtClean="0"/>
              <a:t>同時</a:t>
            </a:r>
            <a:r>
              <a:rPr lang="zh-TW" altLang="en-US" dirty="0"/>
              <a:t>操作兩個實驗變項，且兩個自變項彼此是獨立的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>
              <a:lnSpc>
                <a:spcPct val="90000"/>
              </a:lnSpc>
            </a:pPr>
            <a:r>
              <a:rPr lang="zh-TW" altLang="en-US" dirty="0" smtClean="0"/>
              <a:t>個體</a:t>
            </a:r>
            <a:r>
              <a:rPr lang="zh-TW" altLang="en-US" dirty="0"/>
              <a:t>特性與實驗處理交互效應設計只一自變</a:t>
            </a:r>
            <a:r>
              <a:rPr lang="zh-TW" altLang="en-US" dirty="0" smtClean="0"/>
              <a:t>項但</a:t>
            </a:r>
            <a:r>
              <a:rPr lang="zh-TW" altLang="en-US" dirty="0"/>
              <a:t>本設計則兩個自變項均為可操作處理的變項，且不重複，不互相依賴。</a:t>
            </a:r>
          </a:p>
          <a:p>
            <a:pPr lvl="1">
              <a:lnSpc>
                <a:spcPct val="90000"/>
              </a:lnSpc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9356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真正實驗設計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多因子實驗設計（</a:t>
            </a:r>
            <a:r>
              <a:rPr lang="en-US" altLang="zh-TW" dirty="0"/>
              <a:t>factorial design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 smtClean="0"/>
              <a:t>在不同團體合作</a:t>
            </a:r>
            <a:r>
              <a:rPr lang="en-US" altLang="zh-TW" dirty="0" smtClean="0"/>
              <a:t>(X1)</a:t>
            </a:r>
            <a:r>
              <a:rPr lang="zh-TW" altLang="en-US" dirty="0" smtClean="0"/>
              <a:t>與壓力</a:t>
            </a:r>
            <a:r>
              <a:rPr lang="en-US" altLang="zh-TW" dirty="0" smtClean="0"/>
              <a:t>(X2)</a:t>
            </a:r>
            <a:r>
              <a:rPr lang="zh-TW" altLang="en-US" dirty="0" smtClean="0"/>
              <a:t>組合下，生產力</a:t>
            </a:r>
            <a:r>
              <a:rPr lang="en-US" altLang="zh-TW" dirty="0" smtClean="0"/>
              <a:t>(S)</a:t>
            </a:r>
            <a:r>
              <a:rPr lang="zh-TW" altLang="en-US" dirty="0" smtClean="0"/>
              <a:t>是否有變化？</a:t>
            </a:r>
            <a:endParaRPr lang="en-US" altLang="zh-TW" dirty="0" smtClean="0"/>
          </a:p>
          <a:p>
            <a:r>
              <a:rPr lang="zh-TW" altLang="en-US" dirty="0" smtClean="0"/>
              <a:t>合作類型：合作、競爭</a:t>
            </a:r>
            <a:endParaRPr lang="en-US" altLang="zh-TW" dirty="0" smtClean="0"/>
          </a:p>
          <a:p>
            <a:r>
              <a:rPr lang="zh-TW" altLang="en-US" dirty="0"/>
              <a:t>壓力</a:t>
            </a:r>
            <a:r>
              <a:rPr lang="zh-TW" altLang="en-US" dirty="0" smtClean="0"/>
              <a:t>類型：高度壓力、中度壓力、低度壓力</a:t>
            </a:r>
            <a:endParaRPr lang="en-US" altLang="zh-TW" dirty="0" smtClean="0"/>
          </a:p>
          <a:p>
            <a:r>
              <a:rPr lang="zh-TW" altLang="en-US" dirty="0"/>
              <a:t>實驗組</a:t>
            </a:r>
            <a:r>
              <a:rPr lang="zh-TW" altLang="en-US" dirty="0" smtClean="0"/>
              <a:t>別：</a:t>
            </a:r>
            <a:r>
              <a:rPr lang="en-US" altLang="zh-TW" dirty="0" smtClean="0"/>
              <a:t>2x3</a:t>
            </a:r>
            <a:r>
              <a:rPr lang="zh-TW" altLang="en-US" smtClean="0"/>
              <a:t>的因素設計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61259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6858000" cy="8382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準實驗設計</a:t>
            </a:r>
            <a:r>
              <a:rPr lang="zh-TW" altLang="en-US" dirty="0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348880"/>
            <a:ext cx="6025480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TW" altLang="en-US" dirty="0" smtClean="0"/>
              <a:t>準實驗設計是指在無法將實驗對象隨機指派到實驗組及控制組、而必須利用現有組群（如班級）所進行的實驗設計。 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/>
              <a:t>通常研究者的實驗控制受限於現實，無法隨機</a:t>
            </a:r>
            <a:r>
              <a:rPr lang="zh-TW" altLang="en-US" dirty="0" smtClean="0"/>
              <a:t>分派</a:t>
            </a:r>
            <a:r>
              <a:rPr lang="zh-TW" altLang="en-US" dirty="0"/>
              <a:t>，是故無法假設各組在實驗處理前完全相等</a:t>
            </a:r>
            <a:r>
              <a:rPr lang="zh-TW" altLang="en-US" dirty="0" smtClean="0"/>
              <a:t>，此時</a:t>
            </a:r>
            <a:r>
              <a:rPr lang="zh-TW" altLang="en-US" dirty="0"/>
              <a:t>便須依賴準實驗的設計。</a:t>
            </a:r>
          </a:p>
          <a:p>
            <a:pPr eaLnBrk="1" hangingPunct="1">
              <a:lnSpc>
                <a:spcPct val="150000"/>
              </a:lnSpc>
            </a:pPr>
            <a:endParaRPr lang="en-US" altLang="zh-TW" dirty="0" smtClean="0"/>
          </a:p>
          <a:p>
            <a:pPr eaLnBrk="1" hangingPunct="1">
              <a:lnSpc>
                <a:spcPct val="150000"/>
              </a:lnSpc>
            </a:pPr>
            <a:endParaRPr lang="en-US" altLang="zh-TW" dirty="0" smtClean="0"/>
          </a:p>
          <a:p>
            <a:pPr eaLnBrk="1" hangingPunct="1">
              <a:lnSpc>
                <a:spcPct val="150000"/>
              </a:lnSpc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14737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6858000" cy="8382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準實驗設計的類型</a:t>
            </a:r>
            <a:r>
              <a:rPr lang="zh-TW" altLang="en-US" dirty="0" smtClean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348880"/>
            <a:ext cx="6025480" cy="4114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zh-TW" altLang="en-US" dirty="0" smtClean="0"/>
              <a:t>不等組的前測</a:t>
            </a:r>
            <a:r>
              <a:rPr lang="en-US" altLang="zh-TW" dirty="0" smtClean="0"/>
              <a:t>-</a:t>
            </a:r>
            <a:r>
              <a:rPr lang="zh-TW" altLang="en-US" dirty="0" smtClean="0"/>
              <a:t>後測控制組設計</a:t>
            </a:r>
            <a:endParaRPr lang="en-US" altLang="zh-TW" dirty="0" smtClean="0"/>
          </a:p>
          <a:p>
            <a:pPr marL="0" indent="0" algn="just" eaLnBrk="1" hangingPunct="1">
              <a:buNone/>
            </a:pPr>
            <a:r>
              <a:rPr lang="zh-TW" altLang="en-US" dirty="0" smtClean="0"/>
              <a:t>（</a:t>
            </a:r>
            <a:r>
              <a:rPr lang="en-US" altLang="zh-TW" dirty="0" smtClean="0"/>
              <a:t>nonequivalent pretest-posttest control group design</a:t>
            </a:r>
            <a:r>
              <a:rPr lang="zh-TW" altLang="en-US" dirty="0" smtClean="0"/>
              <a:t>）</a:t>
            </a:r>
          </a:p>
          <a:p>
            <a:pPr algn="just" eaLnBrk="1" hangingPunct="1"/>
            <a:r>
              <a:rPr lang="zh-TW" altLang="en-US" dirty="0" smtClean="0"/>
              <a:t>時間系列設計（</a:t>
            </a:r>
            <a:r>
              <a:rPr lang="en-US" altLang="zh-TW" dirty="0" smtClean="0"/>
              <a:t>time-series design</a:t>
            </a:r>
            <a:r>
              <a:rPr lang="zh-TW" altLang="en-US" dirty="0" smtClean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8697209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準實驗設計</a:t>
            </a:r>
            <a:r>
              <a:rPr lang="zh-TW" altLang="en-US" dirty="0"/>
              <a:t>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常見的不等組準實驗設計</a:t>
            </a:r>
            <a:endParaRPr lang="en-US" altLang="zh-TW" dirty="0" smtClean="0"/>
          </a:p>
          <a:p>
            <a:pPr lvl="1"/>
            <a:r>
              <a:rPr lang="zh-TW" altLang="en-US" dirty="0"/>
              <a:t>在取樣的時候是採用集群抽樣</a:t>
            </a:r>
            <a:r>
              <a:rPr lang="en-US" altLang="zh-TW" dirty="0"/>
              <a:t>(cluster sampling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在</a:t>
            </a:r>
            <a:r>
              <a:rPr lang="zh-TW" altLang="en-US" dirty="0"/>
              <a:t>分組的時候，必須仍維持原有的團體或</a:t>
            </a:r>
            <a:r>
              <a:rPr lang="zh-TW" altLang="en-US" dirty="0" smtClean="0"/>
              <a:t>組</a:t>
            </a:r>
            <a:r>
              <a:rPr lang="en-US" altLang="zh-TW" dirty="0" smtClean="0"/>
              <a:t>(</a:t>
            </a:r>
            <a:r>
              <a:rPr lang="en-US" altLang="zh-TW" dirty="0"/>
              <a:t>intact group)</a:t>
            </a:r>
            <a:r>
              <a:rPr lang="zh-TW" altLang="en-US" dirty="0"/>
              <a:t>，因此是不等組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/>
              <a:t>此法雖通常有兩組或兩組以上參與研究，除</a:t>
            </a:r>
            <a:r>
              <a:rPr lang="zh-TW" altLang="en-US" dirty="0" smtClean="0"/>
              <a:t>實驗組</a:t>
            </a:r>
            <a:r>
              <a:rPr lang="zh-TW" altLang="en-US" dirty="0"/>
              <a:t>外，也有一組</a:t>
            </a:r>
            <a:r>
              <a:rPr lang="en-US" altLang="zh-TW" dirty="0"/>
              <a:t>(</a:t>
            </a:r>
            <a:r>
              <a:rPr lang="zh-TW" altLang="en-US" dirty="0"/>
              <a:t>或一組以上</a:t>
            </a:r>
            <a:r>
              <a:rPr lang="en-US" altLang="zh-TW" dirty="0"/>
              <a:t>)</a:t>
            </a:r>
            <a:r>
              <a:rPr lang="zh-TW" altLang="en-US" dirty="0"/>
              <a:t>為控制組以資</a:t>
            </a:r>
            <a:r>
              <a:rPr lang="zh-TW" altLang="en-US" dirty="0" smtClean="0"/>
              <a:t>對照</a:t>
            </a:r>
            <a:r>
              <a:rPr lang="zh-TW" altLang="en-US" dirty="0"/>
              <a:t>，但是在基於現狀、未破壞原有團體下分派</a:t>
            </a:r>
            <a:r>
              <a:rPr lang="zh-TW" altLang="en-US" dirty="0" smtClean="0"/>
              <a:t>實驗</a:t>
            </a:r>
            <a:r>
              <a:rPr lang="zh-TW" altLang="en-US" dirty="0"/>
              <a:t>組、控制組 。</a:t>
            </a:r>
          </a:p>
          <a:p>
            <a:pPr lvl="1"/>
            <a:r>
              <a:rPr lang="zh-TW" altLang="en-US" dirty="0" smtClean="0"/>
              <a:t>為</a:t>
            </a:r>
            <a:r>
              <a:rPr lang="zh-TW" altLang="en-US" dirty="0"/>
              <a:t>衡量各組之間不等的情形，需要實施前測，</a:t>
            </a:r>
            <a:r>
              <a:rPr lang="zh-TW" altLang="en-US" dirty="0" smtClean="0"/>
              <a:t>各組</a:t>
            </a:r>
            <a:r>
              <a:rPr lang="zh-TW" altLang="en-US" dirty="0"/>
              <a:t>不等的程度越小越佳，避免避免影響內在效</a:t>
            </a:r>
            <a:r>
              <a:rPr lang="zh-TW" altLang="en-US" dirty="0" smtClean="0"/>
              <a:t>度的</a:t>
            </a:r>
            <a:r>
              <a:rPr lang="zh-TW" altLang="en-US" dirty="0"/>
              <a:t>因素產生。</a:t>
            </a:r>
          </a:p>
          <a:p>
            <a:pPr lvl="1"/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67250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14400"/>
            <a:ext cx="6858000" cy="1066800"/>
          </a:xfrm>
        </p:spPr>
        <p:txBody>
          <a:bodyPr/>
          <a:lstStyle/>
          <a:p>
            <a:pPr eaLnBrk="1" hangingPunct="1"/>
            <a:r>
              <a:rPr lang="zh-TW" altLang="en-US" sz="3200" b="1" dirty="0" smtClean="0">
                <a:latin typeface="新細明體" panose="02020500000000000000" pitchFamily="18" charset="-120"/>
              </a:rPr>
              <a:t>準實驗設計的類型</a:t>
            </a:r>
            <a:endParaRPr lang="zh-TW" altLang="en-US" sz="3200" dirty="0" smtClean="0">
              <a:latin typeface="新細明體" panose="02020500000000000000" pitchFamily="18" charset="-12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438400"/>
            <a:ext cx="7162800" cy="37782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 smtClean="0">
                <a:latin typeface="新細明體" panose="02020500000000000000" pitchFamily="18" charset="-120"/>
              </a:rPr>
              <a:t>不</a:t>
            </a:r>
            <a:r>
              <a:rPr lang="zh-TW" altLang="en-US" dirty="0">
                <a:latin typeface="新細明體" panose="02020500000000000000" pitchFamily="18" charset="-120"/>
              </a:rPr>
              <a:t>相等的前</a:t>
            </a:r>
            <a:r>
              <a:rPr lang="zh-TW" altLang="en-US" dirty="0" smtClean="0">
                <a:latin typeface="新細明體" panose="02020500000000000000" pitchFamily="18" charset="-120"/>
              </a:rPr>
              <a:t>測</a:t>
            </a:r>
            <a:r>
              <a:rPr lang="en-US" altLang="zh-TW" dirty="0" smtClean="0">
                <a:latin typeface="新細明體" panose="02020500000000000000" pitchFamily="18" charset="-120"/>
              </a:rPr>
              <a:t>-</a:t>
            </a:r>
            <a:r>
              <a:rPr lang="zh-TW" altLang="en-US" dirty="0" smtClean="0">
                <a:latin typeface="新細明體" panose="02020500000000000000" pitchFamily="18" charset="-120"/>
              </a:rPr>
              <a:t>後</a:t>
            </a:r>
            <a:r>
              <a:rPr lang="zh-TW" altLang="en-US" dirty="0">
                <a:latin typeface="新細明體" panose="02020500000000000000" pitchFamily="18" charset="-120"/>
              </a:rPr>
              <a:t>測控制組設計</a:t>
            </a:r>
            <a:endParaRPr lang="en-US" altLang="zh-TW" dirty="0" smtClean="0"/>
          </a:p>
          <a:p>
            <a:pPr lvl="1">
              <a:lnSpc>
                <a:spcPct val="150000"/>
              </a:lnSpc>
            </a:pPr>
            <a:r>
              <a:rPr lang="en-US" altLang="zh-TW" dirty="0" smtClean="0"/>
              <a:t>S</a:t>
            </a:r>
            <a:r>
              <a:rPr lang="en-US" altLang="zh-TW" baseline="-25000" dirty="0" smtClean="0"/>
              <a:t>1-1</a:t>
            </a:r>
            <a:r>
              <a:rPr lang="en-US" altLang="zh-TW" dirty="0" smtClean="0"/>
              <a:t>→V→S</a:t>
            </a:r>
            <a:r>
              <a:rPr lang="en-US" altLang="zh-TW" baseline="-30000" dirty="0" smtClean="0"/>
              <a:t>1-2</a:t>
            </a:r>
            <a:r>
              <a:rPr lang="zh-TW" altLang="en-US" dirty="0" smtClean="0"/>
              <a:t>（實驗組）</a:t>
            </a:r>
          </a:p>
          <a:p>
            <a:pPr lvl="1">
              <a:lnSpc>
                <a:spcPct val="150000"/>
              </a:lnSpc>
            </a:pPr>
            <a:endParaRPr lang="zh-TW" altLang="en-US" dirty="0" smtClean="0"/>
          </a:p>
          <a:p>
            <a:pPr lvl="1"/>
            <a:r>
              <a:rPr lang="en-US" altLang="zh-TW" dirty="0" smtClean="0"/>
              <a:t>S</a:t>
            </a:r>
            <a:r>
              <a:rPr lang="en-US" altLang="zh-TW" baseline="-25000" dirty="0" smtClean="0"/>
              <a:t>1-1</a:t>
            </a:r>
            <a:r>
              <a:rPr lang="en-US" altLang="zh-TW" dirty="0"/>
              <a:t> </a:t>
            </a:r>
            <a:r>
              <a:rPr lang="en-US" altLang="zh-TW" dirty="0" smtClean="0"/>
              <a:t>→  S</a:t>
            </a:r>
            <a:r>
              <a:rPr lang="en-US" altLang="zh-TW" baseline="-30000" dirty="0" smtClean="0"/>
              <a:t>2-2</a:t>
            </a:r>
            <a:r>
              <a:rPr lang="zh-TW" altLang="en-US" dirty="0" smtClean="0"/>
              <a:t>（控制組）</a:t>
            </a:r>
          </a:p>
          <a:p>
            <a:pPr eaLnBrk="1" hangingPunct="1"/>
            <a:endParaRPr lang="zh-TW" altLang="en-US" dirty="0" smtClean="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537076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新細明體" panose="02020500000000000000" pitchFamily="18" charset="-120"/>
              </a:rPr>
              <a:t>準實驗設計的類型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常見的不等組準實驗</a:t>
            </a:r>
            <a:r>
              <a:rPr lang="zh-TW" altLang="en-US" dirty="0" smtClean="0"/>
              <a:t>設計</a:t>
            </a:r>
            <a:endParaRPr lang="en-US" altLang="zh-TW" dirty="0"/>
          </a:p>
          <a:p>
            <a:pPr lvl="1"/>
            <a:r>
              <a:rPr lang="zh-TW" altLang="en-US" dirty="0" smtClean="0"/>
              <a:t>適用</a:t>
            </a:r>
            <a:r>
              <a:rPr lang="zh-TW" altLang="en-US" dirty="0"/>
              <a:t>於縱貫研究（</a:t>
            </a:r>
            <a:r>
              <a:rPr lang="en-US" altLang="zh-TW" dirty="0"/>
              <a:t>longitudinal study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研究者對該</a:t>
            </a:r>
            <a:r>
              <a:rPr lang="zh-TW" altLang="en-US" dirty="0"/>
              <a:t>組進行週期性一系列前測，經實驗處理後再</a:t>
            </a:r>
            <a:r>
              <a:rPr lang="zh-TW" altLang="en-US" dirty="0" smtClean="0"/>
              <a:t>進行</a:t>
            </a:r>
            <a:r>
              <a:rPr lang="zh-TW" altLang="en-US" dirty="0"/>
              <a:t>週期性一系列後測，以觀察實驗結果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 lvl="1"/>
            <a:r>
              <a:rPr lang="zh-TW" altLang="en-US" dirty="0" smtClean="0"/>
              <a:t>時間</a:t>
            </a:r>
            <a:r>
              <a:rPr lang="zh-TW" altLang="en-US" dirty="0"/>
              <a:t>序列設計有時可以加入雙組的觀察，但</a:t>
            </a:r>
            <a:r>
              <a:rPr lang="zh-TW" altLang="en-US" dirty="0" smtClean="0"/>
              <a:t>由於仍</a:t>
            </a:r>
            <a:r>
              <a:rPr lang="zh-TW" altLang="en-US" dirty="0"/>
              <a:t>無隨機指派，依然屬類實驗設計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時間</a:t>
            </a:r>
            <a:r>
              <a:rPr lang="zh-TW" altLang="en-US" dirty="0"/>
              <a:t>序列設計前，研究者須斟酌觀察的次數及</a:t>
            </a:r>
            <a:r>
              <a:rPr lang="zh-TW" altLang="en-US" dirty="0" smtClean="0"/>
              <a:t>相隔</a:t>
            </a:r>
            <a:r>
              <a:rPr lang="zh-TW" altLang="en-US" dirty="0"/>
              <a:t>時間，以能有足夠的重測次數評量，可供</a:t>
            </a:r>
            <a:r>
              <a:rPr lang="zh-TW" altLang="en-US" dirty="0" smtClean="0"/>
              <a:t>看出可能</a:t>
            </a:r>
            <a:r>
              <a:rPr lang="zh-TW" altLang="en-US" dirty="0"/>
              <a:t>發生的變化為原則。隔一定時間重複施予</a:t>
            </a:r>
            <a:r>
              <a:rPr lang="zh-TW" altLang="en-US" dirty="0" smtClean="0"/>
              <a:t>前測</a:t>
            </a:r>
            <a:r>
              <a:rPr lang="zh-TW" altLang="en-US" dirty="0"/>
              <a:t>與後測的目的，在於看出變化的趨勢，以</a:t>
            </a:r>
            <a:r>
              <a:rPr lang="zh-TW" altLang="en-US" dirty="0" smtClean="0"/>
              <a:t>作出評量</a:t>
            </a:r>
            <a:r>
              <a:rPr lang="zh-TW" altLang="en-US" dirty="0"/>
              <a:t>和排除不利於效度的因素。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84238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6858000" cy="685800"/>
          </a:xfrm>
        </p:spPr>
        <p:txBody>
          <a:bodyPr/>
          <a:lstStyle/>
          <a:p>
            <a:pPr eaLnBrk="1" hangingPunct="1"/>
            <a:r>
              <a:rPr lang="zh-TW" altLang="en-US" sz="3200" b="1" dirty="0" smtClean="0">
                <a:latin typeface="新細明體" panose="02020500000000000000" pitchFamily="18" charset="-120"/>
              </a:rPr>
              <a:t>準實驗設計的類型</a:t>
            </a:r>
            <a:endParaRPr lang="zh-TW" altLang="en-US" sz="3200" dirty="0" smtClean="0">
              <a:latin typeface="新細明體" panose="02020500000000000000" pitchFamily="18" charset="-12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420888"/>
            <a:ext cx="5449416" cy="3625850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新細明體" panose="02020500000000000000" pitchFamily="18" charset="-120"/>
              </a:rPr>
              <a:t>時間系列設計</a:t>
            </a:r>
            <a:endParaRPr lang="en-US" altLang="zh-TW" sz="2800" dirty="0" smtClean="0">
              <a:latin typeface="新細明體" panose="02020500000000000000" pitchFamily="18" charset="-120"/>
            </a:endParaRPr>
          </a:p>
          <a:p>
            <a:pPr lvl="1"/>
            <a:r>
              <a:rPr lang="zh-TW" altLang="en-US" dirty="0" smtClean="0">
                <a:latin typeface="新細明體" panose="02020500000000000000" pitchFamily="18" charset="-120"/>
              </a:rPr>
              <a:t>當只有一組受試者可做為實驗對象時，受試者要在實驗處理的前後，接受一系列的定期性測量。如果在實驗處理後，測量的分數產生明顯的改變，研究者即可應用適當的資料分析方法確定實驗效果。</a:t>
            </a:r>
          </a:p>
          <a:p>
            <a:pPr lvl="1"/>
            <a:endParaRPr lang="zh-TW" altLang="en-US" dirty="0" smtClean="0">
              <a:latin typeface="新細明體" panose="02020500000000000000" pitchFamily="18" charset="-120"/>
            </a:endParaRPr>
          </a:p>
          <a:p>
            <a:pPr lvl="1"/>
            <a:r>
              <a:rPr lang="en-US" altLang="zh-TW" dirty="0" smtClean="0">
                <a:latin typeface="新細明體" panose="02020500000000000000" pitchFamily="18" charset="-120"/>
              </a:rPr>
              <a:t>S1  S2  S3  S4   </a:t>
            </a:r>
            <a:r>
              <a:rPr lang="en-US" altLang="zh-TW" dirty="0" smtClean="0">
                <a:solidFill>
                  <a:srgbClr val="650710"/>
                </a:solidFill>
                <a:latin typeface="新細明體" panose="02020500000000000000" pitchFamily="18" charset="-120"/>
              </a:rPr>
              <a:t>V</a:t>
            </a:r>
            <a:r>
              <a:rPr lang="en-US" altLang="zh-TW" dirty="0" smtClean="0">
                <a:latin typeface="新細明體" panose="02020500000000000000" pitchFamily="18" charset="-120"/>
              </a:rPr>
              <a:t>   S5  S6  S7  S8</a:t>
            </a:r>
          </a:p>
        </p:txBody>
      </p:sp>
    </p:spTree>
    <p:extLst>
      <p:ext uri="{BB962C8B-B14F-4D97-AF65-F5344CB8AC3E}">
        <p14:creationId xmlns:p14="http://schemas.microsoft.com/office/powerpoint/2010/main" val="3113275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實驗法</a:t>
            </a:r>
            <a:r>
              <a:rPr lang="en-US" altLang="zh-TW" dirty="0" smtClean="0"/>
              <a:t>(experiment)</a:t>
            </a:r>
            <a:endParaRPr lang="en-US" altLang="zh-TW" dirty="0"/>
          </a:p>
          <a:p>
            <a:pPr lvl="1"/>
            <a:r>
              <a:rPr lang="zh-TW" altLang="en-US" dirty="0" smtClean="0"/>
              <a:t>又稱實驗</a:t>
            </a:r>
            <a:r>
              <a:rPr lang="zh-TW" altLang="en-US" dirty="0"/>
              <a:t>觀察法</a:t>
            </a:r>
            <a:r>
              <a:rPr lang="zh-TW" altLang="en-US" dirty="0" smtClean="0"/>
              <a:t>，此種研究方</a:t>
            </a:r>
            <a:r>
              <a:rPr lang="zh-TW" altLang="en-US" dirty="0"/>
              <a:t>法</a:t>
            </a:r>
            <a:r>
              <a:rPr lang="zh-TW" altLang="en-US" dirty="0" smtClean="0"/>
              <a:t>是</a:t>
            </a:r>
            <a:r>
              <a:rPr lang="zh-TW" altLang="en-US" dirty="0"/>
              <a:t>在妥善控制的情境下，探討</a:t>
            </a:r>
            <a:r>
              <a:rPr lang="zh-TW" altLang="en-US" dirty="0" smtClean="0"/>
              <a:t>自變</a:t>
            </a:r>
            <a:r>
              <a:rPr lang="zh-TW" altLang="en-US" dirty="0"/>
              <a:t>項</a:t>
            </a:r>
            <a:r>
              <a:rPr lang="zh-TW" altLang="en-US" dirty="0" smtClean="0"/>
              <a:t>對</a:t>
            </a:r>
            <a:r>
              <a:rPr lang="zh-TW" altLang="en-US" dirty="0"/>
              <a:t>依</a:t>
            </a:r>
            <a:r>
              <a:rPr lang="zh-TW" altLang="en-US" dirty="0" smtClean="0"/>
              <a:t>變項的</a:t>
            </a:r>
            <a:r>
              <a:rPr lang="zh-TW" altLang="en-US" dirty="0"/>
              <a:t>因果關係，因此它可說是各種實証研究法中最科學的方法。</a:t>
            </a:r>
          </a:p>
          <a:p>
            <a:pPr lvl="1"/>
            <a:r>
              <a:rPr lang="zh-TW" altLang="en-US" dirty="0" smtClean="0"/>
              <a:t>實驗涉及採取行動與觀察行動所造成的後果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非科學的探索中，亦在不覺中使用實驗法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Ex</a:t>
            </a:r>
            <a:r>
              <a:rPr lang="en-US" altLang="zh-TW" dirty="0"/>
              <a:t>.</a:t>
            </a:r>
            <a:r>
              <a:rPr lang="zh-TW" altLang="en-US" dirty="0"/>
              <a:t>煮飯加調味料</a:t>
            </a:r>
          </a:p>
          <a:p>
            <a:pPr lvl="1"/>
            <a:endParaRPr lang="en-US" altLang="zh-TW" dirty="0" smtClean="0"/>
          </a:p>
          <a:p>
            <a:pPr lvl="1"/>
            <a:r>
              <a:rPr lang="zh-TW" altLang="en-US" dirty="0" smtClean="0"/>
              <a:t>實驗</a:t>
            </a:r>
            <a:r>
              <a:rPr lang="zh-TW" altLang="en-US" dirty="0"/>
              <a:t>研究是一種在為了某種特定目的而設計的情境之中進行觀察</a:t>
            </a:r>
            <a:r>
              <a:rPr lang="en-US" altLang="zh-TW" dirty="0"/>
              <a:t>(</a:t>
            </a:r>
            <a:r>
              <a:rPr lang="zh-TW" altLang="en-US" dirty="0"/>
              <a:t>或資料蒐集</a:t>
            </a:r>
            <a:r>
              <a:rPr lang="en-US" altLang="zh-TW" dirty="0"/>
              <a:t>)</a:t>
            </a:r>
            <a:r>
              <a:rPr lang="zh-TW" altLang="en-US" dirty="0"/>
              <a:t>的過程。</a:t>
            </a:r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51051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實施</a:t>
            </a:r>
            <a:r>
              <a:rPr lang="zh-TW" altLang="en-US" dirty="0"/>
              <a:t>步驟</a:t>
            </a:r>
            <a:br>
              <a:rPr lang="zh-TW" altLang="en-US" dirty="0"/>
            </a:b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247582"/>
              </p:ext>
            </p:extLst>
          </p:nvPr>
        </p:nvGraphicFramePr>
        <p:xfrm>
          <a:off x="609599" y="2160590"/>
          <a:ext cx="6347714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34669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實施步驟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控制實驗的</a:t>
            </a:r>
            <a:r>
              <a:rPr lang="zh-TW" altLang="en-US" dirty="0" smtClean="0"/>
              <a:t>環境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對</a:t>
            </a:r>
            <a:r>
              <a:rPr lang="zh-TW" altLang="en-US" dirty="0"/>
              <a:t>所有外生變數</a:t>
            </a:r>
            <a:r>
              <a:rPr lang="en-US" altLang="zh-TW" dirty="0"/>
              <a:t>(</a:t>
            </a:r>
            <a:r>
              <a:rPr lang="zh-TW" altLang="en-US" dirty="0"/>
              <a:t>如年齡、性別、種族、特質</a:t>
            </a:r>
            <a:r>
              <a:rPr lang="en-US" altLang="zh-TW" dirty="0"/>
              <a:t>…)</a:t>
            </a:r>
            <a:r>
              <a:rPr lang="zh-TW" altLang="en-US" dirty="0"/>
              <a:t>可能對依變數的影響加以控制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為了</a:t>
            </a:r>
            <a:r>
              <a:rPr lang="zh-TW" altLang="en-US" dirty="0"/>
              <a:t>避免</a:t>
            </a:r>
            <a:r>
              <a:rPr lang="en-US" altLang="zh-TW" dirty="0"/>
              <a:t>(</a:t>
            </a:r>
            <a:r>
              <a:rPr lang="zh-TW" altLang="en-US" dirty="0"/>
              <a:t>控制</a:t>
            </a:r>
            <a:r>
              <a:rPr lang="en-US" altLang="zh-TW" dirty="0"/>
              <a:t>)</a:t>
            </a:r>
            <a:r>
              <a:rPr lang="zh-TW" altLang="en-US" dirty="0"/>
              <a:t>受試者對研究主題或情境的期待，並抑制實驗者的影響，有二種處理方式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不</a:t>
            </a:r>
            <a:r>
              <a:rPr lang="zh-TW" altLang="en-US" dirty="0"/>
              <a:t>讓受試者知道他被處理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讓</a:t>
            </a:r>
            <a:r>
              <a:rPr lang="zh-TW" altLang="en-US" dirty="0"/>
              <a:t>「實驗者</a:t>
            </a:r>
            <a:r>
              <a:rPr lang="zh-TW" altLang="en-US" dirty="0" smtClean="0"/>
              <a:t>」亦</a:t>
            </a:r>
            <a:r>
              <a:rPr lang="zh-TW" altLang="en-US" dirty="0"/>
              <a:t>不知何者為控制組、何者為實驗組。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09750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實施步驟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選定適合的實驗</a:t>
            </a:r>
            <a:r>
              <a:rPr lang="zh-TW" altLang="en-US" dirty="0" smtClean="0"/>
              <a:t>設計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要</a:t>
            </a:r>
            <a:r>
              <a:rPr lang="zh-TW" altLang="en-US" dirty="0"/>
              <a:t>兼具「</a:t>
            </a:r>
            <a:r>
              <a:rPr lang="zh-TW" altLang="en-US" dirty="0" smtClean="0"/>
              <a:t>Ｘ→Ｙ</a:t>
            </a:r>
            <a:r>
              <a:rPr lang="zh-TW" altLang="en-US" dirty="0"/>
              <a:t>」</a:t>
            </a:r>
            <a:r>
              <a:rPr lang="zh-TW" altLang="en-US" dirty="0" smtClean="0"/>
              <a:t>因果關係</a:t>
            </a:r>
            <a:r>
              <a:rPr lang="zh-TW" altLang="en-US" dirty="0"/>
              <a:t>的內部效度及外部效度、客觀性、準確性、</a:t>
            </a:r>
            <a:r>
              <a:rPr lang="zh-TW" altLang="en-US" dirty="0" smtClean="0"/>
              <a:t>及經濟</a:t>
            </a:r>
            <a:r>
              <a:rPr lang="zh-TW" altLang="en-US" dirty="0"/>
              <a:t>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選擇</a:t>
            </a:r>
            <a:r>
              <a:rPr lang="en-US" altLang="zh-TW" dirty="0"/>
              <a:t>/</a:t>
            </a:r>
            <a:r>
              <a:rPr lang="zh-TW" altLang="en-US" dirty="0"/>
              <a:t>編制有信度及效度的</a:t>
            </a:r>
            <a:r>
              <a:rPr lang="zh-TW" altLang="en-US" dirty="0" smtClean="0"/>
              <a:t>工具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常見</a:t>
            </a:r>
            <a:r>
              <a:rPr lang="zh-TW" altLang="en-US" dirty="0"/>
              <a:t>搭配實驗</a:t>
            </a:r>
            <a:r>
              <a:rPr lang="zh-TW" altLang="en-US" dirty="0" smtClean="0"/>
              <a:t>之測量</a:t>
            </a:r>
            <a:r>
              <a:rPr lang="zh-TW" altLang="en-US" dirty="0"/>
              <a:t>工具包括：觀察法、問卷法、書面測驗、</a:t>
            </a:r>
            <a:r>
              <a:rPr lang="zh-TW" altLang="en-US" dirty="0" smtClean="0"/>
              <a:t>生理</a:t>
            </a:r>
            <a:r>
              <a:rPr lang="zh-TW" altLang="en-US" dirty="0"/>
              <a:t>測量等。</a:t>
            </a:r>
          </a:p>
          <a:p>
            <a:r>
              <a:rPr lang="zh-TW" altLang="en-US" dirty="0"/>
              <a:t>進行實驗</a:t>
            </a:r>
            <a:r>
              <a:rPr lang="zh-TW" altLang="en-US" dirty="0" smtClean="0"/>
              <a:t>觀察</a:t>
            </a:r>
            <a:endParaRPr lang="en-US" altLang="zh-TW" dirty="0" smtClean="0"/>
          </a:p>
          <a:p>
            <a:pPr lvl="1"/>
            <a:r>
              <a:rPr lang="zh-TW" altLang="en-US" dirty="0"/>
              <a:t>包含</a:t>
            </a:r>
            <a:r>
              <a:rPr lang="zh-TW" altLang="en-US" dirty="0" smtClean="0"/>
              <a:t>預測</a:t>
            </a:r>
            <a:r>
              <a:rPr lang="zh-TW" altLang="en-US" dirty="0"/>
              <a:t>、修定、再測試的過程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26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實驗法的倫理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倫理與實驗法</a:t>
            </a:r>
          </a:p>
          <a:p>
            <a:pPr lvl="1"/>
            <a:r>
              <a:rPr lang="zh-TW" altLang="en-US" dirty="0"/>
              <a:t>由於對受試者解釋實驗的目的，可能會導致不同的行為表現</a:t>
            </a:r>
            <a:endParaRPr lang="en-US" altLang="zh-TW" dirty="0"/>
          </a:p>
          <a:p>
            <a:pPr lvl="1"/>
            <a:r>
              <a:rPr lang="zh-TW" altLang="en-US" dirty="0"/>
              <a:t>某種特定的隱瞞對實驗是否必要的；</a:t>
            </a:r>
            <a:r>
              <a:rPr lang="en-US" altLang="zh-TW" dirty="0"/>
              <a:t> </a:t>
            </a:r>
            <a:r>
              <a:rPr lang="zh-TW" altLang="en-US" dirty="0"/>
              <a:t>從實驗所獲知的價值是否就能為違背倫理一事辯解，就顯得重要。</a:t>
            </a:r>
          </a:p>
          <a:p>
            <a:pPr lvl="1"/>
            <a:r>
              <a:rPr lang="zh-TW" altLang="en-US" dirty="0" smtClean="0"/>
              <a:t>實驗</a:t>
            </a:r>
            <a:r>
              <a:rPr lang="zh-TW" altLang="en-US" dirty="0"/>
              <a:t>法幾乎都涉及</a:t>
            </a:r>
            <a:r>
              <a:rPr lang="zh-TW" altLang="en-US" dirty="0" smtClean="0"/>
              <a:t>欺瞞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所謂</a:t>
            </a:r>
            <a:r>
              <a:rPr lang="zh-TW" altLang="en-US" dirty="0"/>
              <a:t>的雙盲實驗</a:t>
            </a:r>
            <a:r>
              <a:rPr lang="en-US" altLang="zh-TW" dirty="0"/>
              <a:t>(double-blind experiment )</a:t>
            </a:r>
            <a:r>
              <a:rPr lang="zh-TW" altLang="en-US" dirty="0" smtClean="0"/>
              <a:t>，就是</a:t>
            </a:r>
            <a:r>
              <a:rPr lang="zh-TW" altLang="en-US" dirty="0"/>
              <a:t>受試者與實驗者都不知道誰是實驗組</a:t>
            </a:r>
            <a:r>
              <a:rPr lang="zh-TW" altLang="en-US" dirty="0" smtClean="0"/>
              <a:t>、誰</a:t>
            </a:r>
            <a:r>
              <a:rPr lang="zh-TW" altLang="en-US" dirty="0"/>
              <a:t>是控制組的實驗設計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4751489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實驗法的倫理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實驗</a:t>
            </a:r>
            <a:r>
              <a:rPr lang="zh-TW" altLang="en-US" dirty="0"/>
              <a:t>通常是具侵入性的</a:t>
            </a:r>
          </a:p>
          <a:p>
            <a:pPr lvl="1"/>
            <a:r>
              <a:rPr lang="zh-TW" altLang="en-US" dirty="0" smtClean="0"/>
              <a:t>受</a:t>
            </a:r>
            <a:r>
              <a:rPr lang="zh-TW" altLang="en-US" dirty="0"/>
              <a:t>試者常被置於不平常的情境下，被要求</a:t>
            </a:r>
            <a:r>
              <a:rPr lang="zh-TW" altLang="en-US" dirty="0" smtClean="0"/>
              <a:t>經歷不</a:t>
            </a:r>
            <a:r>
              <a:rPr lang="zh-TW" altLang="en-US" dirty="0"/>
              <a:t>平常的經驗，就算受試者不會受到身體上</a:t>
            </a:r>
            <a:r>
              <a:rPr lang="zh-TW" altLang="en-US" dirty="0" smtClean="0"/>
              <a:t>的傷害</a:t>
            </a:r>
            <a:r>
              <a:rPr lang="zh-TW" altLang="en-US" dirty="0"/>
              <a:t>，卻常有可能受到心理傷害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我們</a:t>
            </a:r>
            <a:r>
              <a:rPr lang="zh-TW" altLang="en-US" dirty="0"/>
              <a:t>需要</a:t>
            </a:r>
            <a:r>
              <a:rPr lang="zh-TW" altLang="en-US" dirty="0" smtClean="0"/>
              <a:t>在研究</a:t>
            </a:r>
            <a:r>
              <a:rPr lang="zh-TW" altLang="en-US" dirty="0"/>
              <a:t>的潛在價值與對受試者的潛在傷害之間</a:t>
            </a:r>
            <a:r>
              <a:rPr lang="zh-TW" altLang="en-US" dirty="0" smtClean="0"/>
              <a:t>設法</a:t>
            </a:r>
            <a:r>
              <a:rPr lang="zh-TW" altLang="en-US" dirty="0"/>
              <a:t>保持平衡。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244137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課堂練習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請同學兩兩一組，針對以下研究主題進行實驗法的研究設計。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“</a:t>
            </a:r>
            <a:r>
              <a:rPr lang="zh-TW" altLang="en-US" dirty="0" smtClean="0"/>
              <a:t>寧為雞首、不為牛後</a:t>
            </a:r>
            <a:r>
              <a:rPr lang="en-US" altLang="zh-TW" dirty="0" smtClean="0"/>
              <a:t>”</a:t>
            </a:r>
            <a:r>
              <a:rPr lang="zh-TW" altLang="en-US" dirty="0" smtClean="0"/>
              <a:t>：參考團體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smtClean="0"/>
              <a:t>“</a:t>
            </a:r>
            <a:r>
              <a:rPr lang="zh-TW" altLang="en-US" dirty="0" smtClean="0"/>
              <a:t>曾參殺人</a:t>
            </a:r>
            <a:r>
              <a:rPr lang="en-US" altLang="zh-TW" dirty="0" smtClean="0"/>
              <a:t>”</a:t>
            </a:r>
            <a:r>
              <a:rPr lang="zh-TW" altLang="en-US" dirty="0" smtClean="0"/>
              <a:t>：謠言實驗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smtClean="0"/>
              <a:t>“</a:t>
            </a:r>
            <a:r>
              <a:rPr lang="zh-TW" altLang="en-US" dirty="0" smtClean="0"/>
              <a:t>我每天只睡三個小時</a:t>
            </a:r>
            <a:r>
              <a:rPr lang="en-US" altLang="zh-TW" dirty="0" smtClean="0"/>
              <a:t>….”</a:t>
            </a:r>
            <a:r>
              <a:rPr lang="zh-TW" altLang="en-US" dirty="0" smtClean="0"/>
              <a:t>：睡眠實驗</a:t>
            </a:r>
            <a:endParaRPr lang="en-US" altLang="zh-TW" dirty="0" smtClean="0"/>
          </a:p>
          <a:p>
            <a:pPr lvl="1"/>
            <a:endParaRPr lang="en-US" altLang="zh-TW" dirty="0"/>
          </a:p>
          <a:p>
            <a:pPr lvl="1"/>
            <a:r>
              <a:rPr lang="en-US" altLang="zh-TW" dirty="0" smtClean="0"/>
              <a:t>“</a:t>
            </a:r>
            <a:r>
              <a:rPr lang="zh-TW" altLang="en-US" dirty="0" smtClean="0"/>
              <a:t>化成灰都認得</a:t>
            </a:r>
            <a:r>
              <a:rPr lang="en-US" altLang="zh-TW" dirty="0" smtClean="0"/>
              <a:t>”</a:t>
            </a:r>
            <a:r>
              <a:rPr lang="zh-TW" altLang="en-US" dirty="0" smtClean="0"/>
              <a:t>：記憶實驗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37787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課堂練習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研究設計</a:t>
            </a:r>
            <a:r>
              <a:rPr lang="zh-TW" altLang="en-US" dirty="0" smtClean="0"/>
              <a:t>的要素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提出命題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建立假設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變項</a:t>
            </a:r>
            <a:r>
              <a:rPr lang="zh-TW" altLang="en-US" dirty="0"/>
              <a:t>的</a:t>
            </a:r>
            <a:r>
              <a:rPr lang="zh-TW" altLang="en-US" dirty="0" smtClean="0"/>
              <a:t>操作型定義</a:t>
            </a:r>
            <a:endParaRPr lang="en-US" altLang="zh-TW" dirty="0" smtClean="0"/>
          </a:p>
          <a:p>
            <a:pPr lvl="1"/>
            <a:r>
              <a:rPr lang="zh-TW" altLang="en-US" dirty="0"/>
              <a:t>實驗</a:t>
            </a:r>
            <a:r>
              <a:rPr lang="zh-TW" altLang="en-US" dirty="0" smtClean="0"/>
              <a:t>設計（如何控制外在干擾因素）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marL="457200" lvl="1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60430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i="0" dirty="0" smtClean="0">
                <a:latin typeface="Times New Roman" pitchFamily="18" charset="0"/>
              </a:rPr>
              <a:t>社會控制的</a:t>
            </a:r>
            <a:r>
              <a:rPr lang="zh-TW" altLang="en-US" dirty="0">
                <a:latin typeface="Times New Roman" pitchFamily="18" charset="0"/>
              </a:rPr>
              <a:t>實驗</a:t>
            </a:r>
            <a:endParaRPr lang="zh-TW" altLang="en-US" i="0" dirty="0" smtClean="0">
              <a:latin typeface="Times New Roman" pitchFamily="18" charset="0"/>
            </a:endParaRPr>
          </a:p>
        </p:txBody>
      </p:sp>
      <p:sp>
        <p:nvSpPr>
          <p:cNvPr id="6246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i="0" dirty="0" smtClean="0">
                <a:latin typeface="Times New Roman" pitchFamily="18" charset="0"/>
              </a:rPr>
              <a:t>密歐格蘭</a:t>
            </a:r>
            <a:r>
              <a:rPr lang="en-US" altLang="zh-TW" b="1" i="0" dirty="0" smtClean="0">
                <a:latin typeface="Times New Roman" pitchFamily="18" charset="0"/>
              </a:rPr>
              <a:t>(</a:t>
            </a:r>
            <a:r>
              <a:rPr lang="en-US" altLang="zh-TW" b="1" i="0" dirty="0" err="1" smtClean="0">
                <a:latin typeface="Times New Roman" pitchFamily="18" charset="0"/>
              </a:rPr>
              <a:t>Milgram</a:t>
            </a:r>
            <a:r>
              <a:rPr lang="en-US" altLang="zh-TW" b="1" i="0" dirty="0" smtClean="0">
                <a:latin typeface="Times New Roman" pitchFamily="18" charset="0"/>
              </a:rPr>
              <a:t>, 1975)</a:t>
            </a:r>
          </a:p>
          <a:p>
            <a:pPr lvl="1"/>
            <a:r>
              <a:rPr lang="zh-TW" altLang="en-US" b="1" i="0" dirty="0" smtClean="0">
                <a:latin typeface="Times New Roman" pitchFamily="18" charset="0"/>
              </a:rPr>
              <a:t>從眾</a:t>
            </a:r>
            <a:r>
              <a:rPr lang="en-US" altLang="zh-TW" b="1" i="0" dirty="0" smtClean="0">
                <a:latin typeface="Times New Roman" pitchFamily="18" charset="0"/>
              </a:rPr>
              <a:t>(conformity)</a:t>
            </a:r>
            <a:r>
              <a:rPr lang="zh-TW" altLang="en-US" b="1" i="0" dirty="0" smtClean="0">
                <a:latin typeface="Times New Roman" pitchFamily="18" charset="0"/>
              </a:rPr>
              <a:t>：和同儕</a:t>
            </a:r>
            <a:r>
              <a:rPr lang="en-US" altLang="zh-TW" b="1" i="0" dirty="0" smtClean="0">
                <a:latin typeface="Times New Roman" pitchFamily="18" charset="0"/>
              </a:rPr>
              <a:t>(</a:t>
            </a:r>
            <a:r>
              <a:rPr lang="zh-TW" altLang="en-US" b="1" i="0" dirty="0" smtClean="0">
                <a:latin typeface="Times New Roman" pitchFamily="18" charset="0"/>
              </a:rPr>
              <a:t>和我們處在相同地位</a:t>
            </a:r>
            <a:r>
              <a:rPr lang="zh-TW" altLang="zh-TW" b="1" i="0" dirty="0" smtClean="0">
                <a:latin typeface="Times New Roman" pitchFamily="18" charset="0"/>
              </a:rPr>
              <a:t>，</a:t>
            </a:r>
            <a:r>
              <a:rPr lang="zh-TW" altLang="en-US" b="1" i="0" dirty="0" smtClean="0">
                <a:latin typeface="Times New Roman" pitchFamily="18" charset="0"/>
              </a:rPr>
              <a:t>且無權力指導我們行為的人</a:t>
            </a:r>
            <a:r>
              <a:rPr lang="en-US" altLang="zh-TW" b="1" i="0" dirty="0" smtClean="0">
                <a:latin typeface="Times New Roman" pitchFamily="18" charset="0"/>
              </a:rPr>
              <a:t>)</a:t>
            </a:r>
            <a:r>
              <a:rPr lang="zh-TW" altLang="en-US" b="1" i="0" dirty="0" smtClean="0">
                <a:latin typeface="Times New Roman" pitchFamily="18" charset="0"/>
              </a:rPr>
              <a:t>一樣的行動</a:t>
            </a:r>
            <a:endParaRPr lang="en-US" altLang="zh-TW" b="1" i="0" dirty="0" smtClean="0">
              <a:latin typeface="Times New Roman" pitchFamily="18" charset="0"/>
            </a:endParaRPr>
          </a:p>
          <a:p>
            <a:pPr lvl="1"/>
            <a:r>
              <a:rPr lang="zh-TW" altLang="en-US" b="1" i="0" dirty="0" smtClean="0">
                <a:latin typeface="Times New Roman" pitchFamily="18" charset="0"/>
              </a:rPr>
              <a:t>順從</a:t>
            </a:r>
            <a:r>
              <a:rPr lang="en-US" altLang="zh-TW" b="1" i="0" dirty="0" smtClean="0">
                <a:latin typeface="Times New Roman" pitchFamily="18" charset="0"/>
              </a:rPr>
              <a:t>(obedience)</a:t>
            </a:r>
            <a:r>
              <a:rPr lang="zh-TW" altLang="en-US" b="1" i="0" dirty="0" smtClean="0">
                <a:latin typeface="Times New Roman" pitchFamily="18" charset="0"/>
              </a:rPr>
              <a:t>： 對階級結構中具有較高權威者的依從</a:t>
            </a:r>
          </a:p>
          <a:p>
            <a:pPr lvl="1"/>
            <a:r>
              <a:rPr lang="zh-TW" altLang="en-US" b="1" i="0" dirty="0" smtClean="0">
                <a:latin typeface="Times New Roman" pitchFamily="18" charset="0"/>
              </a:rPr>
              <a:t>因從眾而導致的偏見</a:t>
            </a:r>
            <a:endParaRPr lang="en-US" altLang="zh-TW" b="1" i="0" dirty="0" smtClean="0">
              <a:latin typeface="Times New Roman" pitchFamily="18" charset="0"/>
            </a:endParaRPr>
          </a:p>
          <a:p>
            <a:pPr lvl="2"/>
            <a:r>
              <a:rPr lang="zh-TW" altLang="en-US" b="1" i="0" dirty="0" smtClean="0">
                <a:latin typeface="Times New Roman" pitchFamily="18" charset="0"/>
              </a:rPr>
              <a:t>人們會企圖去符合同儕的態度和行為，即使這種行為所表達的態度是無法包容其他人</a:t>
            </a:r>
          </a:p>
        </p:txBody>
      </p:sp>
    </p:spTree>
    <p:extLst>
      <p:ext uri="{BB962C8B-B14F-4D97-AF65-F5344CB8AC3E}">
        <p14:creationId xmlns:p14="http://schemas.microsoft.com/office/powerpoint/2010/main" val="10977151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i="0" smtClean="0">
                <a:latin typeface="Times New Roman" pitchFamily="18" charset="0"/>
              </a:rPr>
              <a:t>順從的實驗</a:t>
            </a:r>
          </a:p>
        </p:txBody>
      </p:sp>
      <p:sp>
        <p:nvSpPr>
          <p:cNvPr id="6349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i="0" dirty="0" smtClean="0"/>
              <a:t>問題：自認是服從權威的人嗎？</a:t>
            </a:r>
            <a:endParaRPr lang="en-US" altLang="zh-TW" i="0" dirty="0" smtClean="0"/>
          </a:p>
          <a:p>
            <a:r>
              <a:rPr lang="zh-TW" altLang="en-US" i="0" dirty="0" smtClean="0"/>
              <a:t>美國的服從實驗</a:t>
            </a:r>
            <a:endParaRPr lang="en-US" altLang="zh-TW" i="0" dirty="0" smtClean="0"/>
          </a:p>
          <a:p>
            <a:r>
              <a:rPr lang="en-US" altLang="zh-TW"/>
              <a:t>https://www.youtube.com/watch?v=eTX42lVDwA4</a:t>
            </a:r>
            <a:endParaRPr lang="en-US" altLang="zh-TW" i="0" dirty="0" smtClean="0"/>
          </a:p>
          <a:p>
            <a:endParaRPr lang="zh-TW" altLang="en-US" i="0" dirty="0" smtClean="0"/>
          </a:p>
        </p:txBody>
      </p:sp>
    </p:spTree>
    <p:extLst>
      <p:ext uri="{BB962C8B-B14F-4D97-AF65-F5344CB8AC3E}">
        <p14:creationId xmlns:p14="http://schemas.microsoft.com/office/powerpoint/2010/main" val="1246330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實驗</a:t>
            </a:r>
            <a:r>
              <a:rPr lang="zh-TW" altLang="en-US" dirty="0"/>
              <a:t>法的要素有</a:t>
            </a:r>
            <a:r>
              <a:rPr lang="zh-TW" altLang="en-US" dirty="0" smtClean="0"/>
              <a:t>二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 </a:t>
            </a:r>
            <a:r>
              <a:rPr lang="zh-TW" altLang="en-US" dirty="0"/>
              <a:t>採取</a:t>
            </a:r>
            <a:r>
              <a:rPr lang="zh-TW" altLang="en-US" dirty="0" smtClean="0"/>
              <a:t>行動</a:t>
            </a:r>
            <a:endParaRPr lang="en-US" altLang="zh-TW" dirty="0" smtClean="0"/>
          </a:p>
          <a:p>
            <a:pPr lvl="1"/>
            <a:endParaRPr lang="en-US" altLang="zh-TW" dirty="0"/>
          </a:p>
          <a:p>
            <a:pPr lvl="1"/>
            <a:r>
              <a:rPr lang="en-US" altLang="zh-TW" dirty="0" smtClean="0"/>
              <a:t> </a:t>
            </a:r>
            <a:r>
              <a:rPr lang="zh-TW" altLang="en-US" dirty="0"/>
              <a:t>觀察</a:t>
            </a:r>
            <a:r>
              <a:rPr lang="zh-TW" altLang="en-US" dirty="0" smtClean="0"/>
              <a:t>行動所</a:t>
            </a:r>
            <a:r>
              <a:rPr lang="zh-TW" altLang="en-US" dirty="0"/>
              <a:t>帶來的結果。</a:t>
            </a:r>
          </a:p>
          <a:p>
            <a:r>
              <a:rPr lang="zh-TW" altLang="en-US" dirty="0" smtClean="0"/>
              <a:t>簡單</a:t>
            </a:r>
            <a:r>
              <a:rPr lang="zh-TW" altLang="en-US" dirty="0"/>
              <a:t>來說，即研究者透過此法會選擇一組受</a:t>
            </a:r>
            <a:r>
              <a:rPr lang="zh-TW" altLang="en-US" dirty="0" smtClean="0"/>
              <a:t>試者</a:t>
            </a:r>
            <a:r>
              <a:rPr lang="zh-TW" altLang="en-US" dirty="0"/>
              <a:t>，向受試者「採取行動」，進而觀察行動後</a:t>
            </a:r>
            <a:r>
              <a:rPr lang="zh-TW" altLang="en-US" dirty="0" smtClean="0"/>
              <a:t>產生</a:t>
            </a:r>
            <a:r>
              <a:rPr lang="zh-TW" altLang="en-US" dirty="0"/>
              <a:t>的結果。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951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6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/>
          <a:lstStyle/>
          <a:p>
            <a:r>
              <a:rPr lang="zh-TW" altLang="en-US" dirty="0"/>
              <a:t>前言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6489769" cy="4628587"/>
          </a:xfrm>
        </p:spPr>
        <p:txBody>
          <a:bodyPr/>
          <a:lstStyle/>
          <a:p>
            <a:r>
              <a:rPr lang="zh-TW" altLang="en-US" dirty="0" smtClean="0"/>
              <a:t>在</a:t>
            </a:r>
            <a:r>
              <a:rPr lang="zh-TW" altLang="en-US" dirty="0"/>
              <a:t>科學研究裡面</a:t>
            </a:r>
            <a:r>
              <a:rPr lang="zh-TW" altLang="en-US" dirty="0" smtClean="0"/>
              <a:t>，實驗法號稱最</a:t>
            </a:r>
            <a:r>
              <a:rPr lang="zh-TW" altLang="en-US" dirty="0"/>
              <a:t>嚴密的</a:t>
            </a:r>
            <a:r>
              <a:rPr lang="zh-TW" altLang="en-US" dirty="0" smtClean="0"/>
              <a:t>方法。</a:t>
            </a:r>
            <a:endParaRPr lang="en-US" altLang="zh-TW" dirty="0" smtClean="0"/>
          </a:p>
          <a:p>
            <a:r>
              <a:rPr lang="zh-TW" altLang="en-US" dirty="0" smtClean="0"/>
              <a:t>在</a:t>
            </a:r>
            <a:r>
              <a:rPr lang="zh-TW" altLang="en-US" dirty="0"/>
              <a:t>自然科學的研究</a:t>
            </a:r>
            <a:r>
              <a:rPr lang="zh-TW" altLang="en-US" dirty="0" smtClean="0"/>
              <a:t>，多</a:t>
            </a:r>
            <a:r>
              <a:rPr lang="zh-TW" altLang="en-US" dirty="0"/>
              <a:t>數</a:t>
            </a:r>
            <a:r>
              <a:rPr lang="zh-TW" altLang="en-US" dirty="0" smtClean="0"/>
              <a:t>應用</a:t>
            </a:r>
            <a:r>
              <a:rPr lang="zh-TW" altLang="en-US" dirty="0"/>
              <a:t>實驗研究法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物理</a:t>
            </a:r>
            <a:r>
              <a:rPr lang="zh-TW" altLang="en-US" dirty="0"/>
              <a:t>、化學的研究常在特別設計的實驗室裡面，刻意操</a:t>
            </a:r>
            <a:r>
              <a:rPr lang="zh-TW" altLang="en-US" dirty="0" smtClean="0"/>
              <a:t>弄自</a:t>
            </a:r>
            <a:r>
              <a:rPr lang="zh-TW" altLang="en-US" dirty="0"/>
              <a:t>變</a:t>
            </a:r>
            <a:r>
              <a:rPr lang="zh-TW" altLang="en-US" dirty="0" smtClean="0"/>
              <a:t>項，</a:t>
            </a:r>
            <a:r>
              <a:rPr lang="zh-TW" altLang="en-US" dirty="0"/>
              <a:t>同時注意觀察並測量依變</a:t>
            </a:r>
            <a:r>
              <a:rPr lang="zh-TW" altLang="en-US" dirty="0" smtClean="0"/>
              <a:t>項的</a:t>
            </a:r>
            <a:r>
              <a:rPr lang="zh-TW" altLang="en-US" dirty="0"/>
              <a:t>變化，藉觀察測量的結果，確定自變項的刻意變化是否造成依變項的</a:t>
            </a:r>
            <a:r>
              <a:rPr lang="zh-TW" altLang="en-US" dirty="0" smtClean="0"/>
              <a:t>效應。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前言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適用實驗法的主題</a:t>
            </a:r>
            <a:endParaRPr lang="en-US" altLang="zh-TW" dirty="0"/>
          </a:p>
          <a:p>
            <a:pPr lvl="1"/>
            <a:r>
              <a:rPr lang="zh-TW" altLang="en-US" dirty="0"/>
              <a:t>範圍有限、定義清楚的概念與命題的研究設計。</a:t>
            </a:r>
            <a:endParaRPr lang="en-US" altLang="zh-TW" dirty="0"/>
          </a:p>
          <a:p>
            <a:pPr lvl="1"/>
            <a:r>
              <a:rPr lang="zh-TW" altLang="en-US" dirty="0"/>
              <a:t>亦適用於研究小團體互動。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3772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實驗法的特性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實驗是</a:t>
            </a:r>
            <a:r>
              <a:rPr lang="zh-TW" altLang="en-US" dirty="0"/>
              <a:t>在人為設定的環境中進行</a:t>
            </a:r>
          </a:p>
          <a:p>
            <a:r>
              <a:rPr lang="zh-TW" altLang="en-US" dirty="0" smtClean="0"/>
              <a:t>將</a:t>
            </a:r>
            <a:r>
              <a:rPr lang="zh-TW" altLang="en-US" dirty="0"/>
              <a:t>受試者分成實驗組及控制組</a:t>
            </a:r>
          </a:p>
          <a:p>
            <a:r>
              <a:rPr lang="zh-TW" altLang="en-US" dirty="0" smtClean="0"/>
              <a:t>研究者藉由操作自變數，觀察其對</a:t>
            </a:r>
            <a:r>
              <a:rPr lang="zh-TW" altLang="en-US" dirty="0"/>
              <a:t>依變數的</a:t>
            </a:r>
            <a:r>
              <a:rPr lang="zh-TW" altLang="en-US" dirty="0" smtClean="0"/>
              <a:t>變化</a:t>
            </a:r>
            <a:endParaRPr lang="en-US" altLang="zh-TW" dirty="0" smtClean="0"/>
          </a:p>
          <a:p>
            <a:r>
              <a:rPr lang="zh-TW" altLang="en-US" dirty="0" smtClean="0"/>
              <a:t>實驗</a:t>
            </a:r>
            <a:r>
              <a:rPr lang="zh-TW" altLang="en-US" dirty="0"/>
              <a:t>的同時</a:t>
            </a:r>
            <a:r>
              <a:rPr lang="zh-TW" altLang="en-US" dirty="0" smtClean="0"/>
              <a:t>，</a:t>
            </a:r>
            <a:r>
              <a:rPr lang="zh-TW" altLang="en-US" dirty="0"/>
              <a:t>須</a:t>
            </a:r>
            <a:r>
              <a:rPr lang="zh-TW" altLang="en-US" dirty="0" smtClean="0"/>
              <a:t>控制</a:t>
            </a:r>
            <a:r>
              <a:rPr lang="zh-TW" altLang="en-US" dirty="0"/>
              <a:t>干擾變數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7198496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暖調藍色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460</TotalTime>
  <Words>3619</Words>
  <Application>Microsoft Office PowerPoint</Application>
  <PresentationFormat>如螢幕大小 (4:3)</PresentationFormat>
  <Paragraphs>328</Paragraphs>
  <Slides>58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58</vt:i4>
      </vt:variant>
    </vt:vector>
  </HeadingPairs>
  <TitlesOfParts>
    <vt:vector size="59" baseType="lpstr">
      <vt:lpstr>多面向</vt:lpstr>
      <vt:lpstr>實驗法與實驗設計</vt:lpstr>
      <vt:lpstr>前言</vt:lpstr>
      <vt:lpstr>前言</vt:lpstr>
      <vt:lpstr>前言</vt:lpstr>
      <vt:lpstr>前言</vt:lpstr>
      <vt:lpstr>前言</vt:lpstr>
      <vt:lpstr>前言</vt:lpstr>
      <vt:lpstr>前言</vt:lpstr>
      <vt:lpstr>實驗法的特性</vt:lpstr>
      <vt:lpstr>實驗法的目的</vt:lpstr>
      <vt:lpstr>實驗法的優點</vt:lpstr>
      <vt:lpstr>實驗法的優點</vt:lpstr>
      <vt:lpstr>實驗法的缺點</vt:lpstr>
      <vt:lpstr>實驗設計</vt:lpstr>
      <vt:lpstr>實驗設計原則</vt:lpstr>
      <vt:lpstr>實驗設計原則</vt:lpstr>
      <vt:lpstr>實驗設計原則</vt:lpstr>
      <vt:lpstr>實驗設計原則</vt:lpstr>
      <vt:lpstr>內部效度之威脅</vt:lpstr>
      <vt:lpstr>內部效度之威脅</vt:lpstr>
      <vt:lpstr>影響外部效度之因素</vt:lpstr>
      <vt:lpstr>影響外部效度之因素</vt:lpstr>
      <vt:lpstr>實驗法的類型</vt:lpstr>
      <vt:lpstr>實驗法的類型</vt:lpstr>
      <vt:lpstr>實驗設計的類型 </vt:lpstr>
      <vt:lpstr>前實驗設計 </vt:lpstr>
      <vt:lpstr>前實驗設計的類型</vt:lpstr>
      <vt:lpstr>前實驗設計 </vt:lpstr>
      <vt:lpstr>前實驗設計 </vt:lpstr>
      <vt:lpstr>前實驗設計 </vt:lpstr>
      <vt:lpstr>前實驗設計 </vt:lpstr>
      <vt:lpstr>前實驗設計</vt:lpstr>
      <vt:lpstr>前實驗設計 </vt:lpstr>
      <vt:lpstr>真正實驗設計 </vt:lpstr>
      <vt:lpstr>真正實驗設計</vt:lpstr>
      <vt:lpstr>真正實驗設計</vt:lpstr>
      <vt:lpstr>真正實驗設計</vt:lpstr>
      <vt:lpstr>真正實驗設計</vt:lpstr>
      <vt:lpstr>真正實驗設計</vt:lpstr>
      <vt:lpstr>真正實驗設計</vt:lpstr>
      <vt:lpstr>真正實驗設計</vt:lpstr>
      <vt:lpstr>真正實驗設計</vt:lpstr>
      <vt:lpstr>真正實驗設計</vt:lpstr>
      <vt:lpstr>準實驗設計 </vt:lpstr>
      <vt:lpstr>準實驗設計的類型 </vt:lpstr>
      <vt:lpstr>準實驗設計 </vt:lpstr>
      <vt:lpstr>準實驗設計的類型</vt:lpstr>
      <vt:lpstr>準實驗設計的類型</vt:lpstr>
      <vt:lpstr>準實驗設計的類型</vt:lpstr>
      <vt:lpstr>實施步驟 </vt:lpstr>
      <vt:lpstr>實施步驟</vt:lpstr>
      <vt:lpstr>實施步驟</vt:lpstr>
      <vt:lpstr>實驗法的倫理</vt:lpstr>
      <vt:lpstr>實驗法的倫理</vt:lpstr>
      <vt:lpstr>課堂練習</vt:lpstr>
      <vt:lpstr>課堂練習</vt:lpstr>
      <vt:lpstr>社會控制的實驗</vt:lpstr>
      <vt:lpstr>順從的實驗</vt:lpstr>
    </vt:vector>
  </TitlesOfParts>
  <Company>nknu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實驗研究法</dc:title>
  <dc:creator>吳和堂</dc:creator>
  <cp:lastModifiedBy>user</cp:lastModifiedBy>
  <cp:revision>148</cp:revision>
  <dcterms:created xsi:type="dcterms:W3CDTF">2004-12-13T08:09:24Z</dcterms:created>
  <dcterms:modified xsi:type="dcterms:W3CDTF">2015-09-16T07:35:16Z</dcterms:modified>
</cp:coreProperties>
</file>