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98" r:id="rId3"/>
    <p:sldId id="301" r:id="rId4"/>
    <p:sldId id="303" r:id="rId5"/>
    <p:sldId id="304" r:id="rId6"/>
    <p:sldId id="305" r:id="rId7"/>
    <p:sldId id="306" r:id="rId8"/>
    <p:sldId id="307" r:id="rId9"/>
    <p:sldId id="308" r:id="rId10"/>
    <p:sldId id="309" r:id="rId11"/>
    <p:sldId id="311" r:id="rId12"/>
    <p:sldId id="310" r:id="rId13"/>
    <p:sldId id="290" r:id="rId14"/>
    <p:sldId id="296" r:id="rId15"/>
    <p:sldId id="312" r:id="rId16"/>
    <p:sldId id="297" r:id="rId17"/>
    <p:sldId id="300" r:id="rId18"/>
    <p:sldId id="299" r:id="rId19"/>
    <p:sldId id="280" r:id="rId20"/>
    <p:sldId id="284" r:id="rId21"/>
    <p:sldId id="257" r:id="rId22"/>
    <p:sldId id="258" r:id="rId23"/>
    <p:sldId id="276" r:id="rId24"/>
    <p:sldId id="277" r:id="rId25"/>
    <p:sldId id="274" r:id="rId26"/>
    <p:sldId id="271" r:id="rId27"/>
    <p:sldId id="273" r:id="rId28"/>
    <p:sldId id="259" r:id="rId29"/>
    <p:sldId id="261" r:id="rId30"/>
    <p:sldId id="268" r:id="rId31"/>
    <p:sldId id="262" r:id="rId32"/>
    <p:sldId id="269" r:id="rId33"/>
    <p:sldId id="263" r:id="rId34"/>
    <p:sldId id="264" r:id="rId35"/>
    <p:sldId id="275" r:id="rId36"/>
    <p:sldId id="278" r:id="rId37"/>
    <p:sldId id="281" r:id="rId38"/>
    <p:sldId id="288" r:id="rId39"/>
    <p:sldId id="289" r:id="rId40"/>
    <p:sldId id="265" r:id="rId41"/>
    <p:sldId id="286" r:id="rId42"/>
    <p:sldId id="287" r:id="rId43"/>
    <p:sldId id="266" r:id="rId44"/>
    <p:sldId id="267" r:id="rId45"/>
    <p:sldId id="282" r:id="rId46"/>
    <p:sldId id="315" r:id="rId47"/>
    <p:sldId id="316" r:id="rId48"/>
    <p:sldId id="317" r:id="rId49"/>
    <p:sldId id="313" r:id="rId50"/>
    <p:sldId id="314" r:id="rId5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115" d="100"/>
          <a:sy n="115" d="100"/>
        </p:scale>
        <p:origin x="-186" y="-1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561D4BE-1E16-4C76-B607-0A618F4673B4}" type="doc">
      <dgm:prSet loTypeId="urn:microsoft.com/office/officeart/2005/8/layout/process3" loCatId="process" qsTypeId="urn:microsoft.com/office/officeart/2005/8/quickstyle/simple1" qsCatId="simple" csTypeId="urn:microsoft.com/office/officeart/2005/8/colors/accent1_2" csCatId="accent1" phldr="1"/>
      <dgm:spPr/>
      <dgm:t>
        <a:bodyPr/>
        <a:lstStyle/>
        <a:p>
          <a:endParaRPr lang="zh-TW" altLang="en-US"/>
        </a:p>
      </dgm:t>
    </dgm:pt>
    <dgm:pt modelId="{5805D401-0803-45BC-88F7-195058E88028}">
      <dgm:prSet phldrT="[文字]"/>
      <dgm:spPr/>
      <dgm:t>
        <a:bodyPr/>
        <a:lstStyle/>
        <a:p>
          <a:r>
            <a:rPr lang="zh-TW" altLang="en-US" dirty="0" smtClean="0"/>
            <a:t>選擇主題</a:t>
          </a:r>
          <a:endParaRPr lang="zh-TW" altLang="en-US" dirty="0"/>
        </a:p>
      </dgm:t>
    </dgm:pt>
    <dgm:pt modelId="{593E9935-AD02-49C1-8333-DC430ADCC77A}" type="parTrans" cxnId="{D6FC6F94-14B7-415D-80D3-B09E166B9B2A}">
      <dgm:prSet/>
      <dgm:spPr/>
      <dgm:t>
        <a:bodyPr/>
        <a:lstStyle/>
        <a:p>
          <a:endParaRPr lang="zh-TW" altLang="en-US"/>
        </a:p>
      </dgm:t>
    </dgm:pt>
    <dgm:pt modelId="{0687EFF6-DF8F-4F2D-896D-FF8D06D64355}" type="sibTrans" cxnId="{D6FC6F94-14B7-415D-80D3-B09E166B9B2A}">
      <dgm:prSet/>
      <dgm:spPr/>
      <dgm:t>
        <a:bodyPr/>
        <a:lstStyle/>
        <a:p>
          <a:endParaRPr lang="zh-TW" altLang="en-US"/>
        </a:p>
      </dgm:t>
    </dgm:pt>
    <dgm:pt modelId="{71E4E7E5-0141-4D63-9C8C-F4A042A82B9B}">
      <dgm:prSet phldrT="[文字]"/>
      <dgm:spPr/>
      <dgm:t>
        <a:bodyPr/>
        <a:lstStyle/>
        <a:p>
          <a:r>
            <a:rPr lang="zh-TW" altLang="en-US" dirty="0" smtClean="0"/>
            <a:t>蒐集、分析與全市資料</a:t>
          </a:r>
          <a:endParaRPr lang="zh-TW" altLang="en-US" dirty="0"/>
        </a:p>
      </dgm:t>
    </dgm:pt>
    <dgm:pt modelId="{41C046D5-470A-43A0-86F3-C4D27FC092A6}" type="parTrans" cxnId="{055CD3EF-1C0F-4971-8B13-173E383E265A}">
      <dgm:prSet/>
      <dgm:spPr/>
      <dgm:t>
        <a:bodyPr/>
        <a:lstStyle/>
        <a:p>
          <a:endParaRPr lang="zh-TW" altLang="en-US"/>
        </a:p>
      </dgm:t>
    </dgm:pt>
    <dgm:pt modelId="{60D29496-E63B-454C-99E3-77329F31F7F5}" type="sibTrans" cxnId="{055CD3EF-1C0F-4971-8B13-173E383E265A}">
      <dgm:prSet/>
      <dgm:spPr/>
      <dgm:t>
        <a:bodyPr/>
        <a:lstStyle/>
        <a:p>
          <a:endParaRPr lang="zh-TW" altLang="en-US"/>
        </a:p>
      </dgm:t>
    </dgm:pt>
    <dgm:pt modelId="{310F100A-441D-4E80-864B-DD2C4275D582}">
      <dgm:prSet phldrT="[文字]"/>
      <dgm:spPr/>
      <dgm:t>
        <a:bodyPr/>
        <a:lstStyle/>
        <a:p>
          <a:r>
            <a:rPr lang="zh-TW" altLang="en-US" dirty="0" smtClean="0"/>
            <a:t>研究設計</a:t>
          </a:r>
          <a:endParaRPr lang="zh-TW" altLang="en-US" dirty="0"/>
        </a:p>
      </dgm:t>
    </dgm:pt>
    <dgm:pt modelId="{D79209AB-763D-42B0-B60E-8442DD5E3BFD}" type="parTrans" cxnId="{2D00F56D-92DE-483D-AE82-8B152F66EDC8}">
      <dgm:prSet/>
      <dgm:spPr/>
      <dgm:t>
        <a:bodyPr/>
        <a:lstStyle/>
        <a:p>
          <a:endParaRPr lang="zh-TW" altLang="en-US"/>
        </a:p>
      </dgm:t>
    </dgm:pt>
    <dgm:pt modelId="{9F5A54F7-89E2-47C0-90B0-5B6F5FD20077}" type="sibTrans" cxnId="{2D00F56D-92DE-483D-AE82-8B152F66EDC8}">
      <dgm:prSet/>
      <dgm:spPr/>
      <dgm:t>
        <a:bodyPr/>
        <a:lstStyle/>
        <a:p>
          <a:endParaRPr lang="zh-TW" altLang="en-US"/>
        </a:p>
      </dgm:t>
    </dgm:pt>
    <dgm:pt modelId="{49B5D5C8-622F-444A-A874-0369FB55F051}">
      <dgm:prSet phldrT="[文字]"/>
      <dgm:spPr/>
      <dgm:t>
        <a:bodyPr/>
        <a:lstStyle/>
        <a:p>
          <a:r>
            <a:rPr lang="zh-TW" altLang="en-US" dirty="0" smtClean="0"/>
            <a:t>將主題提煉為研究問題</a:t>
          </a:r>
          <a:endParaRPr lang="zh-TW" altLang="en-US" dirty="0"/>
        </a:p>
      </dgm:t>
    </dgm:pt>
    <dgm:pt modelId="{48C91CA3-0FB1-44D9-B29E-9FA452849A24}" type="parTrans" cxnId="{8A619984-9C20-4BC7-A0E6-1531990C3BAB}">
      <dgm:prSet/>
      <dgm:spPr/>
      <dgm:t>
        <a:bodyPr/>
        <a:lstStyle/>
        <a:p>
          <a:endParaRPr lang="zh-TW" altLang="en-US"/>
        </a:p>
      </dgm:t>
    </dgm:pt>
    <dgm:pt modelId="{A7C5CA10-F708-4A3A-8177-10BB937889EA}" type="sibTrans" cxnId="{8A619984-9C20-4BC7-A0E6-1531990C3BAB}">
      <dgm:prSet/>
      <dgm:spPr/>
      <dgm:t>
        <a:bodyPr/>
        <a:lstStyle/>
        <a:p>
          <a:endParaRPr lang="zh-TW" altLang="en-US"/>
        </a:p>
      </dgm:t>
    </dgm:pt>
    <dgm:pt modelId="{1E850B19-3CDB-4FF0-9A66-088A31BE1230}">
      <dgm:prSet/>
      <dgm:spPr/>
      <dgm:t>
        <a:bodyPr/>
        <a:lstStyle/>
        <a:p>
          <a:r>
            <a:rPr lang="zh-TW" altLang="en-US" dirty="0" smtClean="0"/>
            <a:t>出於個人的好奇心</a:t>
          </a:r>
          <a:endParaRPr lang="zh-TW" altLang="en-US" dirty="0"/>
        </a:p>
      </dgm:t>
    </dgm:pt>
    <dgm:pt modelId="{B89B6761-0169-458C-BA5C-805CF868F357}" type="parTrans" cxnId="{FB74639E-C533-41E2-8F58-D914563D31DD}">
      <dgm:prSet/>
      <dgm:spPr/>
      <dgm:t>
        <a:bodyPr/>
        <a:lstStyle/>
        <a:p>
          <a:endParaRPr lang="zh-TW" altLang="en-US"/>
        </a:p>
      </dgm:t>
    </dgm:pt>
    <dgm:pt modelId="{1DCF899A-F49E-49FA-BF81-20DF75C76149}" type="sibTrans" cxnId="{FB74639E-C533-41E2-8F58-D914563D31DD}">
      <dgm:prSet/>
      <dgm:spPr/>
      <dgm:t>
        <a:bodyPr/>
        <a:lstStyle/>
        <a:p>
          <a:endParaRPr lang="zh-TW" altLang="en-US"/>
        </a:p>
      </dgm:t>
    </dgm:pt>
    <dgm:pt modelId="{DBC5F2AE-BD4E-4133-9229-B2EE41EE0056}">
      <dgm:prSet/>
      <dgm:spPr/>
      <dgm:t>
        <a:bodyPr/>
        <a:lstStyle/>
        <a:p>
          <a:r>
            <a:rPr lang="zh-TW" altLang="en-US" dirty="0" smtClean="0"/>
            <a:t>閱讀文獻並重新陳述研究主題</a:t>
          </a:r>
          <a:endParaRPr lang="zh-TW" altLang="en-US" dirty="0"/>
        </a:p>
      </dgm:t>
    </dgm:pt>
    <dgm:pt modelId="{F2088B34-D23D-4F06-9E45-74527D564850}" type="parTrans" cxnId="{9CA1D16C-C412-45A6-83D9-CDAAD025F343}">
      <dgm:prSet/>
      <dgm:spPr/>
      <dgm:t>
        <a:bodyPr/>
        <a:lstStyle/>
        <a:p>
          <a:endParaRPr lang="zh-TW" altLang="en-US"/>
        </a:p>
      </dgm:t>
    </dgm:pt>
    <dgm:pt modelId="{030C85EA-36B5-434F-B747-C9BC6B13E366}" type="sibTrans" cxnId="{9CA1D16C-C412-45A6-83D9-CDAAD025F343}">
      <dgm:prSet/>
      <dgm:spPr/>
      <dgm:t>
        <a:bodyPr/>
        <a:lstStyle/>
        <a:p>
          <a:endParaRPr lang="zh-TW" altLang="en-US"/>
        </a:p>
      </dgm:t>
    </dgm:pt>
    <dgm:pt modelId="{17EE0BB1-4D7D-42B6-8695-E89E5FB7D844}">
      <dgm:prSet/>
      <dgm:spPr/>
      <dgm:t>
        <a:bodyPr/>
        <a:lstStyle/>
        <a:p>
          <a:r>
            <a:rPr lang="zh-TW" altLang="en-US" dirty="0" smtClean="0"/>
            <a:t>確定變項</a:t>
          </a:r>
          <a:endParaRPr lang="zh-TW" altLang="en-US" dirty="0"/>
        </a:p>
      </dgm:t>
    </dgm:pt>
    <dgm:pt modelId="{59C1B9F6-0E11-4272-B63A-95C3A618A463}" type="parTrans" cxnId="{FE4A422E-7EFD-44B7-AA0A-8A85C72E3BD8}">
      <dgm:prSet/>
      <dgm:spPr/>
      <dgm:t>
        <a:bodyPr/>
        <a:lstStyle/>
        <a:p>
          <a:endParaRPr lang="zh-TW" altLang="en-US"/>
        </a:p>
      </dgm:t>
    </dgm:pt>
    <dgm:pt modelId="{0C20CEFE-4E6A-4FBB-B740-C67B9410E36B}" type="sibTrans" cxnId="{FE4A422E-7EFD-44B7-AA0A-8A85C72E3BD8}">
      <dgm:prSet/>
      <dgm:spPr/>
      <dgm:t>
        <a:bodyPr/>
        <a:lstStyle/>
        <a:p>
          <a:endParaRPr lang="zh-TW" altLang="en-US"/>
        </a:p>
      </dgm:t>
    </dgm:pt>
    <dgm:pt modelId="{0DC7E6BD-B758-449A-8902-D82342DAA926}">
      <dgm:prSet/>
      <dgm:spPr/>
      <dgm:t>
        <a:bodyPr/>
        <a:lstStyle/>
        <a:p>
          <a:r>
            <a:rPr lang="zh-TW" altLang="en-US" dirty="0" smtClean="0"/>
            <a:t>決定資料格式</a:t>
          </a:r>
          <a:endParaRPr lang="zh-TW" altLang="en-US" dirty="0"/>
        </a:p>
      </dgm:t>
    </dgm:pt>
    <dgm:pt modelId="{3E7CFD7C-4421-41A3-B30A-4B944C05732C}" type="parTrans" cxnId="{E66707B7-2312-4261-AABE-56C3BCA026D3}">
      <dgm:prSet/>
      <dgm:spPr/>
      <dgm:t>
        <a:bodyPr/>
        <a:lstStyle/>
        <a:p>
          <a:endParaRPr lang="zh-TW" altLang="en-US"/>
        </a:p>
      </dgm:t>
    </dgm:pt>
    <dgm:pt modelId="{6D63C8D2-E0BB-405D-AFB1-E75FEF084EA5}" type="sibTrans" cxnId="{E66707B7-2312-4261-AABE-56C3BCA026D3}">
      <dgm:prSet/>
      <dgm:spPr/>
      <dgm:t>
        <a:bodyPr/>
        <a:lstStyle/>
        <a:p>
          <a:endParaRPr lang="zh-TW" altLang="en-US"/>
        </a:p>
      </dgm:t>
    </dgm:pt>
    <dgm:pt modelId="{920371F8-740A-4D75-A66C-6D957509ECF5}">
      <dgm:prSet/>
      <dgm:spPr/>
      <dgm:t>
        <a:bodyPr/>
        <a:lstStyle/>
        <a:p>
          <a:r>
            <a:rPr lang="zh-TW" altLang="en-US" dirty="0" smtClean="0"/>
            <a:t>出於理論驗證的目的</a:t>
          </a:r>
          <a:endParaRPr lang="zh-TW" altLang="en-US" dirty="0"/>
        </a:p>
      </dgm:t>
    </dgm:pt>
    <dgm:pt modelId="{431770D5-5406-4755-9E88-FAE8664D08ED}" type="parTrans" cxnId="{76DEC441-78AA-4742-9E00-E6C0E015D96B}">
      <dgm:prSet/>
      <dgm:spPr/>
    </dgm:pt>
    <dgm:pt modelId="{DFEBDFF5-138A-4F14-9695-83DD0BC4210E}" type="sibTrans" cxnId="{76DEC441-78AA-4742-9E00-E6C0E015D96B}">
      <dgm:prSet/>
      <dgm:spPr/>
    </dgm:pt>
    <dgm:pt modelId="{2E53FAC7-561E-4BC7-9F52-0DD162030FAF}">
      <dgm:prSet/>
      <dgm:spPr/>
      <dgm:t>
        <a:bodyPr/>
        <a:lstStyle/>
        <a:p>
          <a:r>
            <a:rPr lang="zh-TW" altLang="en-US" dirty="0" smtClean="0"/>
            <a:t>聚焦於有限的變項上，並說明變項間的關係</a:t>
          </a:r>
          <a:endParaRPr lang="zh-TW" altLang="en-US" dirty="0"/>
        </a:p>
      </dgm:t>
    </dgm:pt>
    <dgm:pt modelId="{DE693571-0954-46B0-9049-4A86E7C3C1C5}" type="parTrans" cxnId="{A3882B93-F12C-4130-A567-70AF72E5021E}">
      <dgm:prSet/>
      <dgm:spPr/>
    </dgm:pt>
    <dgm:pt modelId="{7A853474-6C8D-482B-A735-D83481A06669}" type="sibTrans" cxnId="{A3882B93-F12C-4130-A567-70AF72E5021E}">
      <dgm:prSet/>
      <dgm:spPr/>
    </dgm:pt>
    <dgm:pt modelId="{F48261DC-D4FE-4380-AB07-96188E810E2F}">
      <dgm:prSet/>
      <dgm:spPr/>
      <dgm:t>
        <a:bodyPr/>
        <a:lstStyle/>
        <a:p>
          <a:r>
            <a:rPr lang="zh-TW" altLang="en-US" dirty="0" smtClean="0"/>
            <a:t>提出假設</a:t>
          </a:r>
          <a:endParaRPr lang="zh-TW" altLang="en-US" dirty="0"/>
        </a:p>
      </dgm:t>
    </dgm:pt>
    <dgm:pt modelId="{835E76F1-8BFA-4E31-B2BC-143099387600}" type="parTrans" cxnId="{5B19954E-44C9-498F-A6BC-7850D59BCD61}">
      <dgm:prSet/>
      <dgm:spPr/>
    </dgm:pt>
    <dgm:pt modelId="{70808B62-1368-49D0-B1F1-C816F838E581}" type="sibTrans" cxnId="{5B19954E-44C9-498F-A6BC-7850D59BCD61}">
      <dgm:prSet/>
      <dgm:spPr/>
    </dgm:pt>
    <dgm:pt modelId="{86330ADD-A727-4411-B9A2-B1705F50CC43}">
      <dgm:prSet/>
      <dgm:spPr/>
      <dgm:t>
        <a:bodyPr/>
        <a:lstStyle/>
        <a:p>
          <a:r>
            <a:rPr lang="zh-TW" altLang="en-US" dirty="0" smtClean="0"/>
            <a:t>決分析單位</a:t>
          </a:r>
          <a:endParaRPr lang="zh-TW" altLang="en-US" dirty="0"/>
        </a:p>
      </dgm:t>
    </dgm:pt>
    <dgm:pt modelId="{11A56407-BA54-484F-8390-566144F48A35}" type="parTrans" cxnId="{DE2EEA52-C6B3-4572-8234-B7C5AC57CD08}">
      <dgm:prSet/>
      <dgm:spPr/>
    </dgm:pt>
    <dgm:pt modelId="{8FBBEF51-8635-476C-AB81-F4246733030F}" type="sibTrans" cxnId="{DE2EEA52-C6B3-4572-8234-B7C5AC57CD08}">
      <dgm:prSet/>
      <dgm:spPr/>
    </dgm:pt>
    <dgm:pt modelId="{5935BE6F-12BF-4D27-8FDE-3B4560BF4437}">
      <dgm:prSet/>
      <dgm:spPr/>
      <dgm:t>
        <a:bodyPr/>
        <a:lstStyle/>
        <a:p>
          <a:r>
            <a:rPr lang="zh-TW" altLang="en-US" dirty="0" smtClean="0"/>
            <a:t>決定測量工具</a:t>
          </a:r>
          <a:endParaRPr lang="zh-TW" altLang="en-US" dirty="0"/>
        </a:p>
      </dgm:t>
    </dgm:pt>
    <dgm:pt modelId="{18687525-24F4-4BD0-B0B4-8446ECE67949}" type="parTrans" cxnId="{2FC861D4-2ABC-43FF-BE1E-57A0F70B7096}">
      <dgm:prSet/>
      <dgm:spPr/>
    </dgm:pt>
    <dgm:pt modelId="{4806C7F4-94B9-482D-8E1B-FD6FD9F4C8D5}" type="sibTrans" cxnId="{2FC861D4-2ABC-43FF-BE1E-57A0F70B7096}">
      <dgm:prSet/>
      <dgm:spPr/>
    </dgm:pt>
    <dgm:pt modelId="{36B5CEB8-399D-4833-860D-67F6AAE1F02D}">
      <dgm:prSet/>
      <dgm:spPr/>
      <dgm:t>
        <a:bodyPr/>
        <a:lstStyle/>
        <a:p>
          <a:r>
            <a:rPr lang="zh-TW" altLang="en-US" dirty="0" smtClean="0"/>
            <a:t>決定統計檢定方法</a:t>
          </a:r>
          <a:endParaRPr lang="zh-TW" altLang="en-US" dirty="0"/>
        </a:p>
      </dgm:t>
    </dgm:pt>
    <dgm:pt modelId="{41B9E411-7EF3-418B-B2CB-FB8A1C2F17B4}" type="parTrans" cxnId="{4E10068E-3974-4C38-9102-FC2CB44ED82B}">
      <dgm:prSet/>
      <dgm:spPr/>
    </dgm:pt>
    <dgm:pt modelId="{DED1679C-F15D-4319-A895-D18BF0A4FC5C}" type="sibTrans" cxnId="{4E10068E-3974-4C38-9102-FC2CB44ED82B}">
      <dgm:prSet/>
      <dgm:spPr/>
    </dgm:pt>
    <dgm:pt modelId="{0B119137-8A9F-40A3-8FC4-964972C901DD}">
      <dgm:prSet/>
      <dgm:spPr/>
      <dgm:t>
        <a:bodyPr/>
        <a:lstStyle/>
        <a:p>
          <a:r>
            <a:rPr lang="zh-TW" altLang="en-US" dirty="0" smtClean="0"/>
            <a:t>檢定假設與命題</a:t>
          </a:r>
          <a:endParaRPr lang="zh-TW" altLang="en-US" dirty="0"/>
        </a:p>
      </dgm:t>
    </dgm:pt>
    <dgm:pt modelId="{DC5D95F7-B770-4833-9BB4-FF20B588A013}" type="parTrans" cxnId="{04231B2C-37D5-4397-8138-D937BD7B1EA0}">
      <dgm:prSet/>
      <dgm:spPr/>
    </dgm:pt>
    <dgm:pt modelId="{EBEA6C2F-E2FB-4D68-AA37-C8BFDC04503C}" type="sibTrans" cxnId="{04231B2C-37D5-4397-8138-D937BD7B1EA0}">
      <dgm:prSet/>
      <dgm:spPr/>
    </dgm:pt>
    <dgm:pt modelId="{086DE6B3-967E-49EE-B7B0-0001B8FAB4C4}" type="pres">
      <dgm:prSet presAssocID="{2561D4BE-1E16-4C76-B607-0A618F4673B4}" presName="linearFlow" presStyleCnt="0">
        <dgm:presLayoutVars>
          <dgm:dir/>
          <dgm:animLvl val="lvl"/>
          <dgm:resizeHandles val="exact"/>
        </dgm:presLayoutVars>
      </dgm:prSet>
      <dgm:spPr/>
      <dgm:t>
        <a:bodyPr/>
        <a:lstStyle/>
        <a:p>
          <a:endParaRPr lang="zh-TW" altLang="en-US"/>
        </a:p>
      </dgm:t>
    </dgm:pt>
    <dgm:pt modelId="{47E12E57-0618-47FD-A60B-1D4E34894B24}" type="pres">
      <dgm:prSet presAssocID="{5805D401-0803-45BC-88F7-195058E88028}" presName="composite" presStyleCnt="0"/>
      <dgm:spPr/>
    </dgm:pt>
    <dgm:pt modelId="{5768C355-80FF-4821-81CB-F793E0D5CDDA}" type="pres">
      <dgm:prSet presAssocID="{5805D401-0803-45BC-88F7-195058E88028}" presName="parTx" presStyleLbl="node1" presStyleIdx="0" presStyleCnt="4">
        <dgm:presLayoutVars>
          <dgm:chMax val="0"/>
          <dgm:chPref val="0"/>
          <dgm:bulletEnabled val="1"/>
        </dgm:presLayoutVars>
      </dgm:prSet>
      <dgm:spPr/>
      <dgm:t>
        <a:bodyPr/>
        <a:lstStyle/>
        <a:p>
          <a:endParaRPr lang="zh-TW" altLang="en-US"/>
        </a:p>
      </dgm:t>
    </dgm:pt>
    <dgm:pt modelId="{6503D37B-AEF2-4606-83BC-5C316304A386}" type="pres">
      <dgm:prSet presAssocID="{5805D401-0803-45BC-88F7-195058E88028}" presName="parSh" presStyleLbl="node1" presStyleIdx="0" presStyleCnt="4"/>
      <dgm:spPr/>
      <dgm:t>
        <a:bodyPr/>
        <a:lstStyle/>
        <a:p>
          <a:endParaRPr lang="zh-TW" altLang="en-US"/>
        </a:p>
      </dgm:t>
    </dgm:pt>
    <dgm:pt modelId="{68194564-1E4D-4FAA-9105-D1ACFFC15E6E}" type="pres">
      <dgm:prSet presAssocID="{5805D401-0803-45BC-88F7-195058E88028}" presName="desTx" presStyleLbl="fgAcc1" presStyleIdx="0" presStyleCnt="4">
        <dgm:presLayoutVars>
          <dgm:bulletEnabled val="1"/>
        </dgm:presLayoutVars>
      </dgm:prSet>
      <dgm:spPr/>
      <dgm:t>
        <a:bodyPr/>
        <a:lstStyle/>
        <a:p>
          <a:endParaRPr lang="zh-TW" altLang="en-US"/>
        </a:p>
      </dgm:t>
    </dgm:pt>
    <dgm:pt modelId="{90DCEA0A-75B0-4C72-BDCB-625682017BA1}" type="pres">
      <dgm:prSet presAssocID="{0687EFF6-DF8F-4F2D-896D-FF8D06D64355}" presName="sibTrans" presStyleLbl="sibTrans2D1" presStyleIdx="0" presStyleCnt="3"/>
      <dgm:spPr/>
      <dgm:t>
        <a:bodyPr/>
        <a:lstStyle/>
        <a:p>
          <a:endParaRPr lang="zh-TW" altLang="en-US"/>
        </a:p>
      </dgm:t>
    </dgm:pt>
    <dgm:pt modelId="{F21CF53C-BD5F-4803-9487-3F11883E7EAF}" type="pres">
      <dgm:prSet presAssocID="{0687EFF6-DF8F-4F2D-896D-FF8D06D64355}" presName="connTx" presStyleLbl="sibTrans2D1" presStyleIdx="0" presStyleCnt="3"/>
      <dgm:spPr/>
      <dgm:t>
        <a:bodyPr/>
        <a:lstStyle/>
        <a:p>
          <a:endParaRPr lang="zh-TW" altLang="en-US"/>
        </a:p>
      </dgm:t>
    </dgm:pt>
    <dgm:pt modelId="{0EBBF05B-C66E-48F8-93D3-5F6ACB03DE39}" type="pres">
      <dgm:prSet presAssocID="{49B5D5C8-622F-444A-A874-0369FB55F051}" presName="composite" presStyleCnt="0"/>
      <dgm:spPr/>
    </dgm:pt>
    <dgm:pt modelId="{81607E52-2932-4904-8DC0-45D2CF639055}" type="pres">
      <dgm:prSet presAssocID="{49B5D5C8-622F-444A-A874-0369FB55F051}" presName="parTx" presStyleLbl="node1" presStyleIdx="0" presStyleCnt="4">
        <dgm:presLayoutVars>
          <dgm:chMax val="0"/>
          <dgm:chPref val="0"/>
          <dgm:bulletEnabled val="1"/>
        </dgm:presLayoutVars>
      </dgm:prSet>
      <dgm:spPr/>
      <dgm:t>
        <a:bodyPr/>
        <a:lstStyle/>
        <a:p>
          <a:endParaRPr lang="zh-TW" altLang="en-US"/>
        </a:p>
      </dgm:t>
    </dgm:pt>
    <dgm:pt modelId="{7743E557-DA33-47AD-BAB4-44BD3632BF61}" type="pres">
      <dgm:prSet presAssocID="{49B5D5C8-622F-444A-A874-0369FB55F051}" presName="parSh" presStyleLbl="node1" presStyleIdx="1" presStyleCnt="4"/>
      <dgm:spPr/>
      <dgm:t>
        <a:bodyPr/>
        <a:lstStyle/>
        <a:p>
          <a:endParaRPr lang="zh-TW" altLang="en-US"/>
        </a:p>
      </dgm:t>
    </dgm:pt>
    <dgm:pt modelId="{6C00EAE6-A008-437C-96C4-13E9DBE39CA2}" type="pres">
      <dgm:prSet presAssocID="{49B5D5C8-622F-444A-A874-0369FB55F051}" presName="desTx" presStyleLbl="fgAcc1" presStyleIdx="1" presStyleCnt="4">
        <dgm:presLayoutVars>
          <dgm:bulletEnabled val="1"/>
        </dgm:presLayoutVars>
      </dgm:prSet>
      <dgm:spPr/>
      <dgm:t>
        <a:bodyPr/>
        <a:lstStyle/>
        <a:p>
          <a:endParaRPr lang="zh-TW" altLang="en-US"/>
        </a:p>
      </dgm:t>
    </dgm:pt>
    <dgm:pt modelId="{124B305B-B6F2-4A0B-82E0-960C94FAAA61}" type="pres">
      <dgm:prSet presAssocID="{A7C5CA10-F708-4A3A-8177-10BB937889EA}" presName="sibTrans" presStyleLbl="sibTrans2D1" presStyleIdx="1" presStyleCnt="3"/>
      <dgm:spPr/>
      <dgm:t>
        <a:bodyPr/>
        <a:lstStyle/>
        <a:p>
          <a:endParaRPr lang="zh-TW" altLang="en-US"/>
        </a:p>
      </dgm:t>
    </dgm:pt>
    <dgm:pt modelId="{3A01295C-1304-4E9E-896D-156C09F3611E}" type="pres">
      <dgm:prSet presAssocID="{A7C5CA10-F708-4A3A-8177-10BB937889EA}" presName="connTx" presStyleLbl="sibTrans2D1" presStyleIdx="1" presStyleCnt="3"/>
      <dgm:spPr/>
      <dgm:t>
        <a:bodyPr/>
        <a:lstStyle/>
        <a:p>
          <a:endParaRPr lang="zh-TW" altLang="en-US"/>
        </a:p>
      </dgm:t>
    </dgm:pt>
    <dgm:pt modelId="{19C70E46-1051-4F3D-B8D3-6CCBB3E857D7}" type="pres">
      <dgm:prSet presAssocID="{310F100A-441D-4E80-864B-DD2C4275D582}" presName="composite" presStyleCnt="0"/>
      <dgm:spPr/>
    </dgm:pt>
    <dgm:pt modelId="{A3FF47A8-FBBF-4452-AA8E-D16073AD64F0}" type="pres">
      <dgm:prSet presAssocID="{310F100A-441D-4E80-864B-DD2C4275D582}" presName="parTx" presStyleLbl="node1" presStyleIdx="1" presStyleCnt="4">
        <dgm:presLayoutVars>
          <dgm:chMax val="0"/>
          <dgm:chPref val="0"/>
          <dgm:bulletEnabled val="1"/>
        </dgm:presLayoutVars>
      </dgm:prSet>
      <dgm:spPr/>
      <dgm:t>
        <a:bodyPr/>
        <a:lstStyle/>
        <a:p>
          <a:endParaRPr lang="zh-TW" altLang="en-US"/>
        </a:p>
      </dgm:t>
    </dgm:pt>
    <dgm:pt modelId="{B64DB38C-26F0-4A97-B5AF-B93F8253AD31}" type="pres">
      <dgm:prSet presAssocID="{310F100A-441D-4E80-864B-DD2C4275D582}" presName="parSh" presStyleLbl="node1" presStyleIdx="2" presStyleCnt="4"/>
      <dgm:spPr/>
      <dgm:t>
        <a:bodyPr/>
        <a:lstStyle/>
        <a:p>
          <a:endParaRPr lang="zh-TW" altLang="en-US"/>
        </a:p>
      </dgm:t>
    </dgm:pt>
    <dgm:pt modelId="{3E45EE8F-F8A3-4FD1-8815-8A582B4BE685}" type="pres">
      <dgm:prSet presAssocID="{310F100A-441D-4E80-864B-DD2C4275D582}" presName="desTx" presStyleLbl="fgAcc1" presStyleIdx="2" presStyleCnt="4">
        <dgm:presLayoutVars>
          <dgm:bulletEnabled val="1"/>
        </dgm:presLayoutVars>
      </dgm:prSet>
      <dgm:spPr/>
      <dgm:t>
        <a:bodyPr/>
        <a:lstStyle/>
        <a:p>
          <a:endParaRPr lang="zh-TW" altLang="en-US"/>
        </a:p>
      </dgm:t>
    </dgm:pt>
    <dgm:pt modelId="{B124D1A6-7860-4438-B29D-74F84A7B0A76}" type="pres">
      <dgm:prSet presAssocID="{9F5A54F7-89E2-47C0-90B0-5B6F5FD20077}" presName="sibTrans" presStyleLbl="sibTrans2D1" presStyleIdx="2" presStyleCnt="3"/>
      <dgm:spPr/>
      <dgm:t>
        <a:bodyPr/>
        <a:lstStyle/>
        <a:p>
          <a:endParaRPr lang="zh-TW" altLang="en-US"/>
        </a:p>
      </dgm:t>
    </dgm:pt>
    <dgm:pt modelId="{2C35F909-17C3-45F3-85F4-FB63AD2E3330}" type="pres">
      <dgm:prSet presAssocID="{9F5A54F7-89E2-47C0-90B0-5B6F5FD20077}" presName="connTx" presStyleLbl="sibTrans2D1" presStyleIdx="2" presStyleCnt="3"/>
      <dgm:spPr/>
      <dgm:t>
        <a:bodyPr/>
        <a:lstStyle/>
        <a:p>
          <a:endParaRPr lang="zh-TW" altLang="en-US"/>
        </a:p>
      </dgm:t>
    </dgm:pt>
    <dgm:pt modelId="{226E1D8B-D30A-4F1D-92AB-D157B57F6DEE}" type="pres">
      <dgm:prSet presAssocID="{71E4E7E5-0141-4D63-9C8C-F4A042A82B9B}" presName="composite" presStyleCnt="0"/>
      <dgm:spPr/>
    </dgm:pt>
    <dgm:pt modelId="{888363CF-3343-45B9-AE46-A87CA9395F5C}" type="pres">
      <dgm:prSet presAssocID="{71E4E7E5-0141-4D63-9C8C-F4A042A82B9B}" presName="parTx" presStyleLbl="node1" presStyleIdx="2" presStyleCnt="4">
        <dgm:presLayoutVars>
          <dgm:chMax val="0"/>
          <dgm:chPref val="0"/>
          <dgm:bulletEnabled val="1"/>
        </dgm:presLayoutVars>
      </dgm:prSet>
      <dgm:spPr/>
      <dgm:t>
        <a:bodyPr/>
        <a:lstStyle/>
        <a:p>
          <a:endParaRPr lang="zh-TW" altLang="en-US"/>
        </a:p>
      </dgm:t>
    </dgm:pt>
    <dgm:pt modelId="{94E25F7F-3FBD-4C45-937F-0F5E0347665B}" type="pres">
      <dgm:prSet presAssocID="{71E4E7E5-0141-4D63-9C8C-F4A042A82B9B}" presName="parSh" presStyleLbl="node1" presStyleIdx="3" presStyleCnt="4"/>
      <dgm:spPr/>
      <dgm:t>
        <a:bodyPr/>
        <a:lstStyle/>
        <a:p>
          <a:endParaRPr lang="zh-TW" altLang="en-US"/>
        </a:p>
      </dgm:t>
    </dgm:pt>
    <dgm:pt modelId="{61431AB9-04BE-4A58-99AE-4A0990B76373}" type="pres">
      <dgm:prSet presAssocID="{71E4E7E5-0141-4D63-9C8C-F4A042A82B9B}" presName="desTx" presStyleLbl="fgAcc1" presStyleIdx="3" presStyleCnt="4">
        <dgm:presLayoutVars>
          <dgm:bulletEnabled val="1"/>
        </dgm:presLayoutVars>
      </dgm:prSet>
      <dgm:spPr/>
      <dgm:t>
        <a:bodyPr/>
        <a:lstStyle/>
        <a:p>
          <a:endParaRPr lang="zh-TW" altLang="en-US"/>
        </a:p>
      </dgm:t>
    </dgm:pt>
  </dgm:ptLst>
  <dgm:cxnLst>
    <dgm:cxn modelId="{A3882B93-F12C-4130-A567-70AF72E5021E}" srcId="{49B5D5C8-622F-444A-A874-0369FB55F051}" destId="{2E53FAC7-561E-4BC7-9F52-0DD162030FAF}" srcOrd="1" destOrd="0" parTransId="{DE693571-0954-46B0-9049-4A86E7C3C1C5}" sibTransId="{7A853474-6C8D-482B-A735-D83481A06669}"/>
    <dgm:cxn modelId="{4E10068E-3974-4C38-9102-FC2CB44ED82B}" srcId="{71E4E7E5-0141-4D63-9C8C-F4A042A82B9B}" destId="{36B5CEB8-399D-4833-860D-67F6AAE1F02D}" srcOrd="1" destOrd="0" parTransId="{41B9E411-7EF3-418B-B2CB-FB8A1C2F17B4}" sibTransId="{DED1679C-F15D-4319-A895-D18BF0A4FC5C}"/>
    <dgm:cxn modelId="{175F4AAD-717E-454F-A33B-7547F9F47F6E}" type="presOf" srcId="{5805D401-0803-45BC-88F7-195058E88028}" destId="{5768C355-80FF-4821-81CB-F793E0D5CDDA}" srcOrd="0" destOrd="0" presId="urn:microsoft.com/office/officeart/2005/8/layout/process3"/>
    <dgm:cxn modelId="{E66707B7-2312-4261-AABE-56C3BCA026D3}" srcId="{71E4E7E5-0141-4D63-9C8C-F4A042A82B9B}" destId="{0DC7E6BD-B758-449A-8902-D82342DAA926}" srcOrd="0" destOrd="0" parTransId="{3E7CFD7C-4421-41A3-B30A-4B944C05732C}" sibTransId="{6D63C8D2-E0BB-405D-AFB1-E75FEF084EA5}"/>
    <dgm:cxn modelId="{40FA444D-7DB8-4406-8CBB-B7059782AD99}" type="presOf" srcId="{49B5D5C8-622F-444A-A874-0369FB55F051}" destId="{7743E557-DA33-47AD-BAB4-44BD3632BF61}" srcOrd="1" destOrd="0" presId="urn:microsoft.com/office/officeart/2005/8/layout/process3"/>
    <dgm:cxn modelId="{FB74639E-C533-41E2-8F58-D914563D31DD}" srcId="{5805D401-0803-45BC-88F7-195058E88028}" destId="{1E850B19-3CDB-4FF0-9A66-088A31BE1230}" srcOrd="0" destOrd="0" parTransId="{B89B6761-0169-458C-BA5C-805CF868F357}" sibTransId="{1DCF899A-F49E-49FA-BF81-20DF75C76149}"/>
    <dgm:cxn modelId="{055CD3EF-1C0F-4971-8B13-173E383E265A}" srcId="{2561D4BE-1E16-4C76-B607-0A618F4673B4}" destId="{71E4E7E5-0141-4D63-9C8C-F4A042A82B9B}" srcOrd="3" destOrd="0" parTransId="{41C046D5-470A-43A0-86F3-C4D27FC092A6}" sibTransId="{60D29496-E63B-454C-99E3-77329F31F7F5}"/>
    <dgm:cxn modelId="{DE2EEA52-C6B3-4572-8234-B7C5AC57CD08}" srcId="{310F100A-441D-4E80-864B-DD2C4275D582}" destId="{86330ADD-A727-4411-B9A2-B1705F50CC43}" srcOrd="2" destOrd="0" parTransId="{11A56407-BA54-484F-8390-566144F48A35}" sibTransId="{8FBBEF51-8635-476C-AB81-F4246733030F}"/>
    <dgm:cxn modelId="{C4D8A04E-B66F-4DFB-B01E-7AC3E4CD6C14}" type="presOf" srcId="{5805D401-0803-45BC-88F7-195058E88028}" destId="{6503D37B-AEF2-4606-83BC-5C316304A386}" srcOrd="1" destOrd="0" presId="urn:microsoft.com/office/officeart/2005/8/layout/process3"/>
    <dgm:cxn modelId="{FE4A422E-7EFD-44B7-AA0A-8A85C72E3BD8}" srcId="{310F100A-441D-4E80-864B-DD2C4275D582}" destId="{17EE0BB1-4D7D-42B6-8695-E89E5FB7D844}" srcOrd="0" destOrd="0" parTransId="{59C1B9F6-0E11-4272-B63A-95C3A618A463}" sibTransId="{0C20CEFE-4E6A-4FBB-B740-C67B9410E36B}"/>
    <dgm:cxn modelId="{D82B99A6-D7DA-4ECD-B0D1-FC130BFF40CB}" type="presOf" srcId="{2561D4BE-1E16-4C76-B607-0A618F4673B4}" destId="{086DE6B3-967E-49EE-B7B0-0001B8FAB4C4}" srcOrd="0" destOrd="0" presId="urn:microsoft.com/office/officeart/2005/8/layout/process3"/>
    <dgm:cxn modelId="{7AAD3C8B-94A2-4EAC-A19A-65CE8C452F74}" type="presOf" srcId="{310F100A-441D-4E80-864B-DD2C4275D582}" destId="{A3FF47A8-FBBF-4452-AA8E-D16073AD64F0}" srcOrd="0" destOrd="0" presId="urn:microsoft.com/office/officeart/2005/8/layout/process3"/>
    <dgm:cxn modelId="{D77EA900-1F75-4DCB-B42A-62FF15844C6F}" type="presOf" srcId="{A7C5CA10-F708-4A3A-8177-10BB937889EA}" destId="{124B305B-B6F2-4A0B-82E0-960C94FAAA61}" srcOrd="0" destOrd="0" presId="urn:microsoft.com/office/officeart/2005/8/layout/process3"/>
    <dgm:cxn modelId="{2DA63A1F-4B7D-4AED-8427-C9F73C698D5D}" type="presOf" srcId="{0687EFF6-DF8F-4F2D-896D-FF8D06D64355}" destId="{F21CF53C-BD5F-4803-9487-3F11883E7EAF}" srcOrd="1" destOrd="0" presId="urn:microsoft.com/office/officeart/2005/8/layout/process3"/>
    <dgm:cxn modelId="{9CA1D16C-C412-45A6-83D9-CDAAD025F343}" srcId="{49B5D5C8-622F-444A-A874-0369FB55F051}" destId="{DBC5F2AE-BD4E-4133-9229-B2EE41EE0056}" srcOrd="0" destOrd="0" parTransId="{F2088B34-D23D-4F06-9E45-74527D564850}" sibTransId="{030C85EA-36B5-434F-B747-C9BC6B13E366}"/>
    <dgm:cxn modelId="{112A9A1D-60E1-4481-82FE-8F7875ED35F3}" type="presOf" srcId="{920371F8-740A-4D75-A66C-6D957509ECF5}" destId="{68194564-1E4D-4FAA-9105-D1ACFFC15E6E}" srcOrd="0" destOrd="1" presId="urn:microsoft.com/office/officeart/2005/8/layout/process3"/>
    <dgm:cxn modelId="{8A619984-9C20-4BC7-A0E6-1531990C3BAB}" srcId="{2561D4BE-1E16-4C76-B607-0A618F4673B4}" destId="{49B5D5C8-622F-444A-A874-0369FB55F051}" srcOrd="1" destOrd="0" parTransId="{48C91CA3-0FB1-44D9-B29E-9FA452849A24}" sibTransId="{A7C5CA10-F708-4A3A-8177-10BB937889EA}"/>
    <dgm:cxn modelId="{4786925C-BE90-497C-98E1-27547B61D10B}" type="presOf" srcId="{DBC5F2AE-BD4E-4133-9229-B2EE41EE0056}" destId="{6C00EAE6-A008-437C-96C4-13E9DBE39CA2}" srcOrd="0" destOrd="0" presId="urn:microsoft.com/office/officeart/2005/8/layout/process3"/>
    <dgm:cxn modelId="{76DEC441-78AA-4742-9E00-E6C0E015D96B}" srcId="{5805D401-0803-45BC-88F7-195058E88028}" destId="{920371F8-740A-4D75-A66C-6D957509ECF5}" srcOrd="1" destOrd="0" parTransId="{431770D5-5406-4755-9E88-FAE8664D08ED}" sibTransId="{DFEBDFF5-138A-4F14-9695-83DD0BC4210E}"/>
    <dgm:cxn modelId="{09CAF78A-8B31-4D0F-ACA7-B8DD3F6A92A5}" type="presOf" srcId="{36B5CEB8-399D-4833-860D-67F6AAE1F02D}" destId="{61431AB9-04BE-4A58-99AE-4A0990B76373}" srcOrd="0" destOrd="1" presId="urn:microsoft.com/office/officeart/2005/8/layout/process3"/>
    <dgm:cxn modelId="{AA6BCAC1-D8AD-4F15-B436-47E182F4DDAE}" type="presOf" srcId="{2E53FAC7-561E-4BC7-9F52-0DD162030FAF}" destId="{6C00EAE6-A008-437C-96C4-13E9DBE39CA2}" srcOrd="0" destOrd="1" presId="urn:microsoft.com/office/officeart/2005/8/layout/process3"/>
    <dgm:cxn modelId="{43B6A741-01D1-4914-B536-AE9837B63D91}" type="presOf" srcId="{A7C5CA10-F708-4A3A-8177-10BB937889EA}" destId="{3A01295C-1304-4E9E-896D-156C09F3611E}" srcOrd="1" destOrd="0" presId="urn:microsoft.com/office/officeart/2005/8/layout/process3"/>
    <dgm:cxn modelId="{486952B6-A272-446D-A307-8BF2EB5716D2}" type="presOf" srcId="{71E4E7E5-0141-4D63-9C8C-F4A042A82B9B}" destId="{94E25F7F-3FBD-4C45-937F-0F5E0347665B}" srcOrd="1" destOrd="0" presId="urn:microsoft.com/office/officeart/2005/8/layout/process3"/>
    <dgm:cxn modelId="{D1549B18-0A7E-4384-BD55-9C34CB48992E}" type="presOf" srcId="{49B5D5C8-622F-444A-A874-0369FB55F051}" destId="{81607E52-2932-4904-8DC0-45D2CF639055}" srcOrd="0" destOrd="0" presId="urn:microsoft.com/office/officeart/2005/8/layout/process3"/>
    <dgm:cxn modelId="{D9225064-BE0E-42D0-BE79-40DFCD44787A}" type="presOf" srcId="{1E850B19-3CDB-4FF0-9A66-088A31BE1230}" destId="{68194564-1E4D-4FAA-9105-D1ACFFC15E6E}" srcOrd="0" destOrd="0" presId="urn:microsoft.com/office/officeart/2005/8/layout/process3"/>
    <dgm:cxn modelId="{E5EF28E2-BBD6-4F6B-AD9B-CBF09CD3BB10}" type="presOf" srcId="{0687EFF6-DF8F-4F2D-896D-FF8D06D64355}" destId="{90DCEA0A-75B0-4C72-BDCB-625682017BA1}" srcOrd="0" destOrd="0" presId="urn:microsoft.com/office/officeart/2005/8/layout/process3"/>
    <dgm:cxn modelId="{2FC861D4-2ABC-43FF-BE1E-57A0F70B7096}" srcId="{310F100A-441D-4E80-864B-DD2C4275D582}" destId="{5935BE6F-12BF-4D27-8FDE-3B4560BF4437}" srcOrd="3" destOrd="0" parTransId="{18687525-24F4-4BD0-B0B4-8446ECE67949}" sibTransId="{4806C7F4-94B9-482D-8E1B-FD6FD9F4C8D5}"/>
    <dgm:cxn modelId="{F66F672C-A5B7-43CC-B236-648122B27C0C}" type="presOf" srcId="{9F5A54F7-89E2-47C0-90B0-5B6F5FD20077}" destId="{2C35F909-17C3-45F3-85F4-FB63AD2E3330}" srcOrd="1" destOrd="0" presId="urn:microsoft.com/office/officeart/2005/8/layout/process3"/>
    <dgm:cxn modelId="{2D00F56D-92DE-483D-AE82-8B152F66EDC8}" srcId="{2561D4BE-1E16-4C76-B607-0A618F4673B4}" destId="{310F100A-441D-4E80-864B-DD2C4275D582}" srcOrd="2" destOrd="0" parTransId="{D79209AB-763D-42B0-B60E-8442DD5E3BFD}" sibTransId="{9F5A54F7-89E2-47C0-90B0-5B6F5FD20077}"/>
    <dgm:cxn modelId="{0037F3E3-95E5-42DB-B038-F287F832AA32}" type="presOf" srcId="{71E4E7E5-0141-4D63-9C8C-F4A042A82B9B}" destId="{888363CF-3343-45B9-AE46-A87CA9395F5C}" srcOrd="0" destOrd="0" presId="urn:microsoft.com/office/officeart/2005/8/layout/process3"/>
    <dgm:cxn modelId="{04231B2C-37D5-4397-8138-D937BD7B1EA0}" srcId="{71E4E7E5-0141-4D63-9C8C-F4A042A82B9B}" destId="{0B119137-8A9F-40A3-8FC4-964972C901DD}" srcOrd="2" destOrd="0" parTransId="{DC5D95F7-B770-4833-9BB4-FF20B588A013}" sibTransId="{EBEA6C2F-E2FB-4D68-AA37-C8BFDC04503C}"/>
    <dgm:cxn modelId="{D6161791-B46E-4C3F-8AFC-F43986DB551A}" type="presOf" srcId="{9F5A54F7-89E2-47C0-90B0-5B6F5FD20077}" destId="{B124D1A6-7860-4438-B29D-74F84A7B0A76}" srcOrd="0" destOrd="0" presId="urn:microsoft.com/office/officeart/2005/8/layout/process3"/>
    <dgm:cxn modelId="{5B19954E-44C9-498F-A6BC-7850D59BCD61}" srcId="{310F100A-441D-4E80-864B-DD2C4275D582}" destId="{F48261DC-D4FE-4380-AB07-96188E810E2F}" srcOrd="1" destOrd="0" parTransId="{835E76F1-8BFA-4E31-B2BC-143099387600}" sibTransId="{70808B62-1368-49D0-B1F1-C816F838E581}"/>
    <dgm:cxn modelId="{63FC8E12-C9B5-4DC4-B58F-A7C9C8F525AD}" type="presOf" srcId="{310F100A-441D-4E80-864B-DD2C4275D582}" destId="{B64DB38C-26F0-4A97-B5AF-B93F8253AD31}" srcOrd="1" destOrd="0" presId="urn:microsoft.com/office/officeart/2005/8/layout/process3"/>
    <dgm:cxn modelId="{D6FC6F94-14B7-415D-80D3-B09E166B9B2A}" srcId="{2561D4BE-1E16-4C76-B607-0A618F4673B4}" destId="{5805D401-0803-45BC-88F7-195058E88028}" srcOrd="0" destOrd="0" parTransId="{593E9935-AD02-49C1-8333-DC430ADCC77A}" sibTransId="{0687EFF6-DF8F-4F2D-896D-FF8D06D64355}"/>
    <dgm:cxn modelId="{274020CA-E93C-419F-A4D6-2B954A5690CD}" type="presOf" srcId="{86330ADD-A727-4411-B9A2-B1705F50CC43}" destId="{3E45EE8F-F8A3-4FD1-8815-8A582B4BE685}" srcOrd="0" destOrd="2" presId="urn:microsoft.com/office/officeart/2005/8/layout/process3"/>
    <dgm:cxn modelId="{20C4FA00-C586-46D4-B674-D74A2594D423}" type="presOf" srcId="{17EE0BB1-4D7D-42B6-8695-E89E5FB7D844}" destId="{3E45EE8F-F8A3-4FD1-8815-8A582B4BE685}" srcOrd="0" destOrd="0" presId="urn:microsoft.com/office/officeart/2005/8/layout/process3"/>
    <dgm:cxn modelId="{89EF4D9C-0B3A-4EF9-9E3D-BA00CC0CB722}" type="presOf" srcId="{0DC7E6BD-B758-449A-8902-D82342DAA926}" destId="{61431AB9-04BE-4A58-99AE-4A0990B76373}" srcOrd="0" destOrd="0" presId="urn:microsoft.com/office/officeart/2005/8/layout/process3"/>
    <dgm:cxn modelId="{C1F7E7CF-4CD2-4B6D-8FB8-472FD37A2AD9}" type="presOf" srcId="{F48261DC-D4FE-4380-AB07-96188E810E2F}" destId="{3E45EE8F-F8A3-4FD1-8815-8A582B4BE685}" srcOrd="0" destOrd="1" presId="urn:microsoft.com/office/officeart/2005/8/layout/process3"/>
    <dgm:cxn modelId="{85D71142-B314-45CB-AEC8-864BAB61B631}" type="presOf" srcId="{5935BE6F-12BF-4D27-8FDE-3B4560BF4437}" destId="{3E45EE8F-F8A3-4FD1-8815-8A582B4BE685}" srcOrd="0" destOrd="3" presId="urn:microsoft.com/office/officeart/2005/8/layout/process3"/>
    <dgm:cxn modelId="{39D94185-D41F-47F6-AF10-36C558F9E75F}" type="presOf" srcId="{0B119137-8A9F-40A3-8FC4-964972C901DD}" destId="{61431AB9-04BE-4A58-99AE-4A0990B76373}" srcOrd="0" destOrd="2" presId="urn:microsoft.com/office/officeart/2005/8/layout/process3"/>
    <dgm:cxn modelId="{3FA6ECC3-C02D-4970-8653-BC5C9715CF5D}" type="presParOf" srcId="{086DE6B3-967E-49EE-B7B0-0001B8FAB4C4}" destId="{47E12E57-0618-47FD-A60B-1D4E34894B24}" srcOrd="0" destOrd="0" presId="urn:microsoft.com/office/officeart/2005/8/layout/process3"/>
    <dgm:cxn modelId="{1DBE0EE6-AD52-4E4B-A744-3BC82A86DE55}" type="presParOf" srcId="{47E12E57-0618-47FD-A60B-1D4E34894B24}" destId="{5768C355-80FF-4821-81CB-F793E0D5CDDA}" srcOrd="0" destOrd="0" presId="urn:microsoft.com/office/officeart/2005/8/layout/process3"/>
    <dgm:cxn modelId="{70FBB3CB-85AC-436B-B8C6-EA1F2B323AD4}" type="presParOf" srcId="{47E12E57-0618-47FD-A60B-1D4E34894B24}" destId="{6503D37B-AEF2-4606-83BC-5C316304A386}" srcOrd="1" destOrd="0" presId="urn:microsoft.com/office/officeart/2005/8/layout/process3"/>
    <dgm:cxn modelId="{5F54932D-D242-448B-A780-75622A668FD6}" type="presParOf" srcId="{47E12E57-0618-47FD-A60B-1D4E34894B24}" destId="{68194564-1E4D-4FAA-9105-D1ACFFC15E6E}" srcOrd="2" destOrd="0" presId="urn:microsoft.com/office/officeart/2005/8/layout/process3"/>
    <dgm:cxn modelId="{35407568-B1C5-4D0E-921F-05A4C6722C5E}" type="presParOf" srcId="{086DE6B3-967E-49EE-B7B0-0001B8FAB4C4}" destId="{90DCEA0A-75B0-4C72-BDCB-625682017BA1}" srcOrd="1" destOrd="0" presId="urn:microsoft.com/office/officeart/2005/8/layout/process3"/>
    <dgm:cxn modelId="{CA33BD79-F6B0-4DA3-81CF-02EC2168B47A}" type="presParOf" srcId="{90DCEA0A-75B0-4C72-BDCB-625682017BA1}" destId="{F21CF53C-BD5F-4803-9487-3F11883E7EAF}" srcOrd="0" destOrd="0" presId="urn:microsoft.com/office/officeart/2005/8/layout/process3"/>
    <dgm:cxn modelId="{43C38E1E-D2DA-46EF-BFBC-C2A0CB19D7AC}" type="presParOf" srcId="{086DE6B3-967E-49EE-B7B0-0001B8FAB4C4}" destId="{0EBBF05B-C66E-48F8-93D3-5F6ACB03DE39}" srcOrd="2" destOrd="0" presId="urn:microsoft.com/office/officeart/2005/8/layout/process3"/>
    <dgm:cxn modelId="{2E67D464-D214-4EEE-9C2C-A0355432E9FD}" type="presParOf" srcId="{0EBBF05B-C66E-48F8-93D3-5F6ACB03DE39}" destId="{81607E52-2932-4904-8DC0-45D2CF639055}" srcOrd="0" destOrd="0" presId="urn:microsoft.com/office/officeart/2005/8/layout/process3"/>
    <dgm:cxn modelId="{7B342C73-784B-4172-ACD3-E083AE48656F}" type="presParOf" srcId="{0EBBF05B-C66E-48F8-93D3-5F6ACB03DE39}" destId="{7743E557-DA33-47AD-BAB4-44BD3632BF61}" srcOrd="1" destOrd="0" presId="urn:microsoft.com/office/officeart/2005/8/layout/process3"/>
    <dgm:cxn modelId="{D628A5C5-451B-47BC-8D4C-74A49463205B}" type="presParOf" srcId="{0EBBF05B-C66E-48F8-93D3-5F6ACB03DE39}" destId="{6C00EAE6-A008-437C-96C4-13E9DBE39CA2}" srcOrd="2" destOrd="0" presId="urn:microsoft.com/office/officeart/2005/8/layout/process3"/>
    <dgm:cxn modelId="{952450CB-3335-4907-A1F6-F3E3FF6CE84A}" type="presParOf" srcId="{086DE6B3-967E-49EE-B7B0-0001B8FAB4C4}" destId="{124B305B-B6F2-4A0B-82E0-960C94FAAA61}" srcOrd="3" destOrd="0" presId="urn:microsoft.com/office/officeart/2005/8/layout/process3"/>
    <dgm:cxn modelId="{2B921477-5761-4104-AE2A-D604D9ABC510}" type="presParOf" srcId="{124B305B-B6F2-4A0B-82E0-960C94FAAA61}" destId="{3A01295C-1304-4E9E-896D-156C09F3611E}" srcOrd="0" destOrd="0" presId="urn:microsoft.com/office/officeart/2005/8/layout/process3"/>
    <dgm:cxn modelId="{0AA040C5-B44C-487A-8202-3493966787A9}" type="presParOf" srcId="{086DE6B3-967E-49EE-B7B0-0001B8FAB4C4}" destId="{19C70E46-1051-4F3D-B8D3-6CCBB3E857D7}" srcOrd="4" destOrd="0" presId="urn:microsoft.com/office/officeart/2005/8/layout/process3"/>
    <dgm:cxn modelId="{8DC8B771-52F9-40B0-9AAA-7918E62BAF8E}" type="presParOf" srcId="{19C70E46-1051-4F3D-B8D3-6CCBB3E857D7}" destId="{A3FF47A8-FBBF-4452-AA8E-D16073AD64F0}" srcOrd="0" destOrd="0" presId="urn:microsoft.com/office/officeart/2005/8/layout/process3"/>
    <dgm:cxn modelId="{C538CFA5-772A-46F6-8E98-6D36AFE495CD}" type="presParOf" srcId="{19C70E46-1051-4F3D-B8D3-6CCBB3E857D7}" destId="{B64DB38C-26F0-4A97-B5AF-B93F8253AD31}" srcOrd="1" destOrd="0" presId="urn:microsoft.com/office/officeart/2005/8/layout/process3"/>
    <dgm:cxn modelId="{76E687AA-D4AC-4459-845A-E33857E25B90}" type="presParOf" srcId="{19C70E46-1051-4F3D-B8D3-6CCBB3E857D7}" destId="{3E45EE8F-F8A3-4FD1-8815-8A582B4BE685}" srcOrd="2" destOrd="0" presId="urn:microsoft.com/office/officeart/2005/8/layout/process3"/>
    <dgm:cxn modelId="{68F5B3D6-156C-4C7A-93C1-2C97E121B124}" type="presParOf" srcId="{086DE6B3-967E-49EE-B7B0-0001B8FAB4C4}" destId="{B124D1A6-7860-4438-B29D-74F84A7B0A76}" srcOrd="5" destOrd="0" presId="urn:microsoft.com/office/officeart/2005/8/layout/process3"/>
    <dgm:cxn modelId="{E5048D91-8DDF-40A9-A44E-B3492F867B70}" type="presParOf" srcId="{B124D1A6-7860-4438-B29D-74F84A7B0A76}" destId="{2C35F909-17C3-45F3-85F4-FB63AD2E3330}" srcOrd="0" destOrd="0" presId="urn:microsoft.com/office/officeart/2005/8/layout/process3"/>
    <dgm:cxn modelId="{C6974893-AE7C-45A3-BFF8-AFA11660DEF7}" type="presParOf" srcId="{086DE6B3-967E-49EE-B7B0-0001B8FAB4C4}" destId="{226E1D8B-D30A-4F1D-92AB-D157B57F6DEE}" srcOrd="6" destOrd="0" presId="urn:microsoft.com/office/officeart/2005/8/layout/process3"/>
    <dgm:cxn modelId="{5B7A0D32-76EF-4877-931E-758DAAD30332}" type="presParOf" srcId="{226E1D8B-D30A-4F1D-92AB-D157B57F6DEE}" destId="{888363CF-3343-45B9-AE46-A87CA9395F5C}" srcOrd="0" destOrd="0" presId="urn:microsoft.com/office/officeart/2005/8/layout/process3"/>
    <dgm:cxn modelId="{E86EB074-93B9-4F3E-A10F-7B140CB5CFC3}" type="presParOf" srcId="{226E1D8B-D30A-4F1D-92AB-D157B57F6DEE}" destId="{94E25F7F-3FBD-4C45-937F-0F5E0347665B}" srcOrd="1" destOrd="0" presId="urn:microsoft.com/office/officeart/2005/8/layout/process3"/>
    <dgm:cxn modelId="{907CCAE4-69E0-4BAF-BA54-EBF7CB138C02}" type="presParOf" srcId="{226E1D8B-D30A-4F1D-92AB-D157B57F6DEE}" destId="{61431AB9-04BE-4A58-99AE-4A0990B76373}" srcOrd="2" destOrd="0" presId="urn:microsoft.com/office/officeart/2005/8/layout/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E95EA0F-6164-471B-8176-6F3570577891}" type="doc">
      <dgm:prSet loTypeId="urn:microsoft.com/office/officeart/2005/8/layout/hProcess9" loCatId="process" qsTypeId="urn:microsoft.com/office/officeart/2005/8/quickstyle/simple1" qsCatId="simple" csTypeId="urn:microsoft.com/office/officeart/2005/8/colors/accent1_2" csCatId="accent1" phldr="1"/>
      <dgm:spPr/>
    </dgm:pt>
    <dgm:pt modelId="{BD1E4FF9-EA6F-41D2-A1EE-AEFDB6C032F5}">
      <dgm:prSet phldrT="[文字]"/>
      <dgm:spPr/>
      <dgm:t>
        <a:bodyPr/>
        <a:lstStyle/>
        <a:p>
          <a:r>
            <a:rPr lang="zh-TW" altLang="en-US" dirty="0" smtClean="0"/>
            <a:t>確立研究母體</a:t>
          </a:r>
          <a:endParaRPr lang="zh-TW" altLang="en-US" dirty="0"/>
        </a:p>
      </dgm:t>
    </dgm:pt>
    <dgm:pt modelId="{9255B731-25EA-4452-9FA6-4C2B931A8BE2}" type="parTrans" cxnId="{2C60C3A1-A521-459E-9F49-39D446F80F52}">
      <dgm:prSet/>
      <dgm:spPr/>
      <dgm:t>
        <a:bodyPr/>
        <a:lstStyle/>
        <a:p>
          <a:endParaRPr lang="zh-TW" altLang="en-US"/>
        </a:p>
      </dgm:t>
    </dgm:pt>
    <dgm:pt modelId="{EB991D3F-6539-4631-A335-3A3B70F10657}" type="sibTrans" cxnId="{2C60C3A1-A521-459E-9F49-39D446F80F52}">
      <dgm:prSet/>
      <dgm:spPr/>
      <dgm:t>
        <a:bodyPr/>
        <a:lstStyle/>
        <a:p>
          <a:endParaRPr lang="zh-TW" altLang="en-US"/>
        </a:p>
      </dgm:t>
    </dgm:pt>
    <dgm:pt modelId="{D0102D4D-D10D-4A44-AC91-9E5E8743EEF3}">
      <dgm:prSet phldrT="[文字]"/>
      <dgm:spPr/>
      <dgm:t>
        <a:bodyPr/>
        <a:lstStyle/>
        <a:p>
          <a:r>
            <a:rPr lang="zh-TW" altLang="en-US" dirty="0" smtClean="0"/>
            <a:t>進行母體分析並建立母體底冊</a:t>
          </a:r>
          <a:endParaRPr lang="zh-TW" altLang="en-US" dirty="0"/>
        </a:p>
      </dgm:t>
    </dgm:pt>
    <dgm:pt modelId="{F35B84AF-481C-4810-8D32-978B428E2D78}" type="parTrans" cxnId="{ED2CB2EE-E173-4A0A-995B-D8DEA797E95F}">
      <dgm:prSet/>
      <dgm:spPr/>
      <dgm:t>
        <a:bodyPr/>
        <a:lstStyle/>
        <a:p>
          <a:endParaRPr lang="zh-TW" altLang="en-US"/>
        </a:p>
      </dgm:t>
    </dgm:pt>
    <dgm:pt modelId="{99E063E8-5EE1-4DEB-944B-EA5564A077C4}" type="sibTrans" cxnId="{ED2CB2EE-E173-4A0A-995B-D8DEA797E95F}">
      <dgm:prSet/>
      <dgm:spPr/>
      <dgm:t>
        <a:bodyPr/>
        <a:lstStyle/>
        <a:p>
          <a:endParaRPr lang="zh-TW" altLang="en-US"/>
        </a:p>
      </dgm:t>
    </dgm:pt>
    <dgm:pt modelId="{EF874030-496D-4CCA-8A56-61E653AED79F}">
      <dgm:prSet phldrT="[文字]"/>
      <dgm:spPr/>
      <dgm:t>
        <a:bodyPr/>
        <a:lstStyle/>
        <a:p>
          <a:r>
            <a:rPr lang="zh-TW" altLang="en-US" dirty="0" smtClean="0"/>
            <a:t>決定抽樣方法</a:t>
          </a:r>
          <a:endParaRPr lang="zh-TW" altLang="en-US" dirty="0"/>
        </a:p>
      </dgm:t>
    </dgm:pt>
    <dgm:pt modelId="{41BB8390-8C16-4CB2-AA65-2205D8B9D585}" type="parTrans" cxnId="{286C0180-E2C5-4BEF-9E8B-27BF121B4656}">
      <dgm:prSet/>
      <dgm:spPr/>
      <dgm:t>
        <a:bodyPr/>
        <a:lstStyle/>
        <a:p>
          <a:endParaRPr lang="zh-TW" altLang="en-US"/>
        </a:p>
      </dgm:t>
    </dgm:pt>
    <dgm:pt modelId="{4EC66217-C3DB-42B0-990C-BA1F6F3AB8AC}" type="sibTrans" cxnId="{286C0180-E2C5-4BEF-9E8B-27BF121B4656}">
      <dgm:prSet/>
      <dgm:spPr/>
      <dgm:t>
        <a:bodyPr/>
        <a:lstStyle/>
        <a:p>
          <a:endParaRPr lang="zh-TW" altLang="en-US"/>
        </a:p>
      </dgm:t>
    </dgm:pt>
    <dgm:pt modelId="{2081B160-31E4-46FF-83A8-2A00916412C8}">
      <dgm:prSet phldrT="[文字]"/>
      <dgm:spPr/>
      <dgm:t>
        <a:bodyPr/>
        <a:lstStyle/>
        <a:p>
          <a:r>
            <a:rPr lang="zh-TW" altLang="en-US" dirty="0" smtClean="0"/>
            <a:t>進行抽樣設計</a:t>
          </a:r>
          <a:endParaRPr lang="zh-TW" altLang="en-US" dirty="0"/>
        </a:p>
      </dgm:t>
    </dgm:pt>
    <dgm:pt modelId="{D1F0B2B6-7EA0-4F9A-BB03-5BFF49521680}" type="parTrans" cxnId="{5693960A-F94E-4DB9-ACF7-01CB2FAF431E}">
      <dgm:prSet/>
      <dgm:spPr/>
      <dgm:t>
        <a:bodyPr/>
        <a:lstStyle/>
        <a:p>
          <a:endParaRPr lang="zh-TW" altLang="en-US"/>
        </a:p>
      </dgm:t>
    </dgm:pt>
    <dgm:pt modelId="{5C1C9ADB-F641-4F85-A4A4-D6C349EC344D}" type="sibTrans" cxnId="{5693960A-F94E-4DB9-ACF7-01CB2FAF431E}">
      <dgm:prSet/>
      <dgm:spPr/>
      <dgm:t>
        <a:bodyPr/>
        <a:lstStyle/>
        <a:p>
          <a:endParaRPr lang="zh-TW" altLang="en-US"/>
        </a:p>
      </dgm:t>
    </dgm:pt>
    <dgm:pt modelId="{D7B6EE86-E521-42E5-9912-7A9AEF0EEC19}">
      <dgm:prSet phldrT="[文字]"/>
      <dgm:spPr/>
      <dgm:t>
        <a:bodyPr/>
        <a:lstStyle/>
        <a:p>
          <a:r>
            <a:rPr lang="zh-TW" altLang="en-US" dirty="0" smtClean="0"/>
            <a:t>抽出樣本</a:t>
          </a:r>
          <a:endParaRPr lang="zh-TW" altLang="en-US" dirty="0"/>
        </a:p>
      </dgm:t>
    </dgm:pt>
    <dgm:pt modelId="{6F898F62-A6E4-4169-B4FC-C462200EA99C}" type="parTrans" cxnId="{0D217D36-76C1-4337-8D23-6C635D055705}">
      <dgm:prSet/>
      <dgm:spPr/>
      <dgm:t>
        <a:bodyPr/>
        <a:lstStyle/>
        <a:p>
          <a:endParaRPr lang="zh-TW" altLang="en-US"/>
        </a:p>
      </dgm:t>
    </dgm:pt>
    <dgm:pt modelId="{18DF2F75-5094-48F4-90E1-B30B1662B1EC}" type="sibTrans" cxnId="{0D217D36-76C1-4337-8D23-6C635D055705}">
      <dgm:prSet/>
      <dgm:spPr/>
      <dgm:t>
        <a:bodyPr/>
        <a:lstStyle/>
        <a:p>
          <a:endParaRPr lang="zh-TW" altLang="en-US"/>
        </a:p>
      </dgm:t>
    </dgm:pt>
    <dgm:pt modelId="{3695C25C-8334-44B2-A1B2-677861184398}">
      <dgm:prSet phldrT="[文字]"/>
      <dgm:spPr/>
      <dgm:t>
        <a:bodyPr/>
        <a:lstStyle/>
        <a:p>
          <a:r>
            <a:rPr lang="zh-TW" altLang="en-US" dirty="0" smtClean="0"/>
            <a:t>運用樣本進行分析與推論</a:t>
          </a:r>
          <a:endParaRPr lang="zh-TW" altLang="en-US" dirty="0"/>
        </a:p>
      </dgm:t>
    </dgm:pt>
    <dgm:pt modelId="{5B0E5A5D-A384-48B6-BE7F-A9F7C39E0D82}" type="parTrans" cxnId="{A0D24606-5921-47F9-9DC5-51BB77F69644}">
      <dgm:prSet/>
      <dgm:spPr/>
      <dgm:t>
        <a:bodyPr/>
        <a:lstStyle/>
        <a:p>
          <a:endParaRPr lang="zh-TW" altLang="en-US"/>
        </a:p>
      </dgm:t>
    </dgm:pt>
    <dgm:pt modelId="{605668A4-E215-4FC8-833D-51FEF36EA6CF}" type="sibTrans" cxnId="{A0D24606-5921-47F9-9DC5-51BB77F69644}">
      <dgm:prSet/>
      <dgm:spPr/>
      <dgm:t>
        <a:bodyPr/>
        <a:lstStyle/>
        <a:p>
          <a:endParaRPr lang="zh-TW" altLang="en-US"/>
        </a:p>
      </dgm:t>
    </dgm:pt>
    <dgm:pt modelId="{31C244BC-5D16-4EFE-8105-1665EE0AC059}" type="pres">
      <dgm:prSet presAssocID="{4E95EA0F-6164-471B-8176-6F3570577891}" presName="CompostProcess" presStyleCnt="0">
        <dgm:presLayoutVars>
          <dgm:dir/>
          <dgm:resizeHandles val="exact"/>
        </dgm:presLayoutVars>
      </dgm:prSet>
      <dgm:spPr/>
    </dgm:pt>
    <dgm:pt modelId="{4746E636-F863-493A-9FF9-B83E19492DE5}" type="pres">
      <dgm:prSet presAssocID="{4E95EA0F-6164-471B-8176-6F3570577891}" presName="arrow" presStyleLbl="bgShp" presStyleIdx="0" presStyleCnt="1"/>
      <dgm:spPr/>
    </dgm:pt>
    <dgm:pt modelId="{7A0FB88E-961F-4A7F-9D6A-0FB732918CF0}" type="pres">
      <dgm:prSet presAssocID="{4E95EA0F-6164-471B-8176-6F3570577891}" presName="linearProcess" presStyleCnt="0"/>
      <dgm:spPr/>
    </dgm:pt>
    <dgm:pt modelId="{FA8AB905-CA93-4E14-AF42-C88091018C3F}" type="pres">
      <dgm:prSet presAssocID="{BD1E4FF9-EA6F-41D2-A1EE-AEFDB6C032F5}" presName="textNode" presStyleLbl="node1" presStyleIdx="0" presStyleCnt="6" custScaleX="69071" custScaleY="52097" custLinFactNeighborY="4295">
        <dgm:presLayoutVars>
          <dgm:bulletEnabled val="1"/>
        </dgm:presLayoutVars>
      </dgm:prSet>
      <dgm:spPr/>
      <dgm:t>
        <a:bodyPr/>
        <a:lstStyle/>
        <a:p>
          <a:endParaRPr lang="zh-TW" altLang="en-US"/>
        </a:p>
      </dgm:t>
    </dgm:pt>
    <dgm:pt modelId="{ABF64F7E-C32A-46E2-931A-375514F2F80D}" type="pres">
      <dgm:prSet presAssocID="{EB991D3F-6539-4631-A335-3A3B70F10657}" presName="sibTrans" presStyleCnt="0"/>
      <dgm:spPr/>
    </dgm:pt>
    <dgm:pt modelId="{7AFB9498-8F60-47D4-A525-C64EB9E96BBA}" type="pres">
      <dgm:prSet presAssocID="{D0102D4D-D10D-4A44-AC91-9E5E8743EEF3}" presName="textNode" presStyleLbl="node1" presStyleIdx="1" presStyleCnt="6" custScaleX="69071" custScaleY="52097" custLinFactNeighborY="4295">
        <dgm:presLayoutVars>
          <dgm:bulletEnabled val="1"/>
        </dgm:presLayoutVars>
      </dgm:prSet>
      <dgm:spPr/>
      <dgm:t>
        <a:bodyPr/>
        <a:lstStyle/>
        <a:p>
          <a:endParaRPr lang="zh-TW" altLang="en-US"/>
        </a:p>
      </dgm:t>
    </dgm:pt>
    <dgm:pt modelId="{E6A1AF6C-E626-4D0A-8B7A-1784876A9D12}" type="pres">
      <dgm:prSet presAssocID="{99E063E8-5EE1-4DEB-944B-EA5564A077C4}" presName="sibTrans" presStyleCnt="0"/>
      <dgm:spPr/>
    </dgm:pt>
    <dgm:pt modelId="{418ACCC0-29B1-41CD-A2E0-5AFB4986CBA7}" type="pres">
      <dgm:prSet presAssocID="{EF874030-496D-4CCA-8A56-61E653AED79F}" presName="textNode" presStyleLbl="node1" presStyleIdx="2" presStyleCnt="6" custScaleX="69071" custScaleY="52097" custLinFactNeighborY="4295">
        <dgm:presLayoutVars>
          <dgm:bulletEnabled val="1"/>
        </dgm:presLayoutVars>
      </dgm:prSet>
      <dgm:spPr/>
      <dgm:t>
        <a:bodyPr/>
        <a:lstStyle/>
        <a:p>
          <a:endParaRPr lang="zh-TW" altLang="en-US"/>
        </a:p>
      </dgm:t>
    </dgm:pt>
    <dgm:pt modelId="{D435F2D7-765D-4A8D-B787-065C5F49424C}" type="pres">
      <dgm:prSet presAssocID="{4EC66217-C3DB-42B0-990C-BA1F6F3AB8AC}" presName="sibTrans" presStyleCnt="0"/>
      <dgm:spPr/>
    </dgm:pt>
    <dgm:pt modelId="{5DA07B8F-7721-451A-9633-6EF76EFC0C00}" type="pres">
      <dgm:prSet presAssocID="{2081B160-31E4-46FF-83A8-2A00916412C8}" presName="textNode" presStyleLbl="node1" presStyleIdx="3" presStyleCnt="6" custScaleX="69071" custScaleY="52097" custLinFactNeighborY="4295">
        <dgm:presLayoutVars>
          <dgm:bulletEnabled val="1"/>
        </dgm:presLayoutVars>
      </dgm:prSet>
      <dgm:spPr/>
      <dgm:t>
        <a:bodyPr/>
        <a:lstStyle/>
        <a:p>
          <a:endParaRPr lang="zh-TW" altLang="en-US"/>
        </a:p>
      </dgm:t>
    </dgm:pt>
    <dgm:pt modelId="{062A575C-F439-40DA-A589-E72CF1811B4B}" type="pres">
      <dgm:prSet presAssocID="{5C1C9ADB-F641-4F85-A4A4-D6C349EC344D}" presName="sibTrans" presStyleCnt="0"/>
      <dgm:spPr/>
    </dgm:pt>
    <dgm:pt modelId="{CA3E5544-924B-44BC-B98A-EDF1CEF30FE8}" type="pres">
      <dgm:prSet presAssocID="{D7B6EE86-E521-42E5-9912-7A9AEF0EEC19}" presName="textNode" presStyleLbl="node1" presStyleIdx="4" presStyleCnt="6" custScaleX="69071" custScaleY="52097" custLinFactNeighborY="4295">
        <dgm:presLayoutVars>
          <dgm:bulletEnabled val="1"/>
        </dgm:presLayoutVars>
      </dgm:prSet>
      <dgm:spPr/>
      <dgm:t>
        <a:bodyPr/>
        <a:lstStyle/>
        <a:p>
          <a:endParaRPr lang="zh-TW" altLang="en-US"/>
        </a:p>
      </dgm:t>
    </dgm:pt>
    <dgm:pt modelId="{1FA3CE92-FC51-459E-9522-010B9A75CEB4}" type="pres">
      <dgm:prSet presAssocID="{18DF2F75-5094-48F4-90E1-B30B1662B1EC}" presName="sibTrans" presStyleCnt="0"/>
      <dgm:spPr/>
    </dgm:pt>
    <dgm:pt modelId="{5E2785AA-AF1C-4DD6-8CD9-2D49767F665A}" type="pres">
      <dgm:prSet presAssocID="{3695C25C-8334-44B2-A1B2-677861184398}" presName="textNode" presStyleLbl="node1" presStyleIdx="5" presStyleCnt="6" custScaleX="69071" custScaleY="52097" custLinFactNeighborY="4295">
        <dgm:presLayoutVars>
          <dgm:bulletEnabled val="1"/>
        </dgm:presLayoutVars>
      </dgm:prSet>
      <dgm:spPr/>
      <dgm:t>
        <a:bodyPr/>
        <a:lstStyle/>
        <a:p>
          <a:endParaRPr lang="zh-TW" altLang="en-US"/>
        </a:p>
      </dgm:t>
    </dgm:pt>
  </dgm:ptLst>
  <dgm:cxnLst>
    <dgm:cxn modelId="{834884E3-4859-4C82-B52C-5634A73157A3}" type="presOf" srcId="{4E95EA0F-6164-471B-8176-6F3570577891}" destId="{31C244BC-5D16-4EFE-8105-1665EE0AC059}" srcOrd="0" destOrd="0" presId="urn:microsoft.com/office/officeart/2005/8/layout/hProcess9"/>
    <dgm:cxn modelId="{286C0180-E2C5-4BEF-9E8B-27BF121B4656}" srcId="{4E95EA0F-6164-471B-8176-6F3570577891}" destId="{EF874030-496D-4CCA-8A56-61E653AED79F}" srcOrd="2" destOrd="0" parTransId="{41BB8390-8C16-4CB2-AA65-2205D8B9D585}" sibTransId="{4EC66217-C3DB-42B0-990C-BA1F6F3AB8AC}"/>
    <dgm:cxn modelId="{D9603E91-3943-490C-AAB2-DA42096454B8}" type="presOf" srcId="{D0102D4D-D10D-4A44-AC91-9E5E8743EEF3}" destId="{7AFB9498-8F60-47D4-A525-C64EB9E96BBA}" srcOrd="0" destOrd="0" presId="urn:microsoft.com/office/officeart/2005/8/layout/hProcess9"/>
    <dgm:cxn modelId="{A0D24606-5921-47F9-9DC5-51BB77F69644}" srcId="{4E95EA0F-6164-471B-8176-6F3570577891}" destId="{3695C25C-8334-44B2-A1B2-677861184398}" srcOrd="5" destOrd="0" parTransId="{5B0E5A5D-A384-48B6-BE7F-A9F7C39E0D82}" sibTransId="{605668A4-E215-4FC8-833D-51FEF36EA6CF}"/>
    <dgm:cxn modelId="{0D217D36-76C1-4337-8D23-6C635D055705}" srcId="{4E95EA0F-6164-471B-8176-6F3570577891}" destId="{D7B6EE86-E521-42E5-9912-7A9AEF0EEC19}" srcOrd="4" destOrd="0" parTransId="{6F898F62-A6E4-4169-B4FC-C462200EA99C}" sibTransId="{18DF2F75-5094-48F4-90E1-B30B1662B1EC}"/>
    <dgm:cxn modelId="{2C60C3A1-A521-459E-9F49-39D446F80F52}" srcId="{4E95EA0F-6164-471B-8176-6F3570577891}" destId="{BD1E4FF9-EA6F-41D2-A1EE-AEFDB6C032F5}" srcOrd="0" destOrd="0" parTransId="{9255B731-25EA-4452-9FA6-4C2B931A8BE2}" sibTransId="{EB991D3F-6539-4631-A335-3A3B70F10657}"/>
    <dgm:cxn modelId="{5693960A-F94E-4DB9-ACF7-01CB2FAF431E}" srcId="{4E95EA0F-6164-471B-8176-6F3570577891}" destId="{2081B160-31E4-46FF-83A8-2A00916412C8}" srcOrd="3" destOrd="0" parTransId="{D1F0B2B6-7EA0-4F9A-BB03-5BFF49521680}" sibTransId="{5C1C9ADB-F641-4F85-A4A4-D6C349EC344D}"/>
    <dgm:cxn modelId="{2F2A7C2D-0AA3-4774-B627-48E782459DCE}" type="presOf" srcId="{2081B160-31E4-46FF-83A8-2A00916412C8}" destId="{5DA07B8F-7721-451A-9633-6EF76EFC0C00}" srcOrd="0" destOrd="0" presId="urn:microsoft.com/office/officeart/2005/8/layout/hProcess9"/>
    <dgm:cxn modelId="{3ECBE7E5-5696-4D8F-A451-7A6A570F9A47}" type="presOf" srcId="{D7B6EE86-E521-42E5-9912-7A9AEF0EEC19}" destId="{CA3E5544-924B-44BC-B98A-EDF1CEF30FE8}" srcOrd="0" destOrd="0" presId="urn:microsoft.com/office/officeart/2005/8/layout/hProcess9"/>
    <dgm:cxn modelId="{ED2CB2EE-E173-4A0A-995B-D8DEA797E95F}" srcId="{4E95EA0F-6164-471B-8176-6F3570577891}" destId="{D0102D4D-D10D-4A44-AC91-9E5E8743EEF3}" srcOrd="1" destOrd="0" parTransId="{F35B84AF-481C-4810-8D32-978B428E2D78}" sibTransId="{99E063E8-5EE1-4DEB-944B-EA5564A077C4}"/>
    <dgm:cxn modelId="{94CD4FF8-5650-4AE3-B7EF-AD3AFE308EB9}" type="presOf" srcId="{EF874030-496D-4CCA-8A56-61E653AED79F}" destId="{418ACCC0-29B1-41CD-A2E0-5AFB4986CBA7}" srcOrd="0" destOrd="0" presId="urn:microsoft.com/office/officeart/2005/8/layout/hProcess9"/>
    <dgm:cxn modelId="{30344C1F-F03E-4992-9C04-4DE8AF6A5D1B}" type="presOf" srcId="{BD1E4FF9-EA6F-41D2-A1EE-AEFDB6C032F5}" destId="{FA8AB905-CA93-4E14-AF42-C88091018C3F}" srcOrd="0" destOrd="0" presId="urn:microsoft.com/office/officeart/2005/8/layout/hProcess9"/>
    <dgm:cxn modelId="{BBECA442-0A84-4900-9366-462DB460347A}" type="presOf" srcId="{3695C25C-8334-44B2-A1B2-677861184398}" destId="{5E2785AA-AF1C-4DD6-8CD9-2D49767F665A}" srcOrd="0" destOrd="0" presId="urn:microsoft.com/office/officeart/2005/8/layout/hProcess9"/>
    <dgm:cxn modelId="{FD1C2044-9F3F-4684-8686-7F2BFDC40D5E}" type="presParOf" srcId="{31C244BC-5D16-4EFE-8105-1665EE0AC059}" destId="{4746E636-F863-493A-9FF9-B83E19492DE5}" srcOrd="0" destOrd="0" presId="urn:microsoft.com/office/officeart/2005/8/layout/hProcess9"/>
    <dgm:cxn modelId="{A94A46A9-5E02-48FC-932A-27C8E24A4909}" type="presParOf" srcId="{31C244BC-5D16-4EFE-8105-1665EE0AC059}" destId="{7A0FB88E-961F-4A7F-9D6A-0FB732918CF0}" srcOrd="1" destOrd="0" presId="urn:microsoft.com/office/officeart/2005/8/layout/hProcess9"/>
    <dgm:cxn modelId="{37D32C4B-09C9-4324-8DFE-B05106A752A0}" type="presParOf" srcId="{7A0FB88E-961F-4A7F-9D6A-0FB732918CF0}" destId="{FA8AB905-CA93-4E14-AF42-C88091018C3F}" srcOrd="0" destOrd="0" presId="urn:microsoft.com/office/officeart/2005/8/layout/hProcess9"/>
    <dgm:cxn modelId="{AE39A5F8-8648-42BF-8643-CB5332C4048C}" type="presParOf" srcId="{7A0FB88E-961F-4A7F-9D6A-0FB732918CF0}" destId="{ABF64F7E-C32A-46E2-931A-375514F2F80D}" srcOrd="1" destOrd="0" presId="urn:microsoft.com/office/officeart/2005/8/layout/hProcess9"/>
    <dgm:cxn modelId="{A3587D72-ED31-4125-B25A-5F360CCCA98C}" type="presParOf" srcId="{7A0FB88E-961F-4A7F-9D6A-0FB732918CF0}" destId="{7AFB9498-8F60-47D4-A525-C64EB9E96BBA}" srcOrd="2" destOrd="0" presId="urn:microsoft.com/office/officeart/2005/8/layout/hProcess9"/>
    <dgm:cxn modelId="{C80E3FFF-1D05-4EE3-8F63-0E407E6525E5}" type="presParOf" srcId="{7A0FB88E-961F-4A7F-9D6A-0FB732918CF0}" destId="{E6A1AF6C-E626-4D0A-8B7A-1784876A9D12}" srcOrd="3" destOrd="0" presId="urn:microsoft.com/office/officeart/2005/8/layout/hProcess9"/>
    <dgm:cxn modelId="{6026CE3A-21C7-4C7E-BDC2-C481389D3A7D}" type="presParOf" srcId="{7A0FB88E-961F-4A7F-9D6A-0FB732918CF0}" destId="{418ACCC0-29B1-41CD-A2E0-5AFB4986CBA7}" srcOrd="4" destOrd="0" presId="urn:microsoft.com/office/officeart/2005/8/layout/hProcess9"/>
    <dgm:cxn modelId="{F3A92F23-A561-458B-A61C-147935AF7FB2}" type="presParOf" srcId="{7A0FB88E-961F-4A7F-9D6A-0FB732918CF0}" destId="{D435F2D7-765D-4A8D-B787-065C5F49424C}" srcOrd="5" destOrd="0" presId="urn:microsoft.com/office/officeart/2005/8/layout/hProcess9"/>
    <dgm:cxn modelId="{AFBA80E6-AEC5-4489-A7B2-AD68996365BA}" type="presParOf" srcId="{7A0FB88E-961F-4A7F-9D6A-0FB732918CF0}" destId="{5DA07B8F-7721-451A-9633-6EF76EFC0C00}" srcOrd="6" destOrd="0" presId="urn:microsoft.com/office/officeart/2005/8/layout/hProcess9"/>
    <dgm:cxn modelId="{86CF5C44-94B5-4252-878E-F90421D76F75}" type="presParOf" srcId="{7A0FB88E-961F-4A7F-9D6A-0FB732918CF0}" destId="{062A575C-F439-40DA-A589-E72CF1811B4B}" srcOrd="7" destOrd="0" presId="urn:microsoft.com/office/officeart/2005/8/layout/hProcess9"/>
    <dgm:cxn modelId="{7FCA3391-B21D-4BD7-80F6-E205437A9FF3}" type="presParOf" srcId="{7A0FB88E-961F-4A7F-9D6A-0FB732918CF0}" destId="{CA3E5544-924B-44BC-B98A-EDF1CEF30FE8}" srcOrd="8" destOrd="0" presId="urn:microsoft.com/office/officeart/2005/8/layout/hProcess9"/>
    <dgm:cxn modelId="{357C36FB-AFF3-4BC5-B44B-72F2B92C4D46}" type="presParOf" srcId="{7A0FB88E-961F-4A7F-9D6A-0FB732918CF0}" destId="{1FA3CE92-FC51-459E-9522-010B9A75CEB4}" srcOrd="9" destOrd="0" presId="urn:microsoft.com/office/officeart/2005/8/layout/hProcess9"/>
    <dgm:cxn modelId="{966FF2C3-DBC5-4F2C-82CF-8162A1139124}" type="presParOf" srcId="{7A0FB88E-961F-4A7F-9D6A-0FB732918CF0}" destId="{5E2785AA-AF1C-4DD6-8CD9-2D49767F665A}" srcOrd="10"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5EBD44D-925F-4B45-BF84-4C48B5397D2B}"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zh-TW" altLang="en-US"/>
        </a:p>
      </dgm:t>
    </dgm:pt>
    <dgm:pt modelId="{B03110AB-5D3F-412D-9913-59231BCEDC2C}">
      <dgm:prSet/>
      <dgm:spPr/>
      <dgm:t>
        <a:bodyPr/>
        <a:lstStyle/>
        <a:p>
          <a:pPr rtl="0"/>
          <a:r>
            <a:rPr lang="zh-TW" b="1" smtClean="0"/>
            <a:t>開啟母體名冊</a:t>
          </a:r>
          <a:r>
            <a:rPr lang="en-US" b="1" smtClean="0"/>
            <a:t>/</a:t>
          </a:r>
          <a:r>
            <a:rPr lang="zh-TW" b="1" smtClean="0"/>
            <a:t>底冊之檔案</a:t>
          </a:r>
          <a:endParaRPr lang="zh-TW"/>
        </a:p>
      </dgm:t>
    </dgm:pt>
    <dgm:pt modelId="{BA3610C4-FF50-458A-AB06-12F199EA40F6}" type="parTrans" cxnId="{9A360A5E-86C0-462F-B810-7500F7988888}">
      <dgm:prSet/>
      <dgm:spPr/>
      <dgm:t>
        <a:bodyPr/>
        <a:lstStyle/>
        <a:p>
          <a:endParaRPr lang="zh-TW" altLang="en-US"/>
        </a:p>
      </dgm:t>
    </dgm:pt>
    <dgm:pt modelId="{0A304DDE-B1B0-4887-8E98-7147800FD9FD}" type="sibTrans" cxnId="{9A360A5E-86C0-462F-B810-7500F7988888}">
      <dgm:prSet/>
      <dgm:spPr/>
      <dgm:t>
        <a:bodyPr/>
        <a:lstStyle/>
        <a:p>
          <a:endParaRPr lang="zh-TW" altLang="en-US"/>
        </a:p>
      </dgm:t>
    </dgm:pt>
    <dgm:pt modelId="{34CB1DB4-3E46-44DB-BE9C-F606BD296E24}">
      <dgm:prSet/>
      <dgm:spPr/>
      <dgm:t>
        <a:bodyPr/>
        <a:lstStyle/>
        <a:p>
          <a:pPr rtl="0"/>
          <a:r>
            <a:rPr lang="zh-TW" b="1" dirty="0" smtClean="0"/>
            <a:t>選取工具列之「資料」</a:t>
          </a:r>
          <a:endParaRPr lang="zh-TW" dirty="0"/>
        </a:p>
      </dgm:t>
    </dgm:pt>
    <dgm:pt modelId="{96A1905F-80D2-4693-B19E-A553B1EAFD3E}" type="parTrans" cxnId="{2BA0F04F-6602-4BDB-B6EB-72BF87266757}">
      <dgm:prSet/>
      <dgm:spPr/>
      <dgm:t>
        <a:bodyPr/>
        <a:lstStyle/>
        <a:p>
          <a:endParaRPr lang="zh-TW" altLang="en-US"/>
        </a:p>
      </dgm:t>
    </dgm:pt>
    <dgm:pt modelId="{7FD65FE2-8016-40DA-A4B0-953BFFE3AED3}" type="sibTrans" cxnId="{2BA0F04F-6602-4BDB-B6EB-72BF87266757}">
      <dgm:prSet/>
      <dgm:spPr/>
      <dgm:t>
        <a:bodyPr/>
        <a:lstStyle/>
        <a:p>
          <a:endParaRPr lang="zh-TW" altLang="en-US"/>
        </a:p>
      </dgm:t>
    </dgm:pt>
    <dgm:pt modelId="{7B1AAD86-30F0-438A-9E9D-2796190C93F1}">
      <dgm:prSet/>
      <dgm:spPr/>
      <dgm:t>
        <a:bodyPr/>
        <a:lstStyle/>
        <a:p>
          <a:pPr rtl="0"/>
          <a:r>
            <a:rPr lang="zh-TW" b="1" smtClean="0"/>
            <a:t>選取「選擇觀察值」</a:t>
          </a:r>
          <a:endParaRPr lang="zh-TW"/>
        </a:p>
      </dgm:t>
    </dgm:pt>
    <dgm:pt modelId="{02454395-4469-4D3B-87C0-C75D19DC4EC5}" type="parTrans" cxnId="{EE5781CC-5C1C-49D3-92E8-42E44F16F9F0}">
      <dgm:prSet/>
      <dgm:spPr/>
      <dgm:t>
        <a:bodyPr/>
        <a:lstStyle/>
        <a:p>
          <a:endParaRPr lang="zh-TW" altLang="en-US"/>
        </a:p>
      </dgm:t>
    </dgm:pt>
    <dgm:pt modelId="{7D1688B3-D303-4F3A-8732-464BA0798BA8}" type="sibTrans" cxnId="{EE5781CC-5C1C-49D3-92E8-42E44F16F9F0}">
      <dgm:prSet/>
      <dgm:spPr/>
      <dgm:t>
        <a:bodyPr/>
        <a:lstStyle/>
        <a:p>
          <a:endParaRPr lang="zh-TW" altLang="en-US"/>
        </a:p>
      </dgm:t>
    </dgm:pt>
    <dgm:pt modelId="{FF2857D4-3806-4F91-A55E-0DD054C641C2}">
      <dgm:prSet/>
      <dgm:spPr/>
      <dgm:t>
        <a:bodyPr/>
        <a:lstStyle/>
        <a:p>
          <a:pPr rtl="0"/>
          <a:r>
            <a:rPr lang="en-US" altLang="zh-TW" b="1" dirty="0" smtClean="0"/>
            <a:t>1.</a:t>
          </a:r>
          <a:r>
            <a:rPr lang="zh-TW" b="1" dirty="0" smtClean="0"/>
            <a:t>另存樣本於新檔</a:t>
          </a:r>
          <a:endParaRPr lang="en-US" b="1" dirty="0" smtClean="0"/>
        </a:p>
        <a:p>
          <a:pPr rtl="0"/>
          <a:r>
            <a:rPr lang="en-US" altLang="zh-TW" b="1" dirty="0" smtClean="0"/>
            <a:t>2.</a:t>
          </a:r>
          <a:r>
            <a:rPr lang="zh-TW" b="1" dirty="0" smtClean="0"/>
            <a:t>刪除不要的樣本</a:t>
          </a:r>
          <a:endParaRPr lang="zh-TW" dirty="0"/>
        </a:p>
      </dgm:t>
    </dgm:pt>
    <dgm:pt modelId="{DBAD3BBB-9DBA-4F4A-AB8F-663184635F56}" type="parTrans" cxnId="{17F0095B-2BB1-46EF-84F3-A15C0D78A6A2}">
      <dgm:prSet/>
      <dgm:spPr/>
      <dgm:t>
        <a:bodyPr/>
        <a:lstStyle/>
        <a:p>
          <a:endParaRPr lang="zh-TW" altLang="en-US"/>
        </a:p>
      </dgm:t>
    </dgm:pt>
    <dgm:pt modelId="{22BBF20A-3019-492B-8DA2-422DA4D5B82E}" type="sibTrans" cxnId="{17F0095B-2BB1-46EF-84F3-A15C0D78A6A2}">
      <dgm:prSet/>
      <dgm:spPr/>
      <dgm:t>
        <a:bodyPr/>
        <a:lstStyle/>
        <a:p>
          <a:endParaRPr lang="zh-TW" altLang="en-US"/>
        </a:p>
      </dgm:t>
    </dgm:pt>
    <dgm:pt modelId="{9190D330-239F-4364-8F11-C57359117F35}" type="pres">
      <dgm:prSet presAssocID="{D5EBD44D-925F-4B45-BF84-4C48B5397D2B}" presName="CompostProcess" presStyleCnt="0">
        <dgm:presLayoutVars>
          <dgm:dir/>
          <dgm:resizeHandles val="exact"/>
        </dgm:presLayoutVars>
      </dgm:prSet>
      <dgm:spPr/>
      <dgm:t>
        <a:bodyPr/>
        <a:lstStyle/>
        <a:p>
          <a:endParaRPr lang="zh-TW" altLang="en-US"/>
        </a:p>
      </dgm:t>
    </dgm:pt>
    <dgm:pt modelId="{880129A3-A2B2-4F0A-927C-0B6799E2F1CE}" type="pres">
      <dgm:prSet presAssocID="{D5EBD44D-925F-4B45-BF84-4C48B5397D2B}" presName="arrow" presStyleLbl="bgShp" presStyleIdx="0" presStyleCnt="1"/>
      <dgm:spPr/>
    </dgm:pt>
    <dgm:pt modelId="{EF9C2B24-D042-4671-AC08-69A2E5811CF4}" type="pres">
      <dgm:prSet presAssocID="{D5EBD44D-925F-4B45-BF84-4C48B5397D2B}" presName="linearProcess" presStyleCnt="0"/>
      <dgm:spPr/>
    </dgm:pt>
    <dgm:pt modelId="{58D7C712-6219-4160-B862-C5A5D1406655}" type="pres">
      <dgm:prSet presAssocID="{B03110AB-5D3F-412D-9913-59231BCEDC2C}" presName="textNode" presStyleLbl="node1" presStyleIdx="0" presStyleCnt="4">
        <dgm:presLayoutVars>
          <dgm:bulletEnabled val="1"/>
        </dgm:presLayoutVars>
      </dgm:prSet>
      <dgm:spPr/>
      <dgm:t>
        <a:bodyPr/>
        <a:lstStyle/>
        <a:p>
          <a:endParaRPr lang="zh-TW" altLang="en-US"/>
        </a:p>
      </dgm:t>
    </dgm:pt>
    <dgm:pt modelId="{C97C2D68-544C-47F2-A66A-6EB392EC703E}" type="pres">
      <dgm:prSet presAssocID="{0A304DDE-B1B0-4887-8E98-7147800FD9FD}" presName="sibTrans" presStyleCnt="0"/>
      <dgm:spPr/>
    </dgm:pt>
    <dgm:pt modelId="{D94F61B4-043D-49B3-8DA6-1B0B86553253}" type="pres">
      <dgm:prSet presAssocID="{34CB1DB4-3E46-44DB-BE9C-F606BD296E24}" presName="textNode" presStyleLbl="node1" presStyleIdx="1" presStyleCnt="4">
        <dgm:presLayoutVars>
          <dgm:bulletEnabled val="1"/>
        </dgm:presLayoutVars>
      </dgm:prSet>
      <dgm:spPr/>
      <dgm:t>
        <a:bodyPr/>
        <a:lstStyle/>
        <a:p>
          <a:endParaRPr lang="zh-TW" altLang="en-US"/>
        </a:p>
      </dgm:t>
    </dgm:pt>
    <dgm:pt modelId="{A557329B-D9F8-4609-95B7-C85D28C62B4E}" type="pres">
      <dgm:prSet presAssocID="{7FD65FE2-8016-40DA-A4B0-953BFFE3AED3}" presName="sibTrans" presStyleCnt="0"/>
      <dgm:spPr/>
    </dgm:pt>
    <dgm:pt modelId="{511D034D-601E-4A67-BD58-37FC10D9488A}" type="pres">
      <dgm:prSet presAssocID="{7B1AAD86-30F0-438A-9E9D-2796190C93F1}" presName="textNode" presStyleLbl="node1" presStyleIdx="2" presStyleCnt="4">
        <dgm:presLayoutVars>
          <dgm:bulletEnabled val="1"/>
        </dgm:presLayoutVars>
      </dgm:prSet>
      <dgm:spPr/>
      <dgm:t>
        <a:bodyPr/>
        <a:lstStyle/>
        <a:p>
          <a:endParaRPr lang="zh-TW" altLang="en-US"/>
        </a:p>
      </dgm:t>
    </dgm:pt>
    <dgm:pt modelId="{B0DCD577-0C0D-492A-887D-597FF4403180}" type="pres">
      <dgm:prSet presAssocID="{7D1688B3-D303-4F3A-8732-464BA0798BA8}" presName="sibTrans" presStyleCnt="0"/>
      <dgm:spPr/>
    </dgm:pt>
    <dgm:pt modelId="{FF7F3E73-8C92-4522-AA10-63BE7A9B73D5}" type="pres">
      <dgm:prSet presAssocID="{FF2857D4-3806-4F91-A55E-0DD054C641C2}" presName="textNode" presStyleLbl="node1" presStyleIdx="3" presStyleCnt="4">
        <dgm:presLayoutVars>
          <dgm:bulletEnabled val="1"/>
        </dgm:presLayoutVars>
      </dgm:prSet>
      <dgm:spPr/>
      <dgm:t>
        <a:bodyPr/>
        <a:lstStyle/>
        <a:p>
          <a:endParaRPr lang="zh-TW" altLang="en-US"/>
        </a:p>
      </dgm:t>
    </dgm:pt>
  </dgm:ptLst>
  <dgm:cxnLst>
    <dgm:cxn modelId="{9A360A5E-86C0-462F-B810-7500F7988888}" srcId="{D5EBD44D-925F-4B45-BF84-4C48B5397D2B}" destId="{B03110AB-5D3F-412D-9913-59231BCEDC2C}" srcOrd="0" destOrd="0" parTransId="{BA3610C4-FF50-458A-AB06-12F199EA40F6}" sibTransId="{0A304DDE-B1B0-4887-8E98-7147800FD9FD}"/>
    <dgm:cxn modelId="{6465F780-BCE2-4FE4-9567-C52A6ED6A56C}" type="presOf" srcId="{FF2857D4-3806-4F91-A55E-0DD054C641C2}" destId="{FF7F3E73-8C92-4522-AA10-63BE7A9B73D5}" srcOrd="0" destOrd="0" presId="urn:microsoft.com/office/officeart/2005/8/layout/hProcess9"/>
    <dgm:cxn modelId="{ECD486F7-509D-48B9-83E7-73867819BA97}" type="presOf" srcId="{34CB1DB4-3E46-44DB-BE9C-F606BD296E24}" destId="{D94F61B4-043D-49B3-8DA6-1B0B86553253}" srcOrd="0" destOrd="0" presId="urn:microsoft.com/office/officeart/2005/8/layout/hProcess9"/>
    <dgm:cxn modelId="{EE5781CC-5C1C-49D3-92E8-42E44F16F9F0}" srcId="{D5EBD44D-925F-4B45-BF84-4C48B5397D2B}" destId="{7B1AAD86-30F0-438A-9E9D-2796190C93F1}" srcOrd="2" destOrd="0" parTransId="{02454395-4469-4D3B-87C0-C75D19DC4EC5}" sibTransId="{7D1688B3-D303-4F3A-8732-464BA0798BA8}"/>
    <dgm:cxn modelId="{2BA0F04F-6602-4BDB-B6EB-72BF87266757}" srcId="{D5EBD44D-925F-4B45-BF84-4C48B5397D2B}" destId="{34CB1DB4-3E46-44DB-BE9C-F606BD296E24}" srcOrd="1" destOrd="0" parTransId="{96A1905F-80D2-4693-B19E-A553B1EAFD3E}" sibTransId="{7FD65FE2-8016-40DA-A4B0-953BFFE3AED3}"/>
    <dgm:cxn modelId="{EFFFEE42-0560-42E4-881F-216B1637A61E}" type="presOf" srcId="{7B1AAD86-30F0-438A-9E9D-2796190C93F1}" destId="{511D034D-601E-4A67-BD58-37FC10D9488A}" srcOrd="0" destOrd="0" presId="urn:microsoft.com/office/officeart/2005/8/layout/hProcess9"/>
    <dgm:cxn modelId="{17F0095B-2BB1-46EF-84F3-A15C0D78A6A2}" srcId="{D5EBD44D-925F-4B45-BF84-4C48B5397D2B}" destId="{FF2857D4-3806-4F91-A55E-0DD054C641C2}" srcOrd="3" destOrd="0" parTransId="{DBAD3BBB-9DBA-4F4A-AB8F-663184635F56}" sibTransId="{22BBF20A-3019-492B-8DA2-422DA4D5B82E}"/>
    <dgm:cxn modelId="{EE2F7FC5-0C2C-4B0C-96FB-1162CB613829}" type="presOf" srcId="{B03110AB-5D3F-412D-9913-59231BCEDC2C}" destId="{58D7C712-6219-4160-B862-C5A5D1406655}" srcOrd="0" destOrd="0" presId="urn:microsoft.com/office/officeart/2005/8/layout/hProcess9"/>
    <dgm:cxn modelId="{13C6F336-841D-4276-B9DA-01A893FE2DB4}" type="presOf" srcId="{D5EBD44D-925F-4B45-BF84-4C48B5397D2B}" destId="{9190D330-239F-4364-8F11-C57359117F35}" srcOrd="0" destOrd="0" presId="urn:microsoft.com/office/officeart/2005/8/layout/hProcess9"/>
    <dgm:cxn modelId="{C1E4D3B9-3E9B-4CC1-8593-AA20DB31008B}" type="presParOf" srcId="{9190D330-239F-4364-8F11-C57359117F35}" destId="{880129A3-A2B2-4F0A-927C-0B6799E2F1CE}" srcOrd="0" destOrd="0" presId="urn:microsoft.com/office/officeart/2005/8/layout/hProcess9"/>
    <dgm:cxn modelId="{CEF79A1B-97CE-4FEE-8D35-98CD9552AB28}" type="presParOf" srcId="{9190D330-239F-4364-8F11-C57359117F35}" destId="{EF9C2B24-D042-4671-AC08-69A2E5811CF4}" srcOrd="1" destOrd="0" presId="urn:microsoft.com/office/officeart/2005/8/layout/hProcess9"/>
    <dgm:cxn modelId="{CBB2778B-0400-4D20-8770-3F00ECBC1183}" type="presParOf" srcId="{EF9C2B24-D042-4671-AC08-69A2E5811CF4}" destId="{58D7C712-6219-4160-B862-C5A5D1406655}" srcOrd="0" destOrd="0" presId="urn:microsoft.com/office/officeart/2005/8/layout/hProcess9"/>
    <dgm:cxn modelId="{EB582362-065D-4496-A790-75F9746DCBDC}" type="presParOf" srcId="{EF9C2B24-D042-4671-AC08-69A2E5811CF4}" destId="{C97C2D68-544C-47F2-A66A-6EB392EC703E}" srcOrd="1" destOrd="0" presId="urn:microsoft.com/office/officeart/2005/8/layout/hProcess9"/>
    <dgm:cxn modelId="{4B9038C3-22EB-4122-B7F5-1D7F2CF3BC7B}" type="presParOf" srcId="{EF9C2B24-D042-4671-AC08-69A2E5811CF4}" destId="{D94F61B4-043D-49B3-8DA6-1B0B86553253}" srcOrd="2" destOrd="0" presId="urn:microsoft.com/office/officeart/2005/8/layout/hProcess9"/>
    <dgm:cxn modelId="{01C14F8F-2684-49EB-8505-6F7C6DBBCD09}" type="presParOf" srcId="{EF9C2B24-D042-4671-AC08-69A2E5811CF4}" destId="{A557329B-D9F8-4609-95B7-C85D28C62B4E}" srcOrd="3" destOrd="0" presId="urn:microsoft.com/office/officeart/2005/8/layout/hProcess9"/>
    <dgm:cxn modelId="{0DDAAD95-02F0-4B5E-81BC-AAAAD3125A3B}" type="presParOf" srcId="{EF9C2B24-D042-4671-AC08-69A2E5811CF4}" destId="{511D034D-601E-4A67-BD58-37FC10D9488A}" srcOrd="4" destOrd="0" presId="urn:microsoft.com/office/officeart/2005/8/layout/hProcess9"/>
    <dgm:cxn modelId="{7F587944-5274-4788-8B58-45AAC8DDEF16}" type="presParOf" srcId="{EF9C2B24-D042-4671-AC08-69A2E5811CF4}" destId="{B0DCD577-0C0D-492A-887D-597FF4403180}" srcOrd="5" destOrd="0" presId="urn:microsoft.com/office/officeart/2005/8/layout/hProcess9"/>
    <dgm:cxn modelId="{8A3BBDA9-F364-474E-A9B4-C0F0052F0C1B}" type="presParOf" srcId="{EF9C2B24-D042-4671-AC08-69A2E5811CF4}" destId="{FF7F3E73-8C92-4522-AA10-63BE7A9B73D5}" srcOrd="6"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zh-TW" altLang="en-US" smtClean="0"/>
              <a:t>按一下以編輯母片標題樣式</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標題與說明文字">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B61BEF0D-F0BB-DE4B-95CE-6DB70DBA9567}" type="datetimeFigureOut">
              <a:rPr lang="en-US" dirty="0"/>
              <a:pPr/>
              <a:t>9/16/2015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述 (含標題)">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zh-TW" altLang="en-US" smtClean="0"/>
              <a:t>按一下以編輯母片標題樣式</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smtClean="0"/>
              <a:t>按一下以編輯母片文字樣式</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B61BEF0D-F0BB-DE4B-95CE-6DB70DBA9567}" type="datetimeFigureOut">
              <a:rPr lang="en-US" dirty="0"/>
              <a:pPr/>
              <a:t>9/16/2015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片">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B61BEF0D-F0BB-DE4B-95CE-6DB70DBA9567}" type="datetimeFigureOut">
              <a:rPr lang="en-US" dirty="0"/>
              <a:pPr/>
              <a:t>9/16/2015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述名片">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zh-TW" altLang="en-US" smtClean="0"/>
              <a:t>按一下以編輯母片標題樣式</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smtClean="0"/>
              <a:t>按一下以編輯母片文字樣式</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B61BEF0D-F0BB-DE4B-95CE-6DB70DBA9567}" type="datetimeFigureOut">
              <a:rPr lang="en-US" dirty="0"/>
              <a:pPr/>
              <a:t>9/16/2015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是非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zh-TW" altLang="en-US" smtClean="0"/>
              <a:t>按一下以編輯母片標題樣式</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smtClean="0"/>
              <a:t>按一下以編輯母片文字樣式</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B61BEF0D-F0BB-DE4B-95CE-6DB70DBA9567}" type="datetimeFigureOut">
              <a:rPr lang="en-US" dirty="0"/>
              <a:pPr/>
              <a:t>9/16/2015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9/16/2015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Content Placeholder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9/16/2015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B61BEF0D-F0BB-DE4B-95CE-6DB70DBA9567}" type="datetimeFigureOut">
              <a:rPr lang="en-US" dirty="0"/>
              <a:pPr/>
              <a:t>9/16/2015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9/16/2015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9/16/2015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zh-TW" altLang="en-US" smtClean="0"/>
              <a:t>按一下以編輯母片標題樣式</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9/16/2015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9/16/2015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zh-TW" altLang="en-US" smtClean="0"/>
              <a:t>按一下以編輯母片標題樣式</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42A54C80-263E-416B-A8E0-580EDEADCBDC}" type="datetimeFigureOut">
              <a:rPr lang="en-US" dirty="0"/>
              <a:t>9/16/2015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zh-TW" altLang="en-US" smtClean="0"/>
              <a:t>按一下以編輯母片標題樣式</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TW" altLang="en-US" smtClean="0"/>
              <a:t>按一下圖示以新增圖片</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B61BEF0D-F0BB-DE4B-95CE-6DB70DBA9567}" type="datetimeFigureOut">
              <a:rPr lang="en-US" dirty="0"/>
              <a:pPr/>
              <a:t>9/16/2015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9/16/2015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507066" y="2404534"/>
            <a:ext cx="8525575" cy="1646302"/>
          </a:xfrm>
        </p:spPr>
        <p:txBody>
          <a:bodyPr/>
          <a:lstStyle/>
          <a:p>
            <a:pPr algn="ctr"/>
            <a:r>
              <a:rPr lang="zh-TW" altLang="en-US" dirty="0"/>
              <a:t>量化研究</a:t>
            </a:r>
            <a:r>
              <a:rPr lang="zh-TW" altLang="en-US" dirty="0" smtClean="0"/>
              <a:t>的研究設計</a:t>
            </a:r>
            <a:endParaRPr lang="zh-TW" altLang="en-US" dirty="0"/>
          </a:p>
        </p:txBody>
      </p:sp>
      <p:sp>
        <p:nvSpPr>
          <p:cNvPr id="3" name="副標題 2"/>
          <p:cNvSpPr>
            <a:spLocks noGrp="1"/>
          </p:cNvSpPr>
          <p:nvPr>
            <p:ph type="subTitle" idx="1"/>
          </p:nvPr>
        </p:nvSpPr>
        <p:spPr>
          <a:xfrm>
            <a:off x="1886385" y="4514472"/>
            <a:ext cx="7766936" cy="1096899"/>
          </a:xfrm>
        </p:spPr>
        <p:txBody>
          <a:bodyPr>
            <a:normAutofit lnSpcReduction="10000"/>
          </a:bodyPr>
          <a:lstStyle/>
          <a:p>
            <a:pPr algn="ctr"/>
            <a:r>
              <a:rPr lang="zh-TW" altLang="en-US" dirty="0" smtClean="0"/>
              <a:t>授課教師</a:t>
            </a:r>
            <a:endParaRPr lang="en-US" altLang="zh-TW" dirty="0" smtClean="0"/>
          </a:p>
          <a:p>
            <a:pPr algn="ctr"/>
            <a:r>
              <a:rPr lang="zh-TW" altLang="en-US" dirty="0" smtClean="0"/>
              <a:t>劉千嘉</a:t>
            </a:r>
            <a:endParaRPr lang="en-US" altLang="zh-TW" dirty="0" smtClean="0"/>
          </a:p>
          <a:p>
            <a:pPr algn="ctr"/>
            <a:r>
              <a:rPr lang="en-US" altLang="zh-TW" dirty="0" smtClean="0"/>
              <a:t>chienchia@cc.kmu.edu.tw</a:t>
            </a:r>
            <a:endParaRPr lang="zh-TW" altLang="en-US" dirty="0"/>
          </a:p>
        </p:txBody>
      </p:sp>
      <p:sp>
        <p:nvSpPr>
          <p:cNvPr id="4" name="矩形 3"/>
          <p:cNvSpPr/>
          <p:nvPr/>
        </p:nvSpPr>
        <p:spPr>
          <a:xfrm>
            <a:off x="3645617" y="600195"/>
            <a:ext cx="4248472" cy="646331"/>
          </a:xfrm>
          <a:prstGeom prst="rect">
            <a:avLst/>
          </a:prstGeom>
        </p:spPr>
        <p:txBody>
          <a:bodyPr/>
          <a:lstStyle/>
          <a:p>
            <a:pPr lvl="0" algn="ctr" rtl="0"/>
            <a:r>
              <a:rPr lang="zh-TW" sz="2000" dirty="0" smtClean="0">
                <a:solidFill>
                  <a:schemeClr val="accent1">
                    <a:lumMod val="75000"/>
                  </a:schemeClr>
                </a:solidFill>
              </a:rPr>
              <a:t>醫學社會學與社會工作學系</a:t>
            </a:r>
            <a:endParaRPr lang="zh-TW" sz="2000" dirty="0">
              <a:solidFill>
                <a:schemeClr val="accent1">
                  <a:lumMod val="75000"/>
                </a:schemeClr>
              </a:solidFill>
            </a:endParaRPr>
          </a:p>
          <a:p>
            <a:pPr lvl="0" algn="ctr" rtl="0"/>
            <a:r>
              <a:rPr lang="en-US" sz="2000" smtClean="0">
                <a:solidFill>
                  <a:schemeClr val="accent1">
                    <a:lumMod val="75000"/>
                  </a:schemeClr>
                </a:solidFill>
              </a:rPr>
              <a:t>2015/10/23</a:t>
            </a:r>
            <a:r>
              <a:rPr lang="zh-TW" sz="2000" dirty="0" smtClean="0">
                <a:solidFill>
                  <a:schemeClr val="accent1">
                    <a:lumMod val="75000"/>
                  </a:schemeClr>
                </a:solidFill>
              </a:rPr>
              <a:t> </a:t>
            </a:r>
            <a:endParaRPr lang="zh-TW" sz="2000" dirty="0">
              <a:solidFill>
                <a:schemeClr val="accent1">
                  <a:lumMod val="75000"/>
                </a:schemeClr>
              </a:solidFill>
            </a:endParaRPr>
          </a:p>
        </p:txBody>
      </p:sp>
    </p:spTree>
    <p:extLst>
      <p:ext uri="{BB962C8B-B14F-4D97-AF65-F5344CB8AC3E}">
        <p14:creationId xmlns:p14="http://schemas.microsoft.com/office/powerpoint/2010/main" val="41143745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研究設計的類型</a:t>
            </a:r>
          </a:p>
        </p:txBody>
      </p:sp>
      <p:sp>
        <p:nvSpPr>
          <p:cNvPr id="3" name="內容版面配置區 2"/>
          <p:cNvSpPr>
            <a:spLocks noGrp="1"/>
          </p:cNvSpPr>
          <p:nvPr>
            <p:ph idx="1"/>
          </p:nvPr>
        </p:nvSpPr>
        <p:spPr/>
        <p:txBody>
          <a:bodyPr/>
          <a:lstStyle/>
          <a:p>
            <a:r>
              <a:rPr lang="zh-TW" altLang="en-US" dirty="0"/>
              <a:t>驗證性研究（因果性研究</a:t>
            </a:r>
            <a:r>
              <a:rPr lang="en-US" altLang="zh-TW" dirty="0"/>
              <a:t>,Causal Study</a:t>
            </a:r>
            <a:r>
              <a:rPr lang="en-US" altLang="zh-TW" dirty="0" smtClean="0"/>
              <a:t>)</a:t>
            </a:r>
          </a:p>
          <a:p>
            <a:pPr lvl="1"/>
            <a:r>
              <a:rPr lang="zh-TW" altLang="en-US" dirty="0" smtClean="0"/>
              <a:t>旨在</a:t>
            </a:r>
            <a:r>
              <a:rPr lang="zh-TW" altLang="en-US" dirty="0"/>
              <a:t>發現構念之間的因果關係，即一個變數對另一個變數的影響或為什麼有某種結果出現。</a:t>
            </a:r>
          </a:p>
          <a:p>
            <a:pPr lvl="1"/>
            <a:r>
              <a:rPr lang="zh-TW" altLang="en-US" dirty="0"/>
              <a:t>因果的概念是以假設檢定為基礎，以歸納來推論結論，此種結論是條件的，無法明確論証。</a:t>
            </a:r>
          </a:p>
          <a:p>
            <a:pPr lvl="1"/>
            <a:r>
              <a:rPr lang="zh-TW" altLang="en-US" dirty="0"/>
              <a:t>主要的研究策略為實驗法及調查法。</a:t>
            </a:r>
          </a:p>
          <a:p>
            <a:endParaRPr lang="zh-TW" altLang="en-US" dirty="0"/>
          </a:p>
        </p:txBody>
      </p:sp>
    </p:spTree>
    <p:extLst>
      <p:ext uri="{BB962C8B-B14F-4D97-AF65-F5344CB8AC3E}">
        <p14:creationId xmlns:p14="http://schemas.microsoft.com/office/powerpoint/2010/main" val="38244401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研究類型的選擇</a:t>
            </a:r>
            <a:r>
              <a:rPr lang="en-US" altLang="zh-TW" dirty="0"/>
              <a:t/>
            </a:r>
            <a:br>
              <a:rPr lang="en-US" altLang="zh-TW" dirty="0"/>
            </a:br>
            <a:endParaRPr lang="zh-TW" altLang="en-US" dirty="0"/>
          </a:p>
        </p:txBody>
      </p:sp>
      <p:sp>
        <p:nvSpPr>
          <p:cNvPr id="3" name="內容版面配置區 2"/>
          <p:cNvSpPr>
            <a:spLocks noGrp="1"/>
          </p:cNvSpPr>
          <p:nvPr>
            <p:ph idx="1"/>
          </p:nvPr>
        </p:nvSpPr>
        <p:spPr/>
        <p:txBody>
          <a:bodyPr/>
          <a:lstStyle/>
          <a:p>
            <a:r>
              <a:rPr lang="zh-TW" altLang="en-US" dirty="0" smtClean="0"/>
              <a:t>研究類型的選擇</a:t>
            </a:r>
            <a:endParaRPr lang="en-US" altLang="zh-TW" dirty="0" smtClean="0"/>
          </a:p>
          <a:p>
            <a:pPr lvl="1"/>
            <a:r>
              <a:rPr lang="zh-TW" altLang="en-US" dirty="0" smtClean="0"/>
              <a:t>研究的分類僅是就</a:t>
            </a:r>
            <a:r>
              <a:rPr lang="zh-TW" altLang="en-US" dirty="0"/>
              <a:t>認知的方便性而</a:t>
            </a:r>
            <a:r>
              <a:rPr lang="zh-TW" altLang="en-US" dirty="0" smtClean="0"/>
              <a:t>進行分類。</a:t>
            </a:r>
            <a:endParaRPr lang="zh-TW" altLang="en-US" dirty="0"/>
          </a:p>
          <a:p>
            <a:pPr lvl="1"/>
            <a:r>
              <a:rPr lang="zh-TW" altLang="en-US" dirty="0" smtClean="0"/>
              <a:t>各種研究設計可能會交織</a:t>
            </a:r>
            <a:r>
              <a:rPr lang="zh-TW" altLang="en-US" dirty="0"/>
              <a:t>使用</a:t>
            </a:r>
          </a:p>
          <a:p>
            <a:pPr lvl="1"/>
            <a:r>
              <a:rPr lang="zh-TW" altLang="en-US" dirty="0"/>
              <a:t>不同的研究類型有其獨特的研究方法，因此，掌握研究類型大致就掌握了研究</a:t>
            </a:r>
            <a:r>
              <a:rPr lang="zh-TW" altLang="en-US" dirty="0" smtClean="0"/>
              <a:t>方法</a:t>
            </a:r>
            <a:endParaRPr lang="en-US" altLang="zh-TW" dirty="0" smtClean="0"/>
          </a:p>
          <a:p>
            <a:pPr lvl="1"/>
            <a:r>
              <a:rPr lang="zh-TW" altLang="en-US" dirty="0" smtClean="0"/>
              <a:t>沒有</a:t>
            </a:r>
            <a:r>
              <a:rPr lang="zh-TW" altLang="en-US" dirty="0"/>
              <a:t>哪一類別的研究一定優於另一類型的研究</a:t>
            </a:r>
          </a:p>
          <a:p>
            <a:pPr lvl="1"/>
            <a:r>
              <a:rPr lang="zh-TW" altLang="en-US" dirty="0"/>
              <a:t>研究品質的高低決定於研究者對研究方法的掌握是否得體及對研究問題的解析是否深入</a:t>
            </a:r>
          </a:p>
          <a:p>
            <a:endParaRPr lang="en-US" altLang="zh-TW" dirty="0" smtClean="0"/>
          </a:p>
          <a:p>
            <a:endParaRPr lang="zh-TW" altLang="en-US" dirty="0"/>
          </a:p>
          <a:p>
            <a:endParaRPr lang="zh-TW" altLang="en-US" dirty="0"/>
          </a:p>
        </p:txBody>
      </p:sp>
    </p:spTree>
    <p:extLst>
      <p:ext uri="{BB962C8B-B14F-4D97-AF65-F5344CB8AC3E}">
        <p14:creationId xmlns:p14="http://schemas.microsoft.com/office/powerpoint/2010/main" val="9334972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研究設計的效度</a:t>
            </a:r>
            <a:br>
              <a:rPr lang="zh-TW" altLang="en-US" dirty="0"/>
            </a:br>
            <a:endParaRPr lang="zh-TW" altLang="en-US" dirty="0"/>
          </a:p>
        </p:txBody>
      </p:sp>
      <p:sp>
        <p:nvSpPr>
          <p:cNvPr id="3" name="內容版面配置區 2"/>
          <p:cNvSpPr>
            <a:spLocks noGrp="1"/>
          </p:cNvSpPr>
          <p:nvPr>
            <p:ph idx="1"/>
          </p:nvPr>
        </p:nvSpPr>
        <p:spPr/>
        <p:txBody>
          <a:bodyPr/>
          <a:lstStyle/>
          <a:p>
            <a:r>
              <a:rPr lang="zh-TW" altLang="en-US" dirty="0"/>
              <a:t>研究設計</a:t>
            </a:r>
            <a:r>
              <a:rPr lang="zh-TW" altLang="en-US" dirty="0" smtClean="0"/>
              <a:t>的效度</a:t>
            </a:r>
            <a:endParaRPr lang="en-US" altLang="zh-TW" dirty="0" smtClean="0"/>
          </a:p>
          <a:p>
            <a:pPr lvl="1"/>
            <a:r>
              <a:rPr lang="zh-TW" altLang="en-US" dirty="0"/>
              <a:t>內部效</a:t>
            </a:r>
            <a:r>
              <a:rPr lang="zh-TW" altLang="en-US" dirty="0" smtClean="0"/>
              <a:t>度：指從</a:t>
            </a:r>
            <a:r>
              <a:rPr lang="zh-TW" altLang="en-US" dirty="0"/>
              <a:t>實驗</a:t>
            </a:r>
            <a:r>
              <a:rPr lang="en-US" altLang="zh-TW" dirty="0"/>
              <a:t>/</a:t>
            </a:r>
            <a:r>
              <a:rPr lang="zh-TW" altLang="en-US" dirty="0"/>
              <a:t>研究結果所得到的關係是否代表真正的關係。</a:t>
            </a:r>
          </a:p>
          <a:p>
            <a:pPr lvl="1"/>
            <a:r>
              <a:rPr lang="zh-TW" altLang="en-US" dirty="0" smtClean="0"/>
              <a:t>外部</a:t>
            </a:r>
            <a:r>
              <a:rPr lang="zh-TW" altLang="en-US" dirty="0"/>
              <a:t>效</a:t>
            </a:r>
            <a:r>
              <a:rPr lang="zh-TW" altLang="en-US" dirty="0" smtClean="0"/>
              <a:t>度：指</a:t>
            </a:r>
            <a:r>
              <a:rPr lang="zh-TW" altLang="en-US" dirty="0"/>
              <a:t>所獲得的因果關係是否能推論到一般化的</a:t>
            </a:r>
            <a:r>
              <a:rPr lang="zh-TW" altLang="en-US" dirty="0" smtClean="0"/>
              <a:t>結論</a:t>
            </a:r>
            <a:endParaRPr lang="en-US" altLang="zh-TW" dirty="0" smtClean="0"/>
          </a:p>
          <a:p>
            <a:r>
              <a:rPr lang="zh-TW" altLang="en-US" dirty="0" smtClean="0"/>
              <a:t>提升效度的方法</a:t>
            </a:r>
            <a:endParaRPr lang="en-US" altLang="zh-TW" dirty="0" smtClean="0"/>
          </a:p>
          <a:p>
            <a:pPr lvl="1"/>
            <a:r>
              <a:rPr lang="zh-TW" altLang="en-US" dirty="0"/>
              <a:t>配</a:t>
            </a:r>
            <a:r>
              <a:rPr lang="zh-TW" altLang="en-US" dirty="0" smtClean="0"/>
              <a:t>對</a:t>
            </a:r>
            <a:r>
              <a:rPr lang="zh-TW" altLang="en-US" dirty="0"/>
              <a:t>法：可降低外在因素的威脅，是使外在因素在實驗組及控制組均做相同設計的研究法</a:t>
            </a:r>
          </a:p>
          <a:p>
            <a:pPr lvl="1"/>
            <a:r>
              <a:rPr lang="zh-TW" altLang="en-US" dirty="0" smtClean="0"/>
              <a:t>隨機</a:t>
            </a:r>
            <a:r>
              <a:rPr lang="zh-TW" altLang="en-US" dirty="0"/>
              <a:t>分派：無法控制所有外在因素時採用。</a:t>
            </a:r>
          </a:p>
          <a:p>
            <a:pPr lvl="1"/>
            <a:r>
              <a:rPr lang="zh-TW" altLang="en-US" dirty="0" smtClean="0"/>
              <a:t>控制</a:t>
            </a:r>
            <a:r>
              <a:rPr lang="zh-TW" altLang="en-US" dirty="0"/>
              <a:t>組：研究設計實驗組外，增加一個控制組，則可抑制「實驗的刺激」，進而降低內部效度的威脅</a:t>
            </a:r>
          </a:p>
          <a:p>
            <a:pPr lvl="1"/>
            <a:r>
              <a:rPr lang="zh-TW" altLang="en-US" dirty="0" smtClean="0"/>
              <a:t>重複</a:t>
            </a:r>
            <a:r>
              <a:rPr lang="zh-TW" altLang="en-US" dirty="0"/>
              <a:t>實驗</a:t>
            </a:r>
            <a:r>
              <a:rPr lang="en-US" altLang="zh-TW" dirty="0"/>
              <a:t>:</a:t>
            </a:r>
            <a:r>
              <a:rPr lang="zh-TW" altLang="en-US" dirty="0"/>
              <a:t>實驗組及控制組在實驗後對調再進行另一回合實驗</a:t>
            </a:r>
          </a:p>
          <a:p>
            <a:pPr lvl="1"/>
            <a:endParaRPr lang="zh-TW" altLang="en-US" dirty="0"/>
          </a:p>
          <a:p>
            <a:pPr lvl="1"/>
            <a:endParaRPr lang="zh-TW" altLang="en-US" dirty="0"/>
          </a:p>
          <a:p>
            <a:endParaRPr lang="zh-TW" altLang="en-US" dirty="0"/>
          </a:p>
        </p:txBody>
      </p:sp>
    </p:spTree>
    <p:extLst>
      <p:ext uri="{BB962C8B-B14F-4D97-AF65-F5344CB8AC3E}">
        <p14:creationId xmlns:p14="http://schemas.microsoft.com/office/powerpoint/2010/main" val="11249613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量化研究設計</a:t>
            </a:r>
            <a:endParaRPr lang="zh-TW" altLang="en-US" dirty="0"/>
          </a:p>
        </p:txBody>
      </p:sp>
      <p:sp>
        <p:nvSpPr>
          <p:cNvPr id="3" name="內容版面配置區 2"/>
          <p:cNvSpPr>
            <a:spLocks noGrp="1"/>
          </p:cNvSpPr>
          <p:nvPr>
            <p:ph idx="1"/>
          </p:nvPr>
        </p:nvSpPr>
        <p:spPr>
          <a:xfrm>
            <a:off x="677334" y="1495425"/>
            <a:ext cx="8596668" cy="4545937"/>
          </a:xfrm>
        </p:spPr>
        <p:txBody>
          <a:bodyPr>
            <a:normAutofit/>
          </a:bodyPr>
          <a:lstStyle/>
          <a:p>
            <a:r>
              <a:rPr lang="zh-TW" altLang="en-US" dirty="0"/>
              <a:t>量化研究的量化</a:t>
            </a:r>
            <a:r>
              <a:rPr lang="zh-TW" altLang="en-US" dirty="0" smtClean="0"/>
              <a:t>研究設計</a:t>
            </a:r>
            <a:endParaRPr lang="en-US" altLang="zh-TW" dirty="0" smtClean="0"/>
          </a:p>
          <a:p>
            <a:pPr lvl="1"/>
            <a:r>
              <a:rPr lang="zh-TW" altLang="en-US" dirty="0"/>
              <a:t>指研究調查的計畫及結構，以構思如何解答研究問題</a:t>
            </a:r>
            <a:r>
              <a:rPr lang="zh-TW" altLang="en-US" dirty="0" smtClean="0"/>
              <a:t>。</a:t>
            </a:r>
            <a:endParaRPr lang="en-US" altLang="zh-TW" dirty="0" smtClean="0"/>
          </a:p>
          <a:p>
            <a:pPr lvl="1"/>
            <a:r>
              <a:rPr lang="zh-TW" altLang="en-US" dirty="0" smtClean="0"/>
              <a:t>開始於一個一般性的主題，然後將之濃縮為一個研究問題，並提出研究假設，再以經驗證據去檢定假設。</a:t>
            </a:r>
            <a:endParaRPr lang="en-US" altLang="zh-TW" dirty="0" smtClean="0"/>
          </a:p>
          <a:p>
            <a:r>
              <a:rPr lang="zh-TW" altLang="en-US" dirty="0" smtClean="0"/>
              <a:t>「公司聘用人員時是否存在性別歧視」，如何驗證？</a:t>
            </a:r>
            <a:endParaRPr lang="en-US" altLang="zh-TW" dirty="0" smtClean="0"/>
          </a:p>
          <a:p>
            <a:r>
              <a:rPr lang="zh-TW" altLang="en-US" dirty="0" smtClean="0"/>
              <a:t>「廣告是否促進商品銷售」，如何驗證？</a:t>
            </a:r>
            <a:endParaRPr lang="en-US" altLang="zh-TW" dirty="0" smtClean="0"/>
          </a:p>
          <a:p>
            <a:r>
              <a:rPr lang="zh-TW" altLang="en-US" dirty="0" smtClean="0"/>
              <a:t>「公德心有沒有</a:t>
            </a:r>
            <a:r>
              <a:rPr lang="zh-TW" altLang="en-US" dirty="0"/>
              <a:t>世代</a:t>
            </a:r>
            <a:r>
              <a:rPr lang="zh-TW" altLang="en-US" dirty="0" smtClean="0"/>
              <a:t>差異」</a:t>
            </a:r>
            <a:r>
              <a:rPr lang="zh-TW" altLang="en-US" dirty="0"/>
              <a:t>，如何驗證？</a:t>
            </a:r>
            <a:endParaRPr lang="en-US" altLang="zh-TW" dirty="0"/>
          </a:p>
          <a:p>
            <a:endParaRPr lang="en-US" altLang="zh-TW" dirty="0" smtClean="0"/>
          </a:p>
          <a:p>
            <a:endParaRPr lang="zh-TW" altLang="en-US" dirty="0"/>
          </a:p>
          <a:p>
            <a:pPr lvl="1"/>
            <a:endParaRPr lang="zh-TW" altLang="en-US" dirty="0"/>
          </a:p>
        </p:txBody>
      </p:sp>
    </p:spTree>
    <p:extLst>
      <p:ext uri="{BB962C8B-B14F-4D97-AF65-F5344CB8AC3E}">
        <p14:creationId xmlns:p14="http://schemas.microsoft.com/office/powerpoint/2010/main" val="17728085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研究問題</a:t>
            </a:r>
          </a:p>
        </p:txBody>
      </p:sp>
      <p:sp>
        <p:nvSpPr>
          <p:cNvPr id="3" name="內容版面配置區 2"/>
          <p:cNvSpPr>
            <a:spLocks noGrp="1"/>
          </p:cNvSpPr>
          <p:nvPr>
            <p:ph idx="1"/>
          </p:nvPr>
        </p:nvSpPr>
        <p:spPr/>
        <p:txBody>
          <a:bodyPr/>
          <a:lstStyle/>
          <a:p>
            <a:r>
              <a:rPr lang="zh-TW" altLang="en-US" dirty="0" smtClean="0"/>
              <a:t>開始一個研究計畫時，需先選擇一個主題。</a:t>
            </a:r>
            <a:endParaRPr lang="en-US" altLang="zh-TW" dirty="0" smtClean="0"/>
          </a:p>
          <a:p>
            <a:r>
              <a:rPr lang="zh-TW" altLang="en-US" dirty="0" smtClean="0"/>
              <a:t>主題做為起點，研究者須精煉、並將主題濃縮為研究問題。</a:t>
            </a:r>
            <a:endParaRPr lang="en-US" altLang="zh-TW" dirty="0" smtClean="0"/>
          </a:p>
          <a:p>
            <a:r>
              <a:rPr lang="zh-TW" altLang="en-US" dirty="0" smtClean="0"/>
              <a:t>多數的主題潛藏了許多研究問題，在廣泛的主題中，選定一個特定的研究問題。</a:t>
            </a:r>
            <a:endParaRPr lang="en-US" altLang="zh-TW" dirty="0" smtClean="0"/>
          </a:p>
          <a:p>
            <a:r>
              <a:rPr lang="zh-TW" altLang="en-US" dirty="0" smtClean="0"/>
              <a:t>從主題到問題</a:t>
            </a:r>
            <a:endParaRPr lang="en-US" altLang="zh-TW" dirty="0" smtClean="0"/>
          </a:p>
          <a:p>
            <a:pPr lvl="1"/>
            <a:r>
              <a:rPr lang="zh-TW" altLang="en-US" dirty="0" smtClean="0"/>
              <a:t>文獻檢索</a:t>
            </a:r>
            <a:endParaRPr lang="en-US" altLang="zh-TW" dirty="0" smtClean="0"/>
          </a:p>
          <a:p>
            <a:pPr lvl="1"/>
            <a:r>
              <a:rPr lang="zh-TW" altLang="en-US" dirty="0" smtClean="0"/>
              <a:t>與人討論</a:t>
            </a:r>
            <a:endParaRPr lang="en-US" altLang="zh-TW" dirty="0" smtClean="0"/>
          </a:p>
          <a:p>
            <a:pPr lvl="1"/>
            <a:r>
              <a:rPr lang="zh-TW" altLang="en-US" dirty="0"/>
              <a:t>聚焦</a:t>
            </a:r>
            <a:r>
              <a:rPr lang="zh-TW" altLang="en-US" dirty="0" smtClean="0"/>
              <a:t>於某特定情境</a:t>
            </a:r>
            <a:endParaRPr lang="en-US" altLang="zh-TW" dirty="0" smtClean="0"/>
          </a:p>
          <a:p>
            <a:pPr lvl="1"/>
            <a:r>
              <a:rPr lang="zh-TW" altLang="en-US" dirty="0" smtClean="0"/>
              <a:t>界定研究的目的與預期結果</a:t>
            </a:r>
            <a:endParaRPr lang="en-US" altLang="zh-TW" dirty="0" smtClean="0"/>
          </a:p>
        </p:txBody>
      </p:sp>
    </p:spTree>
    <p:extLst>
      <p:ext uri="{BB962C8B-B14F-4D97-AF65-F5344CB8AC3E}">
        <p14:creationId xmlns:p14="http://schemas.microsoft.com/office/powerpoint/2010/main" val="15378084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研究問題</a:t>
            </a:r>
            <a:endParaRPr lang="zh-TW" altLang="en-US" dirty="0"/>
          </a:p>
        </p:txBody>
      </p:sp>
      <p:sp>
        <p:nvSpPr>
          <p:cNvPr id="3" name="內容版面配置區 2"/>
          <p:cNvSpPr>
            <a:spLocks noGrp="1"/>
          </p:cNvSpPr>
          <p:nvPr>
            <p:ph idx="1"/>
          </p:nvPr>
        </p:nvSpPr>
        <p:spPr/>
        <p:txBody>
          <a:bodyPr/>
          <a:lstStyle/>
          <a:p>
            <a:r>
              <a:rPr lang="zh-TW" altLang="en-US" dirty="0" smtClean="0"/>
              <a:t>研究問題的內容</a:t>
            </a:r>
            <a:endParaRPr lang="en-US" altLang="zh-TW" dirty="0" smtClean="0"/>
          </a:p>
          <a:p>
            <a:pPr lvl="1"/>
            <a:r>
              <a:rPr lang="zh-TW" altLang="en-US" dirty="0" smtClean="0"/>
              <a:t>研究者</a:t>
            </a:r>
            <a:r>
              <a:rPr lang="zh-TW" altLang="en-US" dirty="0"/>
              <a:t>擬探討的社會、自然現象或其關係，以疑問的形式寫出的問題</a:t>
            </a:r>
          </a:p>
          <a:p>
            <a:pPr lvl="1"/>
            <a:r>
              <a:rPr lang="zh-TW" altLang="en-US" dirty="0"/>
              <a:t>研究問題是研究者想要透過研究提出答案的</a:t>
            </a:r>
            <a:r>
              <a:rPr lang="zh-TW" altLang="en-US" dirty="0" smtClean="0"/>
              <a:t>疑問</a:t>
            </a:r>
            <a:endParaRPr lang="en-US" altLang="zh-TW" dirty="0" smtClean="0"/>
          </a:p>
          <a:p>
            <a:pPr lvl="1"/>
            <a:endParaRPr lang="zh-TW" altLang="en-US" dirty="0"/>
          </a:p>
          <a:p>
            <a:r>
              <a:rPr lang="zh-TW" altLang="en-US" dirty="0"/>
              <a:t>研究者提出的研究問題，待研究完成時每個問題都要有具體的回答</a:t>
            </a:r>
          </a:p>
          <a:p>
            <a:r>
              <a:rPr lang="zh-TW" altLang="en-US" dirty="0" smtClean="0"/>
              <a:t>一份研究的研究</a:t>
            </a:r>
            <a:r>
              <a:rPr lang="zh-TW" altLang="en-US" dirty="0"/>
              <a:t>問題不要太多，</a:t>
            </a:r>
            <a:r>
              <a:rPr lang="zh-TW" altLang="en-US" dirty="0" smtClean="0"/>
              <a:t>以避免主軸不清</a:t>
            </a:r>
            <a:endParaRPr lang="zh-TW" altLang="en-US" dirty="0"/>
          </a:p>
          <a:p>
            <a:endParaRPr lang="zh-TW" altLang="en-US" dirty="0"/>
          </a:p>
        </p:txBody>
      </p:sp>
    </p:spTree>
    <p:extLst>
      <p:ext uri="{BB962C8B-B14F-4D97-AF65-F5344CB8AC3E}">
        <p14:creationId xmlns:p14="http://schemas.microsoft.com/office/powerpoint/2010/main" val="13471944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從研究問題到假設建立</a:t>
            </a:r>
            <a:endParaRPr lang="zh-TW" altLang="en-US" dirty="0"/>
          </a:p>
        </p:txBody>
      </p:sp>
      <p:sp>
        <p:nvSpPr>
          <p:cNvPr id="3" name="內容版面配置區 2"/>
          <p:cNvSpPr>
            <a:spLocks noGrp="1"/>
          </p:cNvSpPr>
          <p:nvPr>
            <p:ph idx="1"/>
          </p:nvPr>
        </p:nvSpPr>
        <p:spPr/>
        <p:txBody>
          <a:bodyPr/>
          <a:lstStyle/>
          <a:p>
            <a:r>
              <a:rPr lang="zh-TW" altLang="en-US" dirty="0" smtClean="0"/>
              <a:t>一個研究問題可發展出很多個假課</a:t>
            </a:r>
            <a:endParaRPr lang="en-US" altLang="zh-TW" dirty="0" smtClean="0"/>
          </a:p>
          <a:p>
            <a:r>
              <a:rPr lang="zh-TW" altLang="en-US" dirty="0" smtClean="0"/>
              <a:t>假設可以指出，一個關係存在於某些情況中。</a:t>
            </a:r>
            <a:endParaRPr lang="en-US" altLang="zh-TW" dirty="0" smtClean="0"/>
          </a:p>
          <a:p>
            <a:r>
              <a:rPr lang="zh-TW" altLang="en-US" dirty="0"/>
              <a:t>理論的</a:t>
            </a:r>
            <a:r>
              <a:rPr lang="zh-TW" altLang="en-US" dirty="0" smtClean="0"/>
              <a:t>切入</a:t>
            </a:r>
            <a:endParaRPr lang="en-US" altLang="zh-TW" dirty="0" smtClean="0"/>
          </a:p>
          <a:p>
            <a:pPr lvl="1"/>
            <a:r>
              <a:rPr lang="zh-TW" altLang="en-US" dirty="0" smtClean="0"/>
              <a:t>理論提供研究者概念與觀念，將之轉換成變項，並</a:t>
            </a:r>
            <a:r>
              <a:rPr lang="zh-TW" altLang="en-US" dirty="0"/>
              <a:t>提供推理的</a:t>
            </a:r>
            <a:r>
              <a:rPr lang="zh-TW" altLang="en-US" dirty="0" smtClean="0"/>
              <a:t>機制。</a:t>
            </a:r>
            <a:endParaRPr lang="en-US" altLang="zh-TW" dirty="0" smtClean="0"/>
          </a:p>
          <a:p>
            <a:pPr lvl="1"/>
            <a:r>
              <a:rPr lang="zh-TW" altLang="en-US" dirty="0" smtClean="0"/>
              <a:t>假設可以同時是研究問題的答案，或來自於理論的命題。</a:t>
            </a:r>
            <a:endParaRPr lang="zh-TW" altLang="en-US" dirty="0"/>
          </a:p>
        </p:txBody>
      </p:sp>
    </p:spTree>
    <p:extLst>
      <p:ext uri="{BB962C8B-B14F-4D97-AF65-F5344CB8AC3E}">
        <p14:creationId xmlns:p14="http://schemas.microsoft.com/office/powerpoint/2010/main" val="9044070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研究修訂</a:t>
            </a:r>
            <a:endParaRPr lang="zh-TW" altLang="en-US" dirty="0"/>
          </a:p>
        </p:txBody>
      </p:sp>
      <p:graphicFrame>
        <p:nvGraphicFramePr>
          <p:cNvPr id="4" name="內容版面配置區 3"/>
          <p:cNvGraphicFramePr>
            <a:graphicFrameLocks noGrp="1"/>
          </p:cNvGraphicFramePr>
          <p:nvPr>
            <p:ph idx="1"/>
            <p:extLst>
              <p:ext uri="{D42A27DB-BD31-4B8C-83A1-F6EECF244321}">
                <p14:modId xmlns:p14="http://schemas.microsoft.com/office/powerpoint/2010/main" val="672915374"/>
              </p:ext>
            </p:extLst>
          </p:nvPr>
        </p:nvGraphicFramePr>
        <p:xfrm>
          <a:off x="515155" y="798490"/>
          <a:ext cx="9182637" cy="60595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172270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ctrTitle"/>
          </p:nvPr>
        </p:nvSpPr>
        <p:spPr/>
        <p:txBody>
          <a:bodyPr/>
          <a:lstStyle/>
          <a:p>
            <a:r>
              <a:rPr lang="zh-TW" altLang="en-US" dirty="0"/>
              <a:t>量化研究的</a:t>
            </a:r>
            <a:r>
              <a:rPr lang="zh-TW" altLang="en-US" dirty="0" smtClean="0"/>
              <a:t>抽樣</a:t>
            </a:r>
            <a:endParaRPr lang="zh-TW" altLang="en-US" dirty="0"/>
          </a:p>
        </p:txBody>
      </p:sp>
      <p:sp>
        <p:nvSpPr>
          <p:cNvPr id="5" name="副標題 4"/>
          <p:cNvSpPr>
            <a:spLocks noGrp="1"/>
          </p:cNvSpPr>
          <p:nvPr>
            <p:ph type="subTitle" idx="1"/>
          </p:nvPr>
        </p:nvSpPr>
        <p:spPr/>
        <p:txBody>
          <a:bodyPr/>
          <a:lstStyle/>
          <a:p>
            <a:endParaRPr lang="zh-TW" altLang="en-US"/>
          </a:p>
        </p:txBody>
      </p:sp>
    </p:spTree>
    <p:extLst>
      <p:ext uri="{BB962C8B-B14F-4D97-AF65-F5344CB8AC3E}">
        <p14:creationId xmlns:p14="http://schemas.microsoft.com/office/powerpoint/2010/main" val="28567301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為何要抽樣</a:t>
            </a:r>
            <a:endParaRPr lang="zh-TW" altLang="en-US" dirty="0"/>
          </a:p>
        </p:txBody>
      </p:sp>
      <p:sp>
        <p:nvSpPr>
          <p:cNvPr id="3" name="內容版面配置區 2"/>
          <p:cNvSpPr>
            <a:spLocks noGrp="1"/>
          </p:cNvSpPr>
          <p:nvPr>
            <p:ph idx="1"/>
          </p:nvPr>
        </p:nvSpPr>
        <p:spPr/>
        <p:txBody>
          <a:bodyPr/>
          <a:lstStyle/>
          <a:p>
            <a:pPr>
              <a:lnSpc>
                <a:spcPct val="150000"/>
              </a:lnSpc>
            </a:pPr>
            <a:r>
              <a:rPr lang="zh-TW" altLang="en-US" sz="1600" dirty="0" smtClean="0">
                <a:latin typeface="新細明體" panose="02020500000000000000" pitchFamily="18" charset="-120"/>
              </a:rPr>
              <a:t>當我們對特定議題與現象感到興趣時，我們</a:t>
            </a:r>
            <a:r>
              <a:rPr lang="zh-TW" altLang="en-US" sz="1600" dirty="0">
                <a:latin typeface="新細明體" panose="02020500000000000000" pitchFamily="18" charset="-120"/>
              </a:rPr>
              <a:t>不可能</a:t>
            </a:r>
            <a:r>
              <a:rPr lang="zh-TW" altLang="en-US" sz="1600" dirty="0" smtClean="0">
                <a:latin typeface="新細明體" panose="02020500000000000000" pitchFamily="18" charset="-120"/>
              </a:rPr>
              <a:t>訪問母體中的所有個體，在時間與成本考量下，僅能以少部分的個體，來代表所感興趣的母體，如何選出具代表性的個體，即是抽樣</a:t>
            </a:r>
            <a:r>
              <a:rPr lang="zh-TW" altLang="en-US" sz="1600" dirty="0">
                <a:latin typeface="新細明體" panose="02020500000000000000" pitchFamily="18" charset="-120"/>
              </a:rPr>
              <a:t>。</a:t>
            </a:r>
          </a:p>
          <a:p>
            <a:pPr>
              <a:lnSpc>
                <a:spcPct val="150000"/>
              </a:lnSpc>
            </a:pPr>
            <a:r>
              <a:rPr lang="en-US" altLang="zh-TW" dirty="0" smtClean="0"/>
              <a:t>Q.</a:t>
            </a:r>
            <a:r>
              <a:rPr lang="zh-TW" altLang="en-US" dirty="0" smtClean="0"/>
              <a:t>台灣地區</a:t>
            </a:r>
            <a:r>
              <a:rPr lang="en-US" altLang="zh-TW" dirty="0" smtClean="0"/>
              <a:t>40</a:t>
            </a:r>
            <a:r>
              <a:rPr lang="zh-TW" altLang="en-US" dirty="0" smtClean="0"/>
              <a:t>歲以上男性吸煙的比例有多少</a:t>
            </a:r>
            <a:r>
              <a:rPr lang="en-US" altLang="zh-TW" dirty="0" smtClean="0"/>
              <a:t>?</a:t>
            </a:r>
            <a:endParaRPr lang="en-US" altLang="zh-TW" dirty="0"/>
          </a:p>
          <a:p>
            <a:pPr>
              <a:lnSpc>
                <a:spcPct val="150000"/>
              </a:lnSpc>
            </a:pPr>
            <a:r>
              <a:rPr lang="en-US" altLang="zh-TW" dirty="0" smtClean="0"/>
              <a:t>Q.</a:t>
            </a:r>
            <a:r>
              <a:rPr lang="zh-TW" altLang="en-US" dirty="0" smtClean="0"/>
              <a:t>高雄地區</a:t>
            </a:r>
            <a:r>
              <a:rPr lang="en-US" altLang="zh-TW" dirty="0" smtClean="0"/>
              <a:t>18</a:t>
            </a:r>
            <a:r>
              <a:rPr lang="zh-TW" altLang="en-US" dirty="0" smtClean="0"/>
              <a:t>歲至</a:t>
            </a:r>
            <a:r>
              <a:rPr lang="en-US" altLang="zh-TW" dirty="0" smtClean="0"/>
              <a:t>22</a:t>
            </a:r>
            <a:r>
              <a:rPr lang="zh-TW" altLang="en-US" dirty="0" smtClean="0"/>
              <a:t>歲青少年使用</a:t>
            </a:r>
            <a:r>
              <a:rPr lang="en-US" altLang="zh-TW" dirty="0" smtClean="0"/>
              <a:t>FACEBOOK</a:t>
            </a:r>
            <a:r>
              <a:rPr lang="zh-TW" altLang="en-US" dirty="0" smtClean="0"/>
              <a:t>的比例有多少？</a:t>
            </a:r>
            <a:endParaRPr lang="en-US" altLang="zh-TW" sz="1600" dirty="0">
              <a:latin typeface="新細明體" panose="02020500000000000000" pitchFamily="18" charset="-120"/>
            </a:endParaRPr>
          </a:p>
          <a:p>
            <a:r>
              <a:rPr lang="en-US" altLang="zh-TW" dirty="0" smtClean="0"/>
              <a:t>Q.</a:t>
            </a:r>
            <a:r>
              <a:rPr lang="zh-TW" altLang="en-US" dirty="0" smtClean="0"/>
              <a:t>高雄醫學大學的大一學生持持有智慧型手機的比例有多少？</a:t>
            </a:r>
            <a:endParaRPr lang="zh-TW" altLang="en-US" dirty="0"/>
          </a:p>
        </p:txBody>
      </p:sp>
    </p:spTree>
    <p:extLst>
      <p:ext uri="{BB962C8B-B14F-4D97-AF65-F5344CB8AC3E}">
        <p14:creationId xmlns:p14="http://schemas.microsoft.com/office/powerpoint/2010/main" val="38687688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何謂量化研究</a:t>
            </a:r>
            <a:endParaRPr lang="zh-TW" altLang="en-US" dirty="0"/>
          </a:p>
        </p:txBody>
      </p:sp>
      <p:sp>
        <p:nvSpPr>
          <p:cNvPr id="3" name="內容版面配置區 2"/>
          <p:cNvSpPr>
            <a:spLocks noGrp="1"/>
          </p:cNvSpPr>
          <p:nvPr>
            <p:ph idx="1"/>
          </p:nvPr>
        </p:nvSpPr>
        <p:spPr/>
        <p:txBody>
          <a:bodyPr>
            <a:normAutofit/>
          </a:bodyPr>
          <a:lstStyle/>
          <a:p>
            <a:r>
              <a:rPr lang="zh-TW" altLang="en-US" dirty="0" smtClean="0"/>
              <a:t>量化研究</a:t>
            </a:r>
            <a:endParaRPr lang="en-US" altLang="zh-TW" dirty="0" smtClean="0"/>
          </a:p>
          <a:p>
            <a:pPr lvl="1"/>
            <a:r>
              <a:rPr lang="zh-TW" altLang="en-US" dirty="0" smtClean="0"/>
              <a:t>作為</a:t>
            </a:r>
            <a:r>
              <a:rPr lang="zh-TW" altLang="en-US" dirty="0"/>
              <a:t>社會與行為科學研究的主流方法，量化研究在學術與應用</a:t>
            </a:r>
            <a:r>
              <a:rPr lang="zh-TW" altLang="en-US" dirty="0" smtClean="0"/>
              <a:t>領域占有</a:t>
            </a:r>
            <a:r>
              <a:rPr lang="zh-TW" altLang="en-US" dirty="0"/>
              <a:t>相當重要的角色</a:t>
            </a:r>
            <a:r>
              <a:rPr lang="zh-TW" altLang="en-US" dirty="0" smtClean="0"/>
              <a:t>。</a:t>
            </a:r>
            <a:endParaRPr lang="en-US" altLang="zh-TW" dirty="0" smtClean="0"/>
          </a:p>
          <a:p>
            <a:pPr lvl="1"/>
            <a:r>
              <a:rPr lang="zh-TW" altLang="en-US" dirty="0" smtClean="0"/>
              <a:t>社會</a:t>
            </a:r>
            <a:r>
              <a:rPr lang="zh-TW" altLang="en-US" dirty="0"/>
              <a:t>與行為科學的量化研究，是實證科學典範的產物，依循科學</a:t>
            </a:r>
            <a:r>
              <a:rPr lang="zh-TW" altLang="en-US" dirty="0" smtClean="0"/>
              <a:t>研究</a:t>
            </a:r>
            <a:r>
              <a:rPr lang="zh-TW" altLang="en-US" dirty="0"/>
              <a:t>的概念與邏輯，主要的研究方法包括了調查、測驗與實驗法</a:t>
            </a:r>
            <a:r>
              <a:rPr lang="zh-TW" altLang="en-US" dirty="0" smtClean="0"/>
              <a:t>。</a:t>
            </a:r>
            <a:endParaRPr lang="en-US" altLang="zh-TW" dirty="0" smtClean="0"/>
          </a:p>
          <a:p>
            <a:pPr lvl="1"/>
            <a:r>
              <a:rPr lang="zh-TW" altLang="en-US" dirty="0" smtClean="0"/>
              <a:t>在</a:t>
            </a:r>
            <a:r>
              <a:rPr lang="zh-TW" altLang="en-US" dirty="0"/>
              <a:t>電腦科技的發展下，量化研究有著快速的發展</a:t>
            </a:r>
            <a:r>
              <a:rPr lang="zh-TW" altLang="en-US" dirty="0" smtClean="0"/>
              <a:t>。</a:t>
            </a:r>
            <a:endParaRPr lang="zh-TW" altLang="en-US" dirty="0"/>
          </a:p>
        </p:txBody>
      </p:sp>
    </p:spTree>
    <p:extLst>
      <p:ext uri="{BB962C8B-B14F-4D97-AF65-F5344CB8AC3E}">
        <p14:creationId xmlns:p14="http://schemas.microsoft.com/office/powerpoint/2010/main" val="5825785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為何要抽樣</a:t>
            </a:r>
          </a:p>
        </p:txBody>
      </p:sp>
      <p:sp>
        <p:nvSpPr>
          <p:cNvPr id="3" name="內容版面配置區 2"/>
          <p:cNvSpPr>
            <a:spLocks noGrp="1"/>
          </p:cNvSpPr>
          <p:nvPr>
            <p:ph idx="1"/>
          </p:nvPr>
        </p:nvSpPr>
        <p:spPr/>
        <p:txBody>
          <a:bodyPr/>
          <a:lstStyle/>
          <a:p>
            <a:r>
              <a:rPr lang="zh-TW" altLang="en-US" dirty="0" smtClean="0"/>
              <a:t>抽樣的優點</a:t>
            </a:r>
            <a:endParaRPr lang="en-US" altLang="zh-TW" dirty="0" smtClean="0"/>
          </a:p>
          <a:p>
            <a:pPr lvl="1"/>
            <a:r>
              <a:rPr lang="zh-TW" altLang="en-US" dirty="0" smtClean="0"/>
              <a:t>將大幅度節省人力、物力與財力</a:t>
            </a:r>
            <a:r>
              <a:rPr lang="zh-TW" altLang="en-US" dirty="0"/>
              <a:t>。</a:t>
            </a:r>
          </a:p>
          <a:p>
            <a:pPr lvl="1"/>
            <a:r>
              <a:rPr lang="zh-TW" altLang="en-US" dirty="0" smtClean="0"/>
              <a:t>縮短</a:t>
            </a:r>
            <a:r>
              <a:rPr lang="zh-TW" altLang="en-US" dirty="0"/>
              <a:t>調查與整理時間。</a:t>
            </a:r>
          </a:p>
          <a:p>
            <a:pPr lvl="1"/>
            <a:r>
              <a:rPr lang="zh-TW" altLang="en-US" dirty="0" smtClean="0"/>
              <a:t>可對抽出</a:t>
            </a:r>
            <a:r>
              <a:rPr lang="zh-TW" altLang="en-US" dirty="0"/>
              <a:t>之樣本可做更詳細之調查。</a:t>
            </a:r>
          </a:p>
          <a:p>
            <a:pPr lvl="1"/>
            <a:r>
              <a:rPr lang="zh-TW" altLang="en-US" dirty="0" smtClean="0"/>
              <a:t>迅速</a:t>
            </a:r>
            <a:r>
              <a:rPr lang="zh-TW" altLang="en-US" dirty="0"/>
              <a:t>獲得調查結果。</a:t>
            </a:r>
          </a:p>
          <a:p>
            <a:pPr lvl="1"/>
            <a:r>
              <a:rPr lang="zh-TW" altLang="en-US" dirty="0" smtClean="0"/>
              <a:t>配合</a:t>
            </a:r>
            <a:r>
              <a:rPr lang="zh-TW" altLang="en-US" dirty="0"/>
              <a:t>研究特性與機動性之行政措施。</a:t>
            </a:r>
          </a:p>
          <a:p>
            <a:pPr lvl="1"/>
            <a:endParaRPr lang="zh-TW" altLang="en-US" dirty="0"/>
          </a:p>
        </p:txBody>
      </p:sp>
    </p:spTree>
    <p:extLst>
      <p:ext uri="{BB962C8B-B14F-4D97-AF65-F5344CB8AC3E}">
        <p14:creationId xmlns:p14="http://schemas.microsoft.com/office/powerpoint/2010/main" val="25606864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何謂抽樣</a:t>
            </a:r>
            <a:endParaRPr lang="zh-TW" altLang="en-US" dirty="0"/>
          </a:p>
        </p:txBody>
      </p:sp>
      <p:sp>
        <p:nvSpPr>
          <p:cNvPr id="3" name="內容版面配置區 2"/>
          <p:cNvSpPr>
            <a:spLocks noGrp="1"/>
          </p:cNvSpPr>
          <p:nvPr>
            <p:ph idx="1"/>
          </p:nvPr>
        </p:nvSpPr>
        <p:spPr/>
        <p:txBody>
          <a:bodyPr/>
          <a:lstStyle/>
          <a:p>
            <a:r>
              <a:rPr lang="zh-TW" altLang="en-US" dirty="0" smtClean="0"/>
              <a:t>抽樣</a:t>
            </a:r>
            <a:r>
              <a:rPr lang="en-US" altLang="zh-TW" dirty="0" smtClean="0"/>
              <a:t>(</a:t>
            </a:r>
            <a:r>
              <a:rPr lang="en-US" altLang="zh-TW" dirty="0"/>
              <a:t>sampling</a:t>
            </a:r>
            <a:r>
              <a:rPr lang="en-US" altLang="zh-TW" dirty="0" smtClean="0"/>
              <a:t>)</a:t>
            </a:r>
          </a:p>
          <a:p>
            <a:pPr lvl="1"/>
            <a:r>
              <a:rPr lang="zh-TW" altLang="en-US" dirty="0" smtClean="0"/>
              <a:t>自</a:t>
            </a:r>
            <a:r>
              <a:rPr lang="zh-TW" altLang="en-US" dirty="0"/>
              <a:t>母群體中選取部份元素</a:t>
            </a:r>
            <a:r>
              <a:rPr lang="en-US" altLang="zh-TW" dirty="0"/>
              <a:t>/</a:t>
            </a:r>
            <a:r>
              <a:rPr lang="zh-TW" altLang="en-US" dirty="0"/>
              <a:t>基本單位</a:t>
            </a:r>
            <a:r>
              <a:rPr lang="en-US" altLang="zh-TW" dirty="0"/>
              <a:t>(elements)</a:t>
            </a:r>
            <a:r>
              <a:rPr lang="zh-TW" altLang="en-US" dirty="0"/>
              <a:t>為樣本，</a:t>
            </a:r>
            <a:r>
              <a:rPr lang="zh-TW" altLang="en-US" dirty="0" smtClean="0"/>
              <a:t>並從</a:t>
            </a:r>
            <a:r>
              <a:rPr lang="zh-TW" altLang="en-US" dirty="0"/>
              <a:t>選取的</a:t>
            </a:r>
            <a:r>
              <a:rPr lang="zh-TW" altLang="en-US" dirty="0" smtClean="0"/>
              <a:t>樣本中推論母體</a:t>
            </a:r>
            <a:r>
              <a:rPr lang="zh-TW" altLang="en-US" dirty="0"/>
              <a:t>的特徵</a:t>
            </a:r>
            <a:r>
              <a:rPr lang="zh-TW" altLang="en-US" dirty="0" smtClean="0"/>
              <a:t>。</a:t>
            </a:r>
            <a:endParaRPr lang="en-US" altLang="zh-TW" dirty="0" smtClean="0"/>
          </a:p>
          <a:p>
            <a:pPr lvl="1"/>
            <a:r>
              <a:rPr lang="zh-TW" altLang="en-US" dirty="0" smtClean="0"/>
              <a:t>從</a:t>
            </a:r>
            <a:r>
              <a:rPr lang="zh-TW" altLang="en-US" dirty="0"/>
              <a:t>一個母體中抽出一組樣本，</a:t>
            </a:r>
            <a:r>
              <a:rPr lang="zh-TW" altLang="en-US" dirty="0" smtClean="0"/>
              <a:t>利用選出的樣本</a:t>
            </a:r>
            <a:r>
              <a:rPr lang="zh-TW" altLang="en-US" dirty="0"/>
              <a:t>來推</a:t>
            </a:r>
            <a:r>
              <a:rPr lang="zh-TW" altLang="en-US" dirty="0" smtClean="0"/>
              <a:t>估母體特性。</a:t>
            </a:r>
            <a:endParaRPr lang="en-US" altLang="zh-TW" dirty="0" smtClean="0"/>
          </a:p>
          <a:p>
            <a:pPr lvl="1"/>
            <a:endParaRPr lang="zh-TW" altLang="en-US" dirty="0"/>
          </a:p>
          <a:p>
            <a:r>
              <a:rPr lang="zh-TW" altLang="en-US" dirty="0"/>
              <a:t>抽樣的</a:t>
            </a:r>
            <a:r>
              <a:rPr lang="zh-TW" altLang="en-US" dirty="0" smtClean="0"/>
              <a:t>日常運用</a:t>
            </a:r>
            <a:endParaRPr lang="en-US" altLang="zh-TW" dirty="0" smtClean="0"/>
          </a:p>
          <a:p>
            <a:pPr lvl="1"/>
            <a:r>
              <a:rPr lang="zh-TW" altLang="en-US" dirty="0"/>
              <a:t>工廠的品</a:t>
            </a:r>
            <a:r>
              <a:rPr lang="zh-TW" altLang="en-US" dirty="0" smtClean="0"/>
              <a:t>管</a:t>
            </a:r>
            <a:endParaRPr lang="en-US" altLang="zh-TW" dirty="0" smtClean="0"/>
          </a:p>
          <a:p>
            <a:pPr lvl="1"/>
            <a:r>
              <a:rPr lang="zh-TW" altLang="en-US" dirty="0" smtClean="0"/>
              <a:t>口碑詢問</a:t>
            </a:r>
            <a:endParaRPr lang="en-US" altLang="zh-TW" dirty="0" smtClean="0"/>
          </a:p>
          <a:p>
            <a:pPr lvl="1"/>
            <a:endParaRPr lang="zh-TW" altLang="en-US" dirty="0"/>
          </a:p>
        </p:txBody>
      </p:sp>
    </p:spTree>
    <p:extLst>
      <p:ext uri="{BB962C8B-B14F-4D97-AF65-F5344CB8AC3E}">
        <p14:creationId xmlns:p14="http://schemas.microsoft.com/office/powerpoint/2010/main" val="6144523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重要名詞釋義</a:t>
            </a:r>
          </a:p>
        </p:txBody>
      </p:sp>
      <p:sp>
        <p:nvSpPr>
          <p:cNvPr id="3" name="內容版面配置區 2"/>
          <p:cNvSpPr>
            <a:spLocks noGrp="1"/>
          </p:cNvSpPr>
          <p:nvPr>
            <p:ph idx="1"/>
          </p:nvPr>
        </p:nvSpPr>
        <p:spPr>
          <a:xfrm>
            <a:off x="677334" y="1787101"/>
            <a:ext cx="8596668" cy="3880773"/>
          </a:xfrm>
        </p:spPr>
        <p:txBody>
          <a:bodyPr>
            <a:normAutofit/>
          </a:bodyPr>
          <a:lstStyle/>
          <a:p>
            <a:r>
              <a:rPr lang="zh-TW" altLang="en-US" dirty="0" smtClean="0"/>
              <a:t>母體</a:t>
            </a:r>
            <a:r>
              <a:rPr lang="en-US" altLang="zh-TW" dirty="0"/>
              <a:t>(population</a:t>
            </a:r>
            <a:r>
              <a:rPr lang="en-US" altLang="zh-TW" dirty="0" smtClean="0"/>
              <a:t>)</a:t>
            </a:r>
          </a:p>
          <a:p>
            <a:pPr lvl="1"/>
            <a:r>
              <a:rPr lang="zh-TW" altLang="en-US" dirty="0" smtClean="0"/>
              <a:t>研究</a:t>
            </a:r>
            <a:r>
              <a:rPr lang="zh-TW" altLang="en-US" dirty="0"/>
              <a:t>對象的集合</a:t>
            </a:r>
            <a:r>
              <a:rPr lang="zh-TW" altLang="en-US" dirty="0" smtClean="0"/>
              <a:t>體</a:t>
            </a:r>
            <a:endParaRPr lang="en-US" altLang="zh-TW" dirty="0" smtClean="0"/>
          </a:p>
          <a:p>
            <a:pPr lvl="1"/>
            <a:r>
              <a:rPr lang="zh-TW" altLang="en-US" dirty="0" smtClean="0"/>
              <a:t>標的母體（</a:t>
            </a:r>
            <a:r>
              <a:rPr lang="en-US" altLang="zh-TW" dirty="0" smtClean="0"/>
              <a:t>target population</a:t>
            </a:r>
            <a:r>
              <a:rPr lang="zh-TW" altLang="en-US" dirty="0" smtClean="0"/>
              <a:t>）即為研究者所欲研究的特定個案群。</a:t>
            </a:r>
            <a:endParaRPr lang="en-US" altLang="zh-TW" dirty="0" smtClean="0"/>
          </a:p>
          <a:p>
            <a:pPr lvl="1"/>
            <a:r>
              <a:rPr lang="zh-TW" altLang="en-US" dirty="0" smtClean="0"/>
              <a:t>母體是一個抽象的概念，除非是數量少的特定母體，通常需要研究者字形去評估與定義母體的範圍及大小。</a:t>
            </a:r>
            <a:endParaRPr lang="en-US" altLang="zh-TW" dirty="0" smtClean="0"/>
          </a:p>
          <a:p>
            <a:pPr lvl="1"/>
            <a:r>
              <a:rPr lang="zh-TW" altLang="en-US" dirty="0" smtClean="0"/>
              <a:t>換言之，母體亦需要操作定義。</a:t>
            </a:r>
            <a:endParaRPr lang="en-US" altLang="zh-TW" dirty="0" smtClean="0"/>
          </a:p>
          <a:p>
            <a:pPr lvl="1"/>
            <a:endParaRPr lang="en-US" altLang="zh-TW" dirty="0" smtClean="0"/>
          </a:p>
          <a:p>
            <a:pPr lvl="1"/>
            <a:endParaRPr lang="en-US" altLang="zh-TW" dirty="0" smtClean="0"/>
          </a:p>
        </p:txBody>
      </p:sp>
    </p:spTree>
    <p:extLst>
      <p:ext uri="{BB962C8B-B14F-4D97-AF65-F5344CB8AC3E}">
        <p14:creationId xmlns:p14="http://schemas.microsoft.com/office/powerpoint/2010/main" val="11626790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重要名詞釋義</a:t>
            </a:r>
            <a:endParaRPr lang="zh-TW" altLang="en-US" dirty="0"/>
          </a:p>
        </p:txBody>
      </p:sp>
      <p:sp>
        <p:nvSpPr>
          <p:cNvPr id="3" name="內容版面配置區 2"/>
          <p:cNvSpPr>
            <a:spLocks noGrp="1"/>
          </p:cNvSpPr>
          <p:nvPr>
            <p:ph idx="1"/>
          </p:nvPr>
        </p:nvSpPr>
        <p:spPr/>
        <p:txBody>
          <a:bodyPr/>
          <a:lstStyle/>
          <a:p>
            <a:r>
              <a:rPr lang="zh-TW" altLang="en-US" dirty="0"/>
              <a:t>元素 </a:t>
            </a:r>
            <a:r>
              <a:rPr lang="en-US" altLang="zh-TW" dirty="0"/>
              <a:t>(Element) </a:t>
            </a:r>
            <a:endParaRPr lang="en-US" altLang="zh-TW" dirty="0" smtClean="0"/>
          </a:p>
          <a:p>
            <a:pPr lvl="1"/>
            <a:r>
              <a:rPr lang="zh-TW" altLang="en-US" dirty="0" smtClean="0"/>
              <a:t>是收</a:t>
            </a:r>
            <a:r>
              <a:rPr lang="zh-TW" altLang="en-US" dirty="0"/>
              <a:t>集資料的基本單位</a:t>
            </a:r>
            <a:r>
              <a:rPr lang="zh-TW" altLang="en-US" dirty="0" smtClean="0"/>
              <a:t>，</a:t>
            </a:r>
            <a:r>
              <a:rPr lang="zh-TW" altLang="en-US" dirty="0"/>
              <a:t>為</a:t>
            </a:r>
            <a:r>
              <a:rPr lang="zh-TW" altLang="en-US" dirty="0" smtClean="0"/>
              <a:t>分析</a:t>
            </a:r>
            <a:r>
              <a:rPr lang="zh-TW" altLang="en-US" dirty="0"/>
              <a:t>的基本單元</a:t>
            </a:r>
            <a:r>
              <a:rPr lang="zh-TW" altLang="en-US" dirty="0" smtClean="0"/>
              <a:t>。</a:t>
            </a:r>
            <a:endParaRPr lang="en-US" altLang="zh-TW" dirty="0" smtClean="0"/>
          </a:p>
          <a:p>
            <a:pPr lvl="1"/>
            <a:r>
              <a:rPr lang="zh-TW" altLang="en-US" dirty="0" smtClean="0"/>
              <a:t>以</a:t>
            </a:r>
            <a:r>
              <a:rPr lang="zh-TW" altLang="en-US" dirty="0"/>
              <a:t>典型的調查研究</a:t>
            </a:r>
            <a:r>
              <a:rPr lang="zh-TW" altLang="en-US" dirty="0" smtClean="0"/>
              <a:t>而言</a:t>
            </a:r>
            <a:r>
              <a:rPr lang="zh-TW" altLang="en-US" dirty="0"/>
              <a:t>，元素指的就是人，或特種類型的人</a:t>
            </a:r>
            <a:r>
              <a:rPr lang="zh-TW" altLang="en-US" dirty="0" smtClean="0"/>
              <a:t>。</a:t>
            </a:r>
            <a:endParaRPr lang="en-US" altLang="zh-TW" dirty="0" smtClean="0"/>
          </a:p>
          <a:p>
            <a:r>
              <a:rPr lang="zh-TW" altLang="en-US" dirty="0"/>
              <a:t>樣本</a:t>
            </a:r>
            <a:r>
              <a:rPr lang="en-US" altLang="zh-TW" dirty="0"/>
              <a:t>(sample)</a:t>
            </a:r>
          </a:p>
          <a:p>
            <a:pPr lvl="1"/>
            <a:r>
              <a:rPr lang="zh-TW" altLang="en-US" dirty="0"/>
              <a:t>由母體中所抽出的個體或元素的集合。</a:t>
            </a:r>
            <a:endParaRPr lang="en-US" altLang="zh-TW" dirty="0"/>
          </a:p>
          <a:p>
            <a:pPr lvl="1"/>
            <a:r>
              <a:rPr lang="zh-TW" altLang="en-US" dirty="0"/>
              <a:t>樣本可以是個人，也可以是團體，端視研究者所欲研究的標的。</a:t>
            </a:r>
            <a:endParaRPr lang="en-US" altLang="zh-TW" dirty="0"/>
          </a:p>
          <a:p>
            <a:pPr lvl="1"/>
            <a:r>
              <a:rPr lang="zh-TW" altLang="en-US" dirty="0"/>
              <a:t>組織研究：公司或團體為其樣本。</a:t>
            </a:r>
            <a:endParaRPr lang="en-US" altLang="zh-TW" dirty="0"/>
          </a:p>
          <a:p>
            <a:pPr lvl="1"/>
            <a:r>
              <a:rPr lang="zh-TW" altLang="en-US" dirty="0"/>
              <a:t>消費研究：個體消費者為其樣本</a:t>
            </a:r>
            <a:r>
              <a:rPr lang="zh-TW" altLang="en-US" dirty="0" smtClean="0"/>
              <a:t>。 </a:t>
            </a:r>
            <a:endParaRPr lang="en-US" altLang="zh-TW" dirty="0" smtClean="0"/>
          </a:p>
          <a:p>
            <a:pPr lvl="1"/>
            <a:endParaRPr lang="zh-TW" altLang="en-US" dirty="0"/>
          </a:p>
        </p:txBody>
      </p:sp>
    </p:spTree>
    <p:extLst>
      <p:ext uri="{BB962C8B-B14F-4D97-AF65-F5344CB8AC3E}">
        <p14:creationId xmlns:p14="http://schemas.microsoft.com/office/powerpoint/2010/main" val="1598656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重要名詞釋義</a:t>
            </a:r>
          </a:p>
        </p:txBody>
      </p:sp>
      <p:sp>
        <p:nvSpPr>
          <p:cNvPr id="3" name="內容版面配置區 2"/>
          <p:cNvSpPr>
            <a:spLocks noGrp="1"/>
          </p:cNvSpPr>
          <p:nvPr>
            <p:ph idx="1"/>
          </p:nvPr>
        </p:nvSpPr>
        <p:spPr/>
        <p:txBody>
          <a:bodyPr>
            <a:normAutofit/>
          </a:bodyPr>
          <a:lstStyle/>
          <a:p>
            <a:r>
              <a:rPr lang="zh-TW" altLang="en-US" dirty="0"/>
              <a:t>抽樣架構（</a:t>
            </a:r>
            <a:r>
              <a:rPr lang="en-US" altLang="zh-TW" dirty="0"/>
              <a:t>sampling frame</a:t>
            </a:r>
            <a:r>
              <a:rPr lang="zh-TW" altLang="en-US" dirty="0" smtClean="0"/>
              <a:t>）</a:t>
            </a:r>
            <a:endParaRPr lang="en-US" altLang="zh-TW" dirty="0"/>
          </a:p>
          <a:p>
            <a:pPr lvl="1"/>
            <a:r>
              <a:rPr lang="zh-TW" altLang="en-US" dirty="0" smtClean="0"/>
              <a:t>在</a:t>
            </a:r>
            <a:r>
              <a:rPr lang="zh-TW" altLang="en-US" dirty="0"/>
              <a:t>定義母體的同時，需要發展出一個近似於母體中所有構成要素的特定名單，此名單即為抽樣</a:t>
            </a:r>
            <a:r>
              <a:rPr lang="zh-TW" altLang="en-US" dirty="0" smtClean="0"/>
              <a:t>架構。</a:t>
            </a:r>
            <a:endParaRPr lang="en-US" altLang="zh-TW" dirty="0" smtClean="0"/>
          </a:p>
          <a:p>
            <a:pPr lvl="1"/>
            <a:r>
              <a:rPr lang="zh-TW" altLang="en-US" dirty="0" smtClean="0"/>
              <a:t>抽樣</a:t>
            </a:r>
            <a:r>
              <a:rPr lang="zh-TW" altLang="en-US" dirty="0"/>
              <a:t>架構的好壞決定了後續抽樣甚至研究推論。</a:t>
            </a:r>
            <a:endParaRPr lang="en-US" altLang="zh-TW" dirty="0"/>
          </a:p>
          <a:p>
            <a:pPr lvl="1"/>
            <a:r>
              <a:rPr lang="zh-TW" altLang="en-US" dirty="0" smtClean="0"/>
              <a:t>抽樣</a:t>
            </a:r>
            <a:r>
              <a:rPr lang="zh-TW" altLang="en-US" dirty="0"/>
              <a:t>架構 是抽樣單位的集合體，由此</a:t>
            </a:r>
            <a:r>
              <a:rPr lang="zh-TW" altLang="en-US" dirty="0" smtClean="0"/>
              <a:t>選出樣本。</a:t>
            </a:r>
            <a:endParaRPr lang="en-US" altLang="zh-TW" dirty="0" smtClean="0"/>
          </a:p>
          <a:p>
            <a:pPr lvl="1"/>
            <a:r>
              <a:rPr lang="zh-TW" altLang="en-US" dirty="0" smtClean="0"/>
              <a:t>若</a:t>
            </a:r>
            <a:r>
              <a:rPr lang="zh-TW" altLang="en-US" dirty="0"/>
              <a:t>是簡單的抽樣設計，其抽樣</a:t>
            </a:r>
            <a:r>
              <a:rPr lang="zh-TW" altLang="en-US" dirty="0" smtClean="0"/>
              <a:t>架構就是</a:t>
            </a:r>
            <a:r>
              <a:rPr lang="zh-TW" altLang="en-US" dirty="0"/>
              <a:t>研究</a:t>
            </a:r>
            <a:r>
              <a:rPr lang="zh-TW" altLang="en-US" dirty="0" smtClean="0"/>
              <a:t>母體。</a:t>
            </a:r>
            <a:endParaRPr lang="en-US" altLang="zh-TW" dirty="0" smtClean="0"/>
          </a:p>
          <a:p>
            <a:pPr lvl="1"/>
            <a:r>
              <a:rPr lang="zh-TW" altLang="en-US" dirty="0" smtClean="0"/>
              <a:t>由</a:t>
            </a:r>
            <a:r>
              <a:rPr lang="zh-TW" altLang="en-US" dirty="0"/>
              <a:t>學 </a:t>
            </a:r>
            <a:r>
              <a:rPr lang="zh-TW" altLang="en-US" dirty="0" smtClean="0"/>
              <a:t>生</a:t>
            </a:r>
            <a:r>
              <a:rPr lang="zh-TW" altLang="en-US" dirty="0"/>
              <a:t>名冊中抽出學生樣本，這是很簡單的</a:t>
            </a:r>
            <a:r>
              <a:rPr lang="zh-TW" altLang="en-US" dirty="0" smtClean="0"/>
              <a:t>抽樣</a:t>
            </a:r>
            <a:r>
              <a:rPr lang="zh-TW" altLang="en-US" dirty="0"/>
              <a:t>方式，這份名冊就是抽樣架構</a:t>
            </a:r>
            <a:r>
              <a:rPr lang="zh-TW" altLang="en-US" dirty="0" smtClean="0"/>
              <a:t>。</a:t>
            </a:r>
            <a:endParaRPr lang="zh-TW" altLang="en-US" dirty="0"/>
          </a:p>
        </p:txBody>
      </p:sp>
    </p:spTree>
    <p:extLst>
      <p:ext uri="{BB962C8B-B14F-4D97-AF65-F5344CB8AC3E}">
        <p14:creationId xmlns:p14="http://schemas.microsoft.com/office/powerpoint/2010/main" val="9507051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重要名詞釋義</a:t>
            </a:r>
          </a:p>
        </p:txBody>
      </p:sp>
      <p:sp>
        <p:nvSpPr>
          <p:cNvPr id="3" name="內容版面配置區 2"/>
          <p:cNvSpPr>
            <a:spLocks noGrp="1"/>
          </p:cNvSpPr>
          <p:nvPr>
            <p:ph idx="1"/>
          </p:nvPr>
        </p:nvSpPr>
        <p:spPr/>
        <p:txBody>
          <a:bodyPr/>
          <a:lstStyle/>
          <a:p>
            <a:r>
              <a:rPr lang="zh-TW" altLang="en-US" dirty="0"/>
              <a:t>隨機</a:t>
            </a:r>
            <a:r>
              <a:rPr lang="en-US" altLang="zh-TW" dirty="0"/>
              <a:t>(random)</a:t>
            </a:r>
          </a:p>
          <a:p>
            <a:pPr lvl="1"/>
            <a:r>
              <a:rPr lang="zh-TW" altLang="en-US" dirty="0"/>
              <a:t>照均勻原則，任其自然出現</a:t>
            </a:r>
            <a:r>
              <a:rPr lang="zh-TW" altLang="en-US" dirty="0" smtClean="0"/>
              <a:t>。</a:t>
            </a:r>
            <a:endParaRPr lang="en-US" altLang="zh-TW" dirty="0" smtClean="0"/>
          </a:p>
          <a:p>
            <a:pPr lvl="1"/>
            <a:r>
              <a:rPr lang="zh-TW" altLang="en-US" dirty="0" smtClean="0"/>
              <a:t>在母體中每個元素被抽中的機會是一樣的。</a:t>
            </a:r>
            <a:endParaRPr lang="zh-TW" altLang="en-US" dirty="0"/>
          </a:p>
          <a:p>
            <a:endParaRPr lang="zh-TW" altLang="en-US" dirty="0"/>
          </a:p>
        </p:txBody>
      </p:sp>
    </p:spTree>
    <p:extLst>
      <p:ext uri="{BB962C8B-B14F-4D97-AF65-F5344CB8AC3E}">
        <p14:creationId xmlns:p14="http://schemas.microsoft.com/office/powerpoint/2010/main" val="15308088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重要名詞釋義</a:t>
            </a:r>
          </a:p>
        </p:txBody>
      </p:sp>
      <p:sp>
        <p:nvSpPr>
          <p:cNvPr id="3" name="內容版面配置區 2"/>
          <p:cNvSpPr>
            <a:spLocks noGrp="1"/>
          </p:cNvSpPr>
          <p:nvPr>
            <p:ph idx="1"/>
          </p:nvPr>
        </p:nvSpPr>
        <p:spPr/>
        <p:txBody>
          <a:bodyPr/>
          <a:lstStyle/>
          <a:p>
            <a:r>
              <a:rPr lang="zh-TW" altLang="en-US" dirty="0"/>
              <a:t>抽樣</a:t>
            </a:r>
            <a:r>
              <a:rPr lang="zh-TW" altLang="en-US" dirty="0" smtClean="0"/>
              <a:t>單位（</a:t>
            </a:r>
            <a:r>
              <a:rPr lang="en-US" altLang="zh-TW" dirty="0" smtClean="0"/>
              <a:t>sampling unit</a:t>
            </a:r>
            <a:r>
              <a:rPr lang="zh-TW" altLang="en-US" dirty="0" smtClean="0"/>
              <a:t>）</a:t>
            </a:r>
            <a:endParaRPr lang="en-US" altLang="zh-TW" dirty="0"/>
          </a:p>
          <a:p>
            <a:pPr lvl="1"/>
            <a:r>
              <a:rPr lang="zh-TW" altLang="en-US" dirty="0" smtClean="0"/>
              <a:t>指被抽取的樣本中的一個或一組元素。</a:t>
            </a:r>
            <a:endParaRPr lang="en-US" altLang="zh-TW" dirty="0" smtClean="0"/>
          </a:p>
          <a:p>
            <a:pPr lvl="1"/>
            <a:r>
              <a:rPr lang="zh-TW" altLang="en-US" dirty="0" smtClean="0"/>
              <a:t>抽樣單位以是個人，也可能是團體。</a:t>
            </a:r>
            <a:endParaRPr lang="en-US" altLang="zh-TW" dirty="0" smtClean="0"/>
          </a:p>
          <a:p>
            <a:pPr lvl="1"/>
            <a:r>
              <a:rPr lang="zh-TW" altLang="en-US" dirty="0" smtClean="0"/>
              <a:t>抽樣</a:t>
            </a:r>
            <a:r>
              <a:rPr lang="zh-TW" altLang="en-US" dirty="0"/>
              <a:t>單位既可以是一個簡單的個體，也可以是一組</a:t>
            </a:r>
            <a:r>
              <a:rPr lang="zh-TW" altLang="en-US" dirty="0" smtClean="0"/>
              <a:t>個體，端視研究設計而定。</a:t>
            </a:r>
            <a:endParaRPr lang="zh-TW" altLang="en-US" dirty="0"/>
          </a:p>
        </p:txBody>
      </p:sp>
    </p:spTree>
    <p:extLst>
      <p:ext uri="{BB962C8B-B14F-4D97-AF65-F5344CB8AC3E}">
        <p14:creationId xmlns:p14="http://schemas.microsoft.com/office/powerpoint/2010/main" val="5036204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重要名詞釋義</a:t>
            </a:r>
          </a:p>
        </p:txBody>
      </p:sp>
      <p:sp>
        <p:nvSpPr>
          <p:cNvPr id="3" name="內容版面配置區 2"/>
          <p:cNvSpPr>
            <a:spLocks noGrp="1"/>
          </p:cNvSpPr>
          <p:nvPr>
            <p:ph idx="1"/>
          </p:nvPr>
        </p:nvSpPr>
        <p:spPr/>
        <p:txBody>
          <a:bodyPr/>
          <a:lstStyle/>
          <a:p>
            <a:r>
              <a:rPr lang="zh-TW" altLang="en-US" dirty="0"/>
              <a:t>抽樣誤差</a:t>
            </a:r>
            <a:r>
              <a:rPr lang="en-US" altLang="zh-TW" dirty="0"/>
              <a:t>(sampling error)</a:t>
            </a:r>
          </a:p>
          <a:p>
            <a:pPr lvl="1"/>
            <a:r>
              <a:rPr lang="zh-TW" altLang="en-US" dirty="0" smtClean="0"/>
              <a:t>樣本</a:t>
            </a:r>
            <a:r>
              <a:rPr lang="zh-TW" altLang="en-US" dirty="0"/>
              <a:t>與母體</a:t>
            </a:r>
            <a:r>
              <a:rPr lang="zh-TW" altLang="en-US" dirty="0" smtClean="0"/>
              <a:t>間在特徵質上的</a:t>
            </a:r>
            <a:r>
              <a:rPr lang="zh-TW" altLang="en-US" dirty="0"/>
              <a:t>不</a:t>
            </a:r>
            <a:r>
              <a:rPr lang="zh-TW" altLang="en-US" dirty="0" smtClean="0"/>
              <a:t>一致表現。</a:t>
            </a:r>
            <a:endParaRPr lang="zh-TW" altLang="en-US" dirty="0"/>
          </a:p>
          <a:p>
            <a:pPr lvl="1"/>
            <a:r>
              <a:rPr lang="zh-TW" altLang="en-US" dirty="0" smtClean="0"/>
              <a:t>不同</a:t>
            </a:r>
            <a:r>
              <a:rPr lang="zh-TW" altLang="en-US" dirty="0"/>
              <a:t>樣本對母體的推論會有不同的分析結果，其間的差異是抽樣所造成的。</a:t>
            </a:r>
            <a:endParaRPr lang="en-US" altLang="zh-TW" dirty="0"/>
          </a:p>
          <a:p>
            <a:pPr lvl="1"/>
            <a:r>
              <a:rPr lang="zh-TW" altLang="en-US" dirty="0"/>
              <a:t>可能因素有二：樣本數過小，代表性不夠。抽樣方式有誤，樣本與母體特性差異太大。</a:t>
            </a:r>
          </a:p>
          <a:p>
            <a:r>
              <a:rPr lang="zh-TW" altLang="en-US" dirty="0"/>
              <a:t>非抽樣誤差</a:t>
            </a:r>
            <a:endParaRPr lang="en-US" altLang="zh-TW" dirty="0"/>
          </a:p>
          <a:p>
            <a:pPr lvl="1"/>
            <a:r>
              <a:rPr lang="zh-TW" altLang="en-US" dirty="0"/>
              <a:t>訪問員本身人為的疏忽、受訪者故意誤導造成的偏差、或登錄時的錯誤所造成的誤差。</a:t>
            </a:r>
          </a:p>
          <a:p>
            <a:endParaRPr lang="zh-TW" altLang="en-US" dirty="0"/>
          </a:p>
        </p:txBody>
      </p:sp>
    </p:spTree>
    <p:extLst>
      <p:ext uri="{BB962C8B-B14F-4D97-AF65-F5344CB8AC3E}">
        <p14:creationId xmlns:p14="http://schemas.microsoft.com/office/powerpoint/2010/main" val="14863207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抽樣的優點</a:t>
            </a:r>
            <a:endParaRPr lang="zh-TW" altLang="en-US" dirty="0"/>
          </a:p>
        </p:txBody>
      </p:sp>
      <p:sp>
        <p:nvSpPr>
          <p:cNvPr id="3" name="內容版面配置區 2"/>
          <p:cNvSpPr>
            <a:spLocks noGrp="1"/>
          </p:cNvSpPr>
          <p:nvPr>
            <p:ph idx="1"/>
          </p:nvPr>
        </p:nvSpPr>
        <p:spPr/>
        <p:txBody>
          <a:bodyPr/>
          <a:lstStyle/>
          <a:p>
            <a:r>
              <a:rPr lang="zh-TW" altLang="en-US" dirty="0"/>
              <a:t>抽樣</a:t>
            </a:r>
            <a:r>
              <a:rPr lang="zh-TW" altLang="en-US" dirty="0" smtClean="0"/>
              <a:t>的優點</a:t>
            </a:r>
            <a:endParaRPr lang="zh-TW" altLang="en-US" dirty="0"/>
          </a:p>
          <a:p>
            <a:pPr lvl="1"/>
            <a:r>
              <a:rPr lang="zh-TW" altLang="en-US" dirty="0" smtClean="0"/>
              <a:t>可</a:t>
            </a:r>
            <a:r>
              <a:rPr lang="zh-TW" altLang="en-US" dirty="0"/>
              <a:t>避免收集到有缺失、可疑、有誤的資訊。</a:t>
            </a:r>
          </a:p>
          <a:p>
            <a:pPr lvl="1"/>
            <a:r>
              <a:rPr lang="zh-TW" altLang="en-US" dirty="0"/>
              <a:t>時間</a:t>
            </a:r>
            <a:r>
              <a:rPr lang="zh-TW" altLang="en-US" dirty="0" smtClean="0"/>
              <a:t>成本較短，能以較短時間獲得研究</a:t>
            </a:r>
            <a:r>
              <a:rPr lang="zh-TW" altLang="en-US" dirty="0"/>
              <a:t>結果。</a:t>
            </a:r>
          </a:p>
          <a:p>
            <a:pPr lvl="1"/>
            <a:endParaRPr lang="zh-TW" altLang="en-US" dirty="0"/>
          </a:p>
        </p:txBody>
      </p:sp>
    </p:spTree>
    <p:extLst>
      <p:ext uri="{BB962C8B-B14F-4D97-AF65-F5344CB8AC3E}">
        <p14:creationId xmlns:p14="http://schemas.microsoft.com/office/powerpoint/2010/main" val="17892460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抽樣的類別</a:t>
            </a:r>
            <a:endParaRPr lang="zh-TW" altLang="en-US" dirty="0"/>
          </a:p>
        </p:txBody>
      </p:sp>
      <p:sp>
        <p:nvSpPr>
          <p:cNvPr id="3" name="內容版面配置區 2"/>
          <p:cNvSpPr>
            <a:spLocks noGrp="1"/>
          </p:cNvSpPr>
          <p:nvPr>
            <p:ph idx="1"/>
          </p:nvPr>
        </p:nvSpPr>
        <p:spPr/>
        <p:txBody>
          <a:bodyPr/>
          <a:lstStyle/>
          <a:p>
            <a:r>
              <a:rPr lang="zh-TW" altLang="en-US" dirty="0" smtClean="0"/>
              <a:t>隨機抽樣</a:t>
            </a:r>
            <a:endParaRPr lang="zh-TW" altLang="en-US" dirty="0"/>
          </a:p>
          <a:p>
            <a:pPr lvl="1"/>
            <a:r>
              <a:rPr lang="zh-TW" altLang="en-US" dirty="0" smtClean="0"/>
              <a:t> 隨機</a:t>
            </a:r>
            <a:r>
              <a:rPr lang="zh-TW" altLang="en-US" dirty="0"/>
              <a:t>抽樣中每個樣本被抽中的機率均相等且是獨立的。</a:t>
            </a:r>
          </a:p>
          <a:p>
            <a:r>
              <a:rPr lang="zh-TW" altLang="en-US" dirty="0" smtClean="0"/>
              <a:t>非</a:t>
            </a:r>
            <a:r>
              <a:rPr lang="zh-TW" altLang="en-US" dirty="0"/>
              <a:t>隨機</a:t>
            </a:r>
            <a:r>
              <a:rPr lang="zh-TW" altLang="en-US" dirty="0" smtClean="0"/>
              <a:t>抽樣</a:t>
            </a:r>
            <a:endParaRPr lang="zh-TW" altLang="en-US" dirty="0"/>
          </a:p>
          <a:p>
            <a:pPr lvl="1"/>
            <a:r>
              <a:rPr lang="zh-TW" altLang="en-US" dirty="0" smtClean="0"/>
              <a:t>以</a:t>
            </a:r>
            <a:r>
              <a:rPr lang="zh-TW" altLang="en-US" dirty="0"/>
              <a:t>研究的判斷做為樣本選取的控制，無法說明每一抽樣單位被抽取的機率</a:t>
            </a:r>
            <a:r>
              <a:rPr lang="zh-TW" altLang="en-US" dirty="0" smtClean="0"/>
              <a:t>。</a:t>
            </a:r>
            <a:endParaRPr lang="en-US" altLang="zh-TW" dirty="0" smtClean="0"/>
          </a:p>
          <a:p>
            <a:pPr lvl="1"/>
            <a:r>
              <a:rPr lang="zh-TW" altLang="en-US" dirty="0" smtClean="0"/>
              <a:t>樣本</a:t>
            </a:r>
            <a:r>
              <a:rPr lang="zh-TW" altLang="en-US" dirty="0"/>
              <a:t>不按照其機率予以抽出，而是由抽樣者之主觀抽出或自願</a:t>
            </a:r>
            <a:r>
              <a:rPr lang="zh-TW" altLang="en-US" dirty="0" smtClean="0"/>
              <a:t>樣本。</a:t>
            </a:r>
            <a:endParaRPr lang="en-US" altLang="zh-TW" dirty="0" smtClean="0"/>
          </a:p>
          <a:p>
            <a:pPr lvl="1"/>
            <a:r>
              <a:rPr lang="zh-TW" altLang="en-US" dirty="0" smtClean="0"/>
              <a:t>雖可使用非</a:t>
            </a:r>
            <a:r>
              <a:rPr lang="zh-TW" altLang="en-US" dirty="0"/>
              <a:t>機率</a:t>
            </a:r>
            <a:r>
              <a:rPr lang="zh-TW" altLang="en-US" dirty="0" smtClean="0"/>
              <a:t>抽樣，但所得到的結果難以做推論，其結果的參考</a:t>
            </a:r>
            <a:r>
              <a:rPr lang="zh-TW" altLang="en-US" dirty="0"/>
              <a:t>性</a:t>
            </a:r>
            <a:r>
              <a:rPr lang="zh-TW" altLang="en-US" dirty="0" smtClean="0"/>
              <a:t>大於代表性</a:t>
            </a:r>
            <a:r>
              <a:rPr lang="zh-TW" altLang="en-US" dirty="0"/>
              <a:t>。</a:t>
            </a:r>
            <a:endParaRPr lang="en-US" altLang="zh-TW" dirty="0" smtClean="0"/>
          </a:p>
          <a:p>
            <a:pPr lvl="2"/>
            <a:r>
              <a:rPr lang="zh-TW" altLang="en-US" dirty="0" smtClean="0"/>
              <a:t>網路上徵求的自願性填答問卷。</a:t>
            </a:r>
            <a:endParaRPr lang="zh-TW" altLang="en-US" dirty="0"/>
          </a:p>
        </p:txBody>
      </p:sp>
    </p:spTree>
    <p:extLst>
      <p:ext uri="{BB962C8B-B14F-4D97-AF65-F5344CB8AC3E}">
        <p14:creationId xmlns:p14="http://schemas.microsoft.com/office/powerpoint/2010/main" val="37489320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研究設計</a:t>
            </a:r>
            <a:endParaRPr lang="zh-TW" altLang="en-US" dirty="0"/>
          </a:p>
        </p:txBody>
      </p:sp>
      <p:sp>
        <p:nvSpPr>
          <p:cNvPr id="3" name="內容版面配置區 2"/>
          <p:cNvSpPr>
            <a:spLocks noGrp="1"/>
          </p:cNvSpPr>
          <p:nvPr>
            <p:ph idx="1"/>
          </p:nvPr>
        </p:nvSpPr>
        <p:spPr/>
        <p:txBody>
          <a:bodyPr>
            <a:normAutofit/>
          </a:bodyPr>
          <a:lstStyle/>
          <a:p>
            <a:r>
              <a:rPr lang="zh-TW" altLang="en-US" dirty="0"/>
              <a:t>研究設計是建立一個「如何」收集資料、要收集「什麼」資料、「如何分析」之計畫，以協助研究者分配有限的</a:t>
            </a:r>
            <a:r>
              <a:rPr lang="zh-TW" altLang="en-US" dirty="0" smtClean="0"/>
              <a:t>資源。</a:t>
            </a:r>
            <a:endParaRPr lang="zh-TW" altLang="en-US" dirty="0"/>
          </a:p>
          <a:p>
            <a:r>
              <a:rPr lang="zh-TW" altLang="en-US" dirty="0" smtClean="0"/>
              <a:t>有</a:t>
            </a:r>
            <a:r>
              <a:rPr lang="zh-TW" altLang="en-US" dirty="0"/>
              <a:t>計畫的說明研究者操縱各種變異來源的「基本模式」為何？以便將來可以細心操縱或改變自變數，並觀察實驗變數對依變數所發生的影響，期使實驗能在有效、客觀、正確及經濟的原則下，解答研究者所要探討的</a:t>
            </a:r>
            <a:r>
              <a:rPr lang="zh-TW" altLang="en-US" dirty="0" smtClean="0"/>
              <a:t>問題。</a:t>
            </a:r>
            <a:endParaRPr lang="en-US" altLang="zh-TW" dirty="0" smtClean="0"/>
          </a:p>
          <a:p>
            <a:endParaRPr lang="zh-TW" altLang="en-US" dirty="0"/>
          </a:p>
        </p:txBody>
      </p:sp>
    </p:spTree>
    <p:extLst>
      <p:ext uri="{BB962C8B-B14F-4D97-AF65-F5344CB8AC3E}">
        <p14:creationId xmlns:p14="http://schemas.microsoft.com/office/powerpoint/2010/main" val="390213389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隨機抽樣</a:t>
            </a:r>
          </a:p>
        </p:txBody>
      </p:sp>
      <p:sp>
        <p:nvSpPr>
          <p:cNvPr id="3" name="內容版面配置區 2"/>
          <p:cNvSpPr>
            <a:spLocks noGrp="1"/>
          </p:cNvSpPr>
          <p:nvPr>
            <p:ph idx="1"/>
          </p:nvPr>
        </p:nvSpPr>
        <p:spPr/>
        <p:txBody>
          <a:bodyPr/>
          <a:lstStyle/>
          <a:p>
            <a:r>
              <a:rPr lang="zh-TW" altLang="en-US" dirty="0" smtClean="0"/>
              <a:t>簡單</a:t>
            </a:r>
            <a:r>
              <a:rPr lang="zh-TW" altLang="en-US" dirty="0"/>
              <a:t>隨機抽樣法</a:t>
            </a:r>
            <a:r>
              <a:rPr lang="en-US" altLang="zh-TW" dirty="0"/>
              <a:t>(Simple Random Sampling</a:t>
            </a:r>
            <a:r>
              <a:rPr lang="en-US" altLang="zh-TW" dirty="0" smtClean="0"/>
              <a:t>)</a:t>
            </a:r>
          </a:p>
          <a:p>
            <a:r>
              <a:rPr lang="zh-TW" altLang="en-US" dirty="0" smtClean="0"/>
              <a:t>分</a:t>
            </a:r>
            <a:r>
              <a:rPr lang="zh-TW" altLang="en-US" dirty="0"/>
              <a:t>層隨機抽樣</a:t>
            </a:r>
            <a:r>
              <a:rPr lang="zh-TW" altLang="en-US" dirty="0" smtClean="0"/>
              <a:t>法</a:t>
            </a:r>
            <a:r>
              <a:rPr lang="en-US" altLang="zh-TW" dirty="0" smtClean="0"/>
              <a:t>(</a:t>
            </a:r>
            <a:r>
              <a:rPr lang="en-US" altLang="zh-TW" dirty="0"/>
              <a:t>Stratified Random Sampling</a:t>
            </a:r>
            <a:r>
              <a:rPr lang="en-US" altLang="zh-TW" dirty="0" smtClean="0"/>
              <a:t>)</a:t>
            </a:r>
          </a:p>
          <a:p>
            <a:r>
              <a:rPr lang="zh-TW" altLang="en-US" dirty="0" smtClean="0"/>
              <a:t>部落</a:t>
            </a:r>
            <a:r>
              <a:rPr lang="zh-TW" altLang="en-US" dirty="0"/>
              <a:t>抽樣法</a:t>
            </a:r>
            <a:r>
              <a:rPr lang="en-US" altLang="zh-TW" dirty="0"/>
              <a:t>(Cluster Sampling</a:t>
            </a:r>
            <a:r>
              <a:rPr lang="en-US" altLang="zh-TW" dirty="0" smtClean="0"/>
              <a:t>)</a:t>
            </a:r>
            <a:endParaRPr lang="zh-TW" altLang="en-US" dirty="0"/>
          </a:p>
          <a:p>
            <a:r>
              <a:rPr lang="zh-TW" altLang="en-US" dirty="0"/>
              <a:t>系統抽樣法</a:t>
            </a:r>
            <a:r>
              <a:rPr lang="en-US" altLang="zh-TW" dirty="0"/>
              <a:t>(Systematic Sampling</a:t>
            </a:r>
            <a:r>
              <a:rPr lang="en-US" altLang="zh-TW" dirty="0" smtClean="0"/>
              <a:t>)</a:t>
            </a:r>
            <a:endParaRPr lang="en-US" altLang="zh-TW" dirty="0"/>
          </a:p>
          <a:p>
            <a:r>
              <a:rPr lang="zh-TW" altLang="en-US" dirty="0" smtClean="0"/>
              <a:t>多段集體抽樣法</a:t>
            </a:r>
            <a:endParaRPr lang="en-US" altLang="zh-TW" dirty="0" smtClean="0"/>
          </a:p>
          <a:p>
            <a:r>
              <a:rPr lang="zh-TW" altLang="en-US" dirty="0"/>
              <a:t>機率與大小成比例之隨機抽樣</a:t>
            </a:r>
          </a:p>
        </p:txBody>
      </p:sp>
    </p:spTree>
    <p:extLst>
      <p:ext uri="{BB962C8B-B14F-4D97-AF65-F5344CB8AC3E}">
        <p14:creationId xmlns:p14="http://schemas.microsoft.com/office/powerpoint/2010/main" val="294548386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隨機抽樣</a:t>
            </a:r>
            <a:endParaRPr lang="zh-TW" altLang="en-US" dirty="0"/>
          </a:p>
        </p:txBody>
      </p:sp>
      <p:sp>
        <p:nvSpPr>
          <p:cNvPr id="3" name="內容版面配置區 2"/>
          <p:cNvSpPr>
            <a:spLocks noGrp="1"/>
          </p:cNvSpPr>
          <p:nvPr>
            <p:ph idx="1"/>
          </p:nvPr>
        </p:nvSpPr>
        <p:spPr>
          <a:xfrm>
            <a:off x="677333" y="1671192"/>
            <a:ext cx="9303793" cy="4652335"/>
          </a:xfrm>
        </p:spPr>
        <p:txBody>
          <a:bodyPr>
            <a:normAutofit/>
          </a:bodyPr>
          <a:lstStyle/>
          <a:p>
            <a:r>
              <a:rPr lang="zh-TW" altLang="en-US" sz="2200" dirty="0" smtClean="0"/>
              <a:t>簡單</a:t>
            </a:r>
            <a:r>
              <a:rPr lang="zh-TW" altLang="en-US" sz="2200" dirty="0"/>
              <a:t>隨機</a:t>
            </a:r>
            <a:r>
              <a:rPr lang="zh-TW" altLang="en-US" sz="2200" dirty="0" smtClean="0"/>
              <a:t>抽樣</a:t>
            </a:r>
            <a:endParaRPr lang="en-US" altLang="zh-TW" sz="2200" dirty="0" smtClean="0"/>
          </a:p>
          <a:p>
            <a:pPr lvl="1"/>
            <a:r>
              <a:rPr lang="zh-TW" altLang="en-US" sz="2200" dirty="0"/>
              <a:t>從含有</a:t>
            </a:r>
            <a:r>
              <a:rPr lang="en-US" altLang="zh-TW" sz="2200" dirty="0"/>
              <a:t>N</a:t>
            </a:r>
            <a:r>
              <a:rPr lang="zh-TW" altLang="en-US" sz="2200" dirty="0"/>
              <a:t>個元素的母體中，隨機抽取個為一組樣本，而每一個樣本被抽出的機會均相同，此種抽樣的方法，稱之為簡單隨機抽樣法。</a:t>
            </a:r>
          </a:p>
          <a:p>
            <a:pPr lvl="1"/>
            <a:r>
              <a:rPr lang="zh-TW" altLang="en-US" sz="2200" dirty="0" smtClean="0"/>
              <a:t>完全</a:t>
            </a:r>
            <a:r>
              <a:rPr lang="zh-TW" altLang="en-US" sz="2200" dirty="0"/>
              <a:t>依機遇的方式抽取樣本，</a:t>
            </a:r>
            <a:r>
              <a:rPr lang="zh-TW" altLang="en-US" sz="2200" dirty="0" smtClean="0"/>
              <a:t>如</a:t>
            </a:r>
            <a:r>
              <a:rPr lang="zh-TW" altLang="en-US" sz="2200" b="1" dirty="0" smtClean="0"/>
              <a:t>亂數表</a:t>
            </a:r>
            <a:r>
              <a:rPr lang="zh-TW" altLang="en-US" sz="2200" dirty="0" smtClean="0"/>
              <a:t>，適用</a:t>
            </a:r>
            <a:r>
              <a:rPr lang="zh-TW" altLang="en-US" sz="2200" dirty="0"/>
              <a:t>於母體中個體的同質性高的調查</a:t>
            </a:r>
            <a:r>
              <a:rPr lang="zh-TW" altLang="en-US" sz="2200" dirty="0" smtClean="0"/>
              <a:t>。</a:t>
            </a:r>
            <a:endParaRPr lang="en-US" altLang="zh-TW" sz="2200" dirty="0" smtClean="0"/>
          </a:p>
          <a:p>
            <a:r>
              <a:rPr lang="zh-TW" altLang="en-US" sz="2400" dirty="0"/>
              <a:t>範例：在一個</a:t>
            </a:r>
            <a:r>
              <a:rPr lang="en-US" altLang="zh-TW" sz="2400" dirty="0" smtClean="0"/>
              <a:t>10000</a:t>
            </a:r>
            <a:r>
              <a:rPr lang="zh-TW" altLang="en-US" sz="2400" dirty="0" smtClean="0"/>
              <a:t>人的</a:t>
            </a:r>
            <a:r>
              <a:rPr lang="zh-TW" altLang="en-US" sz="2400" dirty="0"/>
              <a:t>學校</a:t>
            </a:r>
            <a:r>
              <a:rPr lang="zh-TW" altLang="en-US" sz="2400" dirty="0" smtClean="0"/>
              <a:t>中</a:t>
            </a:r>
            <a:r>
              <a:rPr lang="zh-TW" altLang="en-US" sz="2400" dirty="0"/>
              <a:t>，</a:t>
            </a:r>
            <a:r>
              <a:rPr lang="zh-TW" altLang="en-US" sz="2400" dirty="0" smtClean="0"/>
              <a:t>抽出</a:t>
            </a:r>
            <a:r>
              <a:rPr lang="en-US" altLang="zh-TW" sz="2400" dirty="0" smtClean="0"/>
              <a:t>100</a:t>
            </a:r>
            <a:r>
              <a:rPr lang="zh-TW" altLang="en-US" sz="2400" dirty="0" smtClean="0"/>
              <a:t>個</a:t>
            </a:r>
            <a:r>
              <a:rPr lang="zh-TW" altLang="en-US" sz="2400" dirty="0"/>
              <a:t>學生</a:t>
            </a:r>
            <a:r>
              <a:rPr lang="zh-TW" altLang="en-US" sz="2400" dirty="0" smtClean="0"/>
              <a:t>接受</a:t>
            </a:r>
            <a:r>
              <a:rPr lang="zh-TW" altLang="en-US" sz="2400" dirty="0"/>
              <a:t>調查。</a:t>
            </a:r>
            <a:endParaRPr lang="en-US" altLang="zh-TW" sz="2400" dirty="0" smtClean="0"/>
          </a:p>
        </p:txBody>
      </p:sp>
    </p:spTree>
    <p:extLst>
      <p:ext uri="{BB962C8B-B14F-4D97-AF65-F5344CB8AC3E}">
        <p14:creationId xmlns:p14="http://schemas.microsoft.com/office/powerpoint/2010/main" val="174833588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隨機抽樣</a:t>
            </a:r>
            <a:endParaRPr lang="zh-TW" altLang="en-US" dirty="0"/>
          </a:p>
        </p:txBody>
      </p:sp>
      <p:sp>
        <p:nvSpPr>
          <p:cNvPr id="3" name="內容版面配置區 2"/>
          <p:cNvSpPr>
            <a:spLocks noGrp="1"/>
          </p:cNvSpPr>
          <p:nvPr>
            <p:ph idx="1"/>
          </p:nvPr>
        </p:nvSpPr>
        <p:spPr>
          <a:xfrm>
            <a:off x="850006" y="1712891"/>
            <a:ext cx="8423996" cy="4328472"/>
          </a:xfrm>
        </p:spPr>
        <p:txBody>
          <a:bodyPr/>
          <a:lstStyle/>
          <a:p>
            <a:r>
              <a:rPr lang="zh-TW" altLang="en-US" dirty="0" smtClean="0"/>
              <a:t>系統抽樣</a:t>
            </a:r>
            <a:endParaRPr lang="en-US" altLang="zh-TW" dirty="0"/>
          </a:p>
          <a:p>
            <a:pPr lvl="1"/>
            <a:r>
              <a:rPr lang="zh-TW" altLang="en-US" dirty="0"/>
              <a:t>從母體名單中，有系統地每間隔若干個抽樣單位，就抽取一個樣本，如此一直等間隔抽樣。</a:t>
            </a:r>
            <a:endParaRPr lang="en-US" altLang="zh-TW" dirty="0"/>
          </a:p>
          <a:p>
            <a:pPr lvl="1"/>
            <a:r>
              <a:rPr lang="zh-TW" altLang="en-US" dirty="0" smtClean="0"/>
              <a:t>抽樣間距＝母體大小</a:t>
            </a:r>
            <a:r>
              <a:rPr lang="en-US" altLang="zh-TW" dirty="0" smtClean="0"/>
              <a:t>/</a:t>
            </a:r>
            <a:r>
              <a:rPr lang="zh-TW" altLang="en-US" dirty="0" smtClean="0"/>
              <a:t>樣本數</a:t>
            </a:r>
            <a:endParaRPr lang="en-US" altLang="zh-TW" dirty="0" smtClean="0"/>
          </a:p>
          <a:p>
            <a:pPr lvl="1"/>
            <a:r>
              <a:rPr lang="zh-TW" altLang="en-US" dirty="0"/>
              <a:t>抽樣</a:t>
            </a:r>
            <a:r>
              <a:rPr lang="zh-TW" altLang="en-US" dirty="0" smtClean="0"/>
              <a:t>比率＝樣本數</a:t>
            </a:r>
            <a:r>
              <a:rPr lang="en-US" altLang="zh-TW" dirty="0" smtClean="0"/>
              <a:t>/</a:t>
            </a:r>
            <a:r>
              <a:rPr lang="zh-TW" altLang="en-US" dirty="0" smtClean="0"/>
              <a:t>母體大小</a:t>
            </a:r>
            <a:endParaRPr lang="en-US" altLang="zh-TW" dirty="0" smtClean="0"/>
          </a:p>
          <a:p>
            <a:pPr lvl="1"/>
            <a:r>
              <a:rPr lang="zh-TW" altLang="en-US" dirty="0"/>
              <a:t>優點：步驟循序漸進，不致在母群中前後跳躍，減輕工作負擔。</a:t>
            </a:r>
          </a:p>
          <a:p>
            <a:pPr lvl="1"/>
            <a:r>
              <a:rPr lang="zh-TW" altLang="en-US" dirty="0" smtClean="0"/>
              <a:t>缺點：若母體中按照某種特定的方式排序，將使系統抽樣產生樣本的偏誤。（如二戰時的士兵研究。）</a:t>
            </a:r>
            <a:endParaRPr lang="en-US" altLang="zh-TW" dirty="0" smtClean="0"/>
          </a:p>
          <a:p>
            <a:r>
              <a:rPr lang="zh-TW" altLang="en-US" dirty="0"/>
              <a:t>先</a:t>
            </a:r>
            <a:r>
              <a:rPr lang="zh-TW" altLang="en-US" dirty="0" smtClean="0"/>
              <a:t>決定樣本數，計算出抽樣間距，每間隔</a:t>
            </a:r>
            <a:r>
              <a:rPr lang="en-US" altLang="zh-TW" dirty="0"/>
              <a:t>k</a:t>
            </a:r>
            <a:r>
              <a:rPr lang="zh-TW" altLang="en-US" dirty="0" smtClean="0"/>
              <a:t>名</a:t>
            </a:r>
            <a:r>
              <a:rPr lang="zh-TW" altLang="en-US" dirty="0"/>
              <a:t>就</a:t>
            </a:r>
            <a:r>
              <a:rPr lang="zh-TW" altLang="en-US" dirty="0" smtClean="0"/>
              <a:t>抽出一個樣本。</a:t>
            </a:r>
            <a:endParaRPr lang="en-US" altLang="zh-TW" dirty="0" smtClean="0"/>
          </a:p>
          <a:p>
            <a:r>
              <a:rPr lang="zh-TW" altLang="en-US" dirty="0" smtClean="0"/>
              <a:t>範例：</a:t>
            </a:r>
            <a:r>
              <a:rPr lang="zh-TW" altLang="en-US" dirty="0"/>
              <a:t>在一個</a:t>
            </a:r>
            <a:r>
              <a:rPr lang="en-US" altLang="zh-TW" dirty="0"/>
              <a:t>10000</a:t>
            </a:r>
            <a:r>
              <a:rPr lang="zh-TW" altLang="en-US" dirty="0"/>
              <a:t>人的學校中，抽出</a:t>
            </a:r>
            <a:r>
              <a:rPr lang="en-US" altLang="zh-TW" dirty="0"/>
              <a:t>100</a:t>
            </a:r>
            <a:r>
              <a:rPr lang="zh-TW" altLang="en-US" dirty="0"/>
              <a:t>個學生接受調查。</a:t>
            </a:r>
            <a:endParaRPr lang="en-US" altLang="zh-TW" dirty="0"/>
          </a:p>
          <a:p>
            <a:pPr lvl="1"/>
            <a:r>
              <a:rPr lang="zh-TW" altLang="en-US" dirty="0" smtClean="0"/>
              <a:t>運用學校所提供的學生名冊，每隔</a:t>
            </a:r>
            <a:r>
              <a:rPr lang="en-US" altLang="zh-TW" dirty="0" smtClean="0"/>
              <a:t>100</a:t>
            </a:r>
            <a:r>
              <a:rPr lang="zh-TW" altLang="en-US" dirty="0" smtClean="0"/>
              <a:t>人（抽樣間距</a:t>
            </a:r>
            <a:r>
              <a:rPr lang="en-US" altLang="zh-TW" dirty="0" smtClean="0"/>
              <a:t>=10000/100</a:t>
            </a:r>
            <a:r>
              <a:rPr lang="zh-TW" altLang="en-US" dirty="0" smtClean="0"/>
              <a:t>）</a:t>
            </a:r>
            <a:r>
              <a:rPr lang="zh-TW" altLang="en-US" dirty="0"/>
              <a:t>抽出</a:t>
            </a:r>
            <a:r>
              <a:rPr lang="zh-TW" altLang="en-US" dirty="0" smtClean="0"/>
              <a:t>一個樣本。</a:t>
            </a:r>
            <a:endParaRPr lang="en-US" altLang="zh-TW" dirty="0" smtClean="0"/>
          </a:p>
          <a:p>
            <a:endParaRPr lang="zh-TW" altLang="en-US" dirty="0"/>
          </a:p>
        </p:txBody>
      </p:sp>
    </p:spTree>
    <p:extLst>
      <p:ext uri="{BB962C8B-B14F-4D97-AF65-F5344CB8AC3E}">
        <p14:creationId xmlns:p14="http://schemas.microsoft.com/office/powerpoint/2010/main" val="270562064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隨機抽樣</a:t>
            </a:r>
          </a:p>
        </p:txBody>
      </p:sp>
      <p:sp>
        <p:nvSpPr>
          <p:cNvPr id="3" name="內容版面配置區 2"/>
          <p:cNvSpPr>
            <a:spLocks noGrp="1"/>
          </p:cNvSpPr>
          <p:nvPr>
            <p:ph idx="1"/>
          </p:nvPr>
        </p:nvSpPr>
        <p:spPr>
          <a:xfrm>
            <a:off x="677334" y="1674255"/>
            <a:ext cx="8596668" cy="4367108"/>
          </a:xfrm>
        </p:spPr>
        <p:txBody>
          <a:bodyPr/>
          <a:lstStyle/>
          <a:p>
            <a:r>
              <a:rPr lang="zh-TW" altLang="en-US" dirty="0"/>
              <a:t>分層</a:t>
            </a:r>
            <a:r>
              <a:rPr lang="zh-TW" altLang="en-US" dirty="0" smtClean="0"/>
              <a:t>抽樣</a:t>
            </a:r>
            <a:endParaRPr lang="zh-TW" altLang="en-US" dirty="0"/>
          </a:p>
          <a:p>
            <a:pPr lvl="1"/>
            <a:r>
              <a:rPr lang="zh-TW" altLang="en-US" dirty="0"/>
              <a:t>抽</a:t>
            </a:r>
            <a:r>
              <a:rPr lang="zh-TW" altLang="en-US" dirty="0" smtClean="0"/>
              <a:t>樣前依據研究目的，將母體分為</a:t>
            </a:r>
            <a:r>
              <a:rPr lang="zh-TW" altLang="en-US" dirty="0"/>
              <a:t>若干類，每類稱之為一層。</a:t>
            </a:r>
          </a:p>
          <a:p>
            <a:pPr lvl="1"/>
            <a:r>
              <a:rPr lang="zh-TW" altLang="en-US" dirty="0" smtClean="0"/>
              <a:t>在</a:t>
            </a:r>
            <a:r>
              <a:rPr lang="zh-TW" altLang="en-US" dirty="0"/>
              <a:t>各層隨機取出若干個體作為樣本。</a:t>
            </a:r>
          </a:p>
          <a:p>
            <a:pPr lvl="1"/>
            <a:r>
              <a:rPr lang="zh-TW" altLang="en-US" dirty="0" smtClean="0"/>
              <a:t>原則：層</a:t>
            </a:r>
            <a:r>
              <a:rPr lang="zh-TW" altLang="en-US" dirty="0"/>
              <a:t>與層間主要變數均數差異最大，層內變異數最小。</a:t>
            </a:r>
          </a:p>
          <a:p>
            <a:pPr lvl="1"/>
            <a:r>
              <a:rPr lang="zh-TW" altLang="en-US" dirty="0" smtClean="0"/>
              <a:t>優點</a:t>
            </a:r>
            <a:r>
              <a:rPr lang="zh-TW" altLang="en-US" dirty="0"/>
              <a:t>：降低抽樣誤差，提高推論正確性。 </a:t>
            </a:r>
            <a:endParaRPr lang="en-US" altLang="zh-TW" dirty="0" smtClean="0"/>
          </a:p>
          <a:p>
            <a:r>
              <a:rPr lang="zh-TW" altLang="en-US" dirty="0" smtClean="0"/>
              <a:t>範例：在</a:t>
            </a:r>
            <a:r>
              <a:rPr lang="zh-TW" altLang="en-US" dirty="0"/>
              <a:t>一個</a:t>
            </a:r>
            <a:r>
              <a:rPr lang="en-US" altLang="zh-TW" dirty="0"/>
              <a:t>10000</a:t>
            </a:r>
            <a:r>
              <a:rPr lang="zh-TW" altLang="en-US" dirty="0"/>
              <a:t>人的學校中，抽出</a:t>
            </a:r>
            <a:r>
              <a:rPr lang="en-US" altLang="zh-TW" dirty="0"/>
              <a:t>100</a:t>
            </a:r>
            <a:r>
              <a:rPr lang="zh-TW" altLang="en-US" dirty="0"/>
              <a:t>個學生接受調查。</a:t>
            </a:r>
            <a:endParaRPr lang="en-US" altLang="zh-TW" dirty="0"/>
          </a:p>
          <a:p>
            <a:pPr lvl="1"/>
            <a:r>
              <a:rPr lang="zh-TW" altLang="en-US" dirty="0" smtClean="0"/>
              <a:t>依據學院別（醫學、社會人文、理工、文、外語）分層，每層須抽出</a:t>
            </a:r>
            <a:r>
              <a:rPr lang="en-US" altLang="zh-TW" dirty="0" smtClean="0"/>
              <a:t>20</a:t>
            </a:r>
            <a:r>
              <a:rPr lang="zh-TW" altLang="en-US" dirty="0" smtClean="0"/>
              <a:t>個學生。</a:t>
            </a:r>
            <a:endParaRPr lang="en-US" altLang="zh-TW" dirty="0" smtClean="0"/>
          </a:p>
          <a:p>
            <a:pPr lvl="1"/>
            <a:r>
              <a:rPr lang="zh-TW" altLang="en-US" dirty="0" smtClean="0"/>
              <a:t>在各學院內進行</a:t>
            </a:r>
            <a:r>
              <a:rPr lang="en-US" altLang="zh-TW" dirty="0" smtClean="0"/>
              <a:t>SRS</a:t>
            </a:r>
            <a:r>
              <a:rPr lang="zh-TW" altLang="en-US" dirty="0" smtClean="0"/>
              <a:t>。</a:t>
            </a:r>
            <a:endParaRPr lang="zh-TW" altLang="en-US" dirty="0"/>
          </a:p>
          <a:p>
            <a:endParaRPr lang="zh-TW" altLang="en-US" dirty="0"/>
          </a:p>
        </p:txBody>
      </p:sp>
    </p:spTree>
    <p:extLst>
      <p:ext uri="{BB962C8B-B14F-4D97-AF65-F5344CB8AC3E}">
        <p14:creationId xmlns:p14="http://schemas.microsoft.com/office/powerpoint/2010/main" val="126024836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隨機抽樣</a:t>
            </a:r>
          </a:p>
        </p:txBody>
      </p:sp>
      <p:sp>
        <p:nvSpPr>
          <p:cNvPr id="3" name="內容版面配置區 2"/>
          <p:cNvSpPr>
            <a:spLocks noGrp="1"/>
          </p:cNvSpPr>
          <p:nvPr>
            <p:ph idx="1"/>
          </p:nvPr>
        </p:nvSpPr>
        <p:spPr>
          <a:xfrm>
            <a:off x="677334" y="1712891"/>
            <a:ext cx="8596668" cy="4328472"/>
          </a:xfrm>
        </p:spPr>
        <p:txBody>
          <a:bodyPr/>
          <a:lstStyle/>
          <a:p>
            <a:r>
              <a:rPr lang="zh-TW" altLang="en-US" dirty="0"/>
              <a:t>集群</a:t>
            </a:r>
            <a:r>
              <a:rPr lang="zh-TW" altLang="en-US" dirty="0" smtClean="0"/>
              <a:t>抽樣（又</a:t>
            </a:r>
            <a:r>
              <a:rPr lang="zh-TW" altLang="en-US" dirty="0"/>
              <a:t>稱部落抽樣或叢式</a:t>
            </a:r>
            <a:r>
              <a:rPr lang="zh-TW" altLang="en-US" dirty="0" smtClean="0"/>
              <a:t>抽樣）</a:t>
            </a:r>
            <a:endParaRPr lang="en-US" altLang="zh-TW" dirty="0" smtClean="0"/>
          </a:p>
          <a:p>
            <a:pPr lvl="1"/>
            <a:r>
              <a:rPr lang="zh-TW" altLang="en-US" dirty="0" smtClean="0"/>
              <a:t>將</a:t>
            </a:r>
            <a:r>
              <a:rPr lang="zh-TW" altLang="en-US" dirty="0"/>
              <a:t>母體分成數個小群體</a:t>
            </a:r>
            <a:r>
              <a:rPr lang="zh-TW" altLang="en-US" dirty="0" smtClean="0"/>
              <a:t>，以</a:t>
            </a:r>
            <a:r>
              <a:rPr lang="zh-TW" altLang="en-US" dirty="0"/>
              <a:t>團</a:t>
            </a:r>
            <a:r>
              <a:rPr lang="en-US" altLang="zh-TW" dirty="0"/>
              <a:t>(</a:t>
            </a:r>
            <a:r>
              <a:rPr lang="zh-TW" altLang="en-US" dirty="0"/>
              <a:t>集</a:t>
            </a:r>
            <a:r>
              <a:rPr lang="en-US" altLang="zh-TW" dirty="0"/>
              <a:t>)</a:t>
            </a:r>
            <a:r>
              <a:rPr lang="zh-TW" altLang="en-US" dirty="0"/>
              <a:t>體為單位，而不以個人為單位</a:t>
            </a:r>
            <a:r>
              <a:rPr lang="zh-TW" altLang="en-US" dirty="0" smtClean="0"/>
              <a:t>。</a:t>
            </a:r>
            <a:endParaRPr lang="en-US" altLang="zh-TW" dirty="0" smtClean="0"/>
          </a:p>
          <a:p>
            <a:pPr lvl="1"/>
            <a:r>
              <a:rPr lang="zh-TW" altLang="en-US" dirty="0" smtClean="0"/>
              <a:t>將</a:t>
            </a:r>
            <a:r>
              <a:rPr lang="zh-TW" altLang="en-US" dirty="0"/>
              <a:t>群體按某種標準</a:t>
            </a:r>
            <a:r>
              <a:rPr lang="en-US" altLang="zh-TW" dirty="0"/>
              <a:t>(</a:t>
            </a:r>
            <a:r>
              <a:rPr lang="zh-TW" altLang="en-US" dirty="0"/>
              <a:t>如班級、地區</a:t>
            </a:r>
            <a:r>
              <a:rPr lang="en-US" altLang="zh-TW" dirty="0"/>
              <a:t>)</a:t>
            </a:r>
            <a:r>
              <a:rPr lang="zh-TW" altLang="en-US" dirty="0"/>
              <a:t>分為若干類，稱為團體，對各團體隨機取樣抽取若干小團體。</a:t>
            </a:r>
          </a:p>
          <a:p>
            <a:pPr lvl="1"/>
            <a:r>
              <a:rPr lang="zh-TW" altLang="en-US" dirty="0" smtClean="0"/>
              <a:t>對</a:t>
            </a:r>
            <a:r>
              <a:rPr lang="zh-TW" altLang="en-US" dirty="0"/>
              <a:t>小團體中之各成員，全部加以訪問。</a:t>
            </a:r>
          </a:p>
          <a:p>
            <a:pPr lvl="1"/>
            <a:r>
              <a:rPr lang="zh-TW" altLang="en-US" dirty="0" smtClean="0"/>
              <a:t>原則：每</a:t>
            </a:r>
            <a:r>
              <a:rPr lang="zh-TW" altLang="en-US" dirty="0"/>
              <a:t>個小群體間差異小</a:t>
            </a:r>
            <a:r>
              <a:rPr lang="zh-TW" altLang="en-US" dirty="0" smtClean="0"/>
              <a:t>，群體內的差異</a:t>
            </a:r>
            <a:r>
              <a:rPr lang="zh-TW" altLang="en-US" dirty="0"/>
              <a:t>大</a:t>
            </a:r>
          </a:p>
          <a:p>
            <a:pPr lvl="1"/>
            <a:r>
              <a:rPr lang="zh-TW" altLang="en-US" dirty="0" smtClean="0"/>
              <a:t>優點</a:t>
            </a:r>
            <a:r>
              <a:rPr lang="zh-TW" altLang="en-US" dirty="0"/>
              <a:t>：大幅降低調查成本。在某些情況下，集群抽樣</a:t>
            </a:r>
            <a:r>
              <a:rPr lang="zh-TW" altLang="en-US" dirty="0" smtClean="0"/>
              <a:t>法</a:t>
            </a:r>
            <a:r>
              <a:rPr lang="zh-TW" altLang="en-US" dirty="0"/>
              <a:t>會</a:t>
            </a:r>
            <a:r>
              <a:rPr lang="zh-TW" altLang="en-US" dirty="0" smtClean="0"/>
              <a:t>比</a:t>
            </a:r>
            <a:r>
              <a:rPr lang="zh-TW" altLang="en-US" dirty="0"/>
              <a:t>分層抽樣法較具優點</a:t>
            </a:r>
            <a:r>
              <a:rPr lang="zh-TW" altLang="en-US" dirty="0" smtClean="0"/>
              <a:t>。</a:t>
            </a:r>
            <a:endParaRPr lang="en-US" altLang="zh-TW" dirty="0" smtClean="0"/>
          </a:p>
          <a:p>
            <a:r>
              <a:rPr lang="zh-TW" altLang="en-US" dirty="0"/>
              <a:t>範例</a:t>
            </a:r>
            <a:r>
              <a:rPr lang="zh-TW" altLang="en-US" dirty="0" smtClean="0"/>
              <a:t>：在一個</a:t>
            </a:r>
            <a:r>
              <a:rPr lang="en-US" altLang="zh-TW" dirty="0" smtClean="0"/>
              <a:t>1200</a:t>
            </a:r>
            <a:r>
              <a:rPr lang="zh-TW" altLang="en-US" dirty="0" smtClean="0"/>
              <a:t>人的學校中</a:t>
            </a:r>
            <a:r>
              <a:rPr lang="zh-TW" altLang="en-US" dirty="0"/>
              <a:t>，</a:t>
            </a:r>
            <a:r>
              <a:rPr lang="zh-TW" altLang="en-US" dirty="0" smtClean="0"/>
              <a:t>抽出</a:t>
            </a:r>
            <a:r>
              <a:rPr lang="en-US" altLang="zh-TW" dirty="0" smtClean="0"/>
              <a:t>20</a:t>
            </a:r>
            <a:r>
              <a:rPr lang="zh-TW" altLang="en-US" dirty="0" smtClean="0"/>
              <a:t>個</a:t>
            </a:r>
            <a:r>
              <a:rPr lang="zh-TW" altLang="en-US" dirty="0"/>
              <a:t>學生接受調查。</a:t>
            </a:r>
            <a:endParaRPr lang="en-US" altLang="zh-TW" dirty="0"/>
          </a:p>
          <a:p>
            <a:pPr lvl="1"/>
            <a:r>
              <a:rPr lang="zh-TW" altLang="en-US" dirty="0"/>
              <a:t>若全</a:t>
            </a:r>
            <a:r>
              <a:rPr lang="zh-TW" altLang="en-US" dirty="0" smtClean="0"/>
              <a:t>校共分</a:t>
            </a:r>
            <a:r>
              <a:rPr lang="en-US" altLang="zh-TW" dirty="0" smtClean="0"/>
              <a:t>6</a:t>
            </a:r>
            <a:r>
              <a:rPr lang="zh-TW" altLang="en-US" dirty="0" smtClean="0"/>
              <a:t>個年級，一個年級共</a:t>
            </a:r>
            <a:r>
              <a:rPr lang="en-US" altLang="zh-TW" dirty="0" smtClean="0"/>
              <a:t>10</a:t>
            </a:r>
            <a:r>
              <a:rPr lang="zh-TW" altLang="en-US" dirty="0" smtClean="0"/>
              <a:t>班，則在此</a:t>
            </a:r>
            <a:r>
              <a:rPr lang="en-US" altLang="zh-TW" dirty="0" smtClean="0"/>
              <a:t>60</a:t>
            </a:r>
            <a:r>
              <a:rPr lang="zh-TW" altLang="en-US" dirty="0" smtClean="0"/>
              <a:t>個班級中進行</a:t>
            </a:r>
            <a:r>
              <a:rPr lang="en-US" altLang="zh-TW" dirty="0" smtClean="0"/>
              <a:t>SRS</a:t>
            </a:r>
            <a:r>
              <a:rPr lang="zh-TW" altLang="en-US" dirty="0" smtClean="0"/>
              <a:t>，抽出一個班級，對於班級中 的個人進行全查。</a:t>
            </a:r>
            <a:endParaRPr lang="en-US" altLang="zh-TW" dirty="0"/>
          </a:p>
          <a:p>
            <a:pPr lvl="1"/>
            <a:endParaRPr lang="zh-TW" altLang="en-US" dirty="0"/>
          </a:p>
          <a:p>
            <a:pPr lvl="1"/>
            <a:endParaRPr lang="zh-TW" altLang="en-US" dirty="0"/>
          </a:p>
          <a:p>
            <a:pPr lvl="1"/>
            <a:endParaRPr lang="zh-TW" altLang="en-US" dirty="0"/>
          </a:p>
        </p:txBody>
      </p:sp>
    </p:spTree>
    <p:extLst>
      <p:ext uri="{BB962C8B-B14F-4D97-AF65-F5344CB8AC3E}">
        <p14:creationId xmlns:p14="http://schemas.microsoft.com/office/powerpoint/2010/main" val="173862233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隨機抽樣</a:t>
            </a:r>
          </a:p>
        </p:txBody>
      </p:sp>
      <p:sp>
        <p:nvSpPr>
          <p:cNvPr id="3" name="內容版面配置區 2"/>
          <p:cNvSpPr>
            <a:spLocks noGrp="1"/>
          </p:cNvSpPr>
          <p:nvPr>
            <p:ph idx="1"/>
          </p:nvPr>
        </p:nvSpPr>
        <p:spPr>
          <a:xfrm>
            <a:off x="677334" y="1171977"/>
            <a:ext cx="8596668" cy="4869385"/>
          </a:xfrm>
        </p:spPr>
        <p:txBody>
          <a:bodyPr/>
          <a:lstStyle/>
          <a:p>
            <a:r>
              <a:rPr lang="zh-TW" altLang="en-US" dirty="0"/>
              <a:t>多</a:t>
            </a:r>
            <a:r>
              <a:rPr lang="zh-TW" altLang="en-US" dirty="0" smtClean="0"/>
              <a:t>段集體抽樣</a:t>
            </a:r>
            <a:endParaRPr lang="en-US" altLang="zh-TW" dirty="0" smtClean="0"/>
          </a:p>
          <a:p>
            <a:pPr lvl="1"/>
            <a:r>
              <a:rPr lang="zh-TW" altLang="en-US" dirty="0" smtClean="0"/>
              <a:t>乃集體抽樣之延伸。</a:t>
            </a:r>
            <a:endParaRPr lang="en-US" altLang="zh-TW" dirty="0" smtClean="0"/>
          </a:p>
          <a:p>
            <a:pPr lvl="1"/>
            <a:r>
              <a:rPr lang="zh-TW" altLang="en-US" dirty="0" smtClean="0"/>
              <a:t>母體</a:t>
            </a:r>
            <a:r>
              <a:rPr lang="zh-TW" altLang="en-US" dirty="0"/>
              <a:t>分成數個小</a:t>
            </a:r>
            <a:r>
              <a:rPr lang="zh-TW" altLang="en-US" dirty="0" smtClean="0"/>
              <a:t>群體，分兩階段或多段進行抽樣。</a:t>
            </a:r>
            <a:endParaRPr lang="en-US" altLang="zh-TW" dirty="0" smtClean="0"/>
          </a:p>
          <a:p>
            <a:pPr lvl="1"/>
            <a:r>
              <a:rPr lang="zh-TW" altLang="en-US" dirty="0"/>
              <a:t>在第一</a:t>
            </a:r>
            <a:r>
              <a:rPr lang="zh-TW" altLang="en-US" dirty="0" smtClean="0"/>
              <a:t>階段先抽出一部份的集體，即為原始抽樣單位（</a:t>
            </a:r>
            <a:r>
              <a:rPr lang="en-US" altLang="zh-TW" dirty="0" smtClean="0"/>
              <a:t>primary sampling unit</a:t>
            </a:r>
            <a:r>
              <a:rPr lang="zh-TW" altLang="en-US" dirty="0" smtClean="0"/>
              <a:t>）。</a:t>
            </a:r>
            <a:endParaRPr lang="en-US" altLang="zh-TW" dirty="0" smtClean="0"/>
          </a:p>
          <a:p>
            <a:pPr lvl="1"/>
            <a:r>
              <a:rPr lang="zh-TW" altLang="en-US" dirty="0" smtClean="0"/>
              <a:t>第二階段再自第一階段的抽樣單位中，抽出部分集體，此為次級抽樣單位（</a:t>
            </a:r>
            <a:r>
              <a:rPr lang="en-US" altLang="zh-TW" dirty="0" smtClean="0"/>
              <a:t>secondary sampling unit</a:t>
            </a:r>
            <a:r>
              <a:rPr lang="zh-TW" altLang="en-US" dirty="0" smtClean="0"/>
              <a:t>）。</a:t>
            </a:r>
            <a:endParaRPr lang="en-US" altLang="zh-TW" dirty="0" smtClean="0"/>
          </a:p>
          <a:p>
            <a:pPr lvl="1"/>
            <a:r>
              <a:rPr lang="zh-TW" altLang="en-US" dirty="0" smtClean="0"/>
              <a:t>最後再自次級抽樣單位中，抽出個體做為樣本。</a:t>
            </a:r>
            <a:endParaRPr lang="en-US" altLang="zh-TW" dirty="0" smtClean="0"/>
          </a:p>
          <a:p>
            <a:pPr lvl="1"/>
            <a:r>
              <a:rPr lang="zh-TW" altLang="en-US" dirty="0" smtClean="0"/>
              <a:t>適用於本身即具備層次或層級結構的母體，如學校、政府組織等。</a:t>
            </a:r>
            <a:endParaRPr lang="en-US" altLang="zh-TW" dirty="0" smtClean="0"/>
          </a:p>
          <a:p>
            <a:pPr lvl="1"/>
            <a:r>
              <a:rPr lang="zh-TW" altLang="en-US" dirty="0" smtClean="0"/>
              <a:t>如第一階段先抽學校，第二階段從學校中抽出班級，再由班級中抽出個別學生。</a:t>
            </a:r>
            <a:endParaRPr lang="en-US" altLang="zh-TW" dirty="0" smtClean="0"/>
          </a:p>
          <a:p>
            <a:r>
              <a:rPr lang="zh-TW" altLang="en-US" dirty="0"/>
              <a:t>範例：在一個</a:t>
            </a:r>
            <a:r>
              <a:rPr lang="en-US" altLang="zh-TW" dirty="0"/>
              <a:t>1200</a:t>
            </a:r>
            <a:r>
              <a:rPr lang="zh-TW" altLang="en-US" dirty="0"/>
              <a:t>人的學校中，抽出</a:t>
            </a:r>
            <a:r>
              <a:rPr lang="en-US" altLang="zh-TW" dirty="0"/>
              <a:t>20</a:t>
            </a:r>
            <a:r>
              <a:rPr lang="zh-TW" altLang="en-US" dirty="0"/>
              <a:t>個學生接受調查</a:t>
            </a:r>
            <a:r>
              <a:rPr lang="zh-TW" altLang="en-US" dirty="0" smtClean="0"/>
              <a:t>。</a:t>
            </a:r>
            <a:endParaRPr lang="en-US" altLang="zh-TW" dirty="0" smtClean="0"/>
          </a:p>
          <a:p>
            <a:pPr lvl="1"/>
            <a:r>
              <a:rPr lang="zh-TW" altLang="en-US" dirty="0" smtClean="0"/>
              <a:t>原始抽樣單位為：年級。</a:t>
            </a:r>
            <a:endParaRPr lang="en-US" altLang="zh-TW" dirty="0" smtClean="0"/>
          </a:p>
          <a:p>
            <a:pPr lvl="1"/>
            <a:r>
              <a:rPr lang="zh-TW" altLang="en-US" dirty="0" smtClean="0"/>
              <a:t>次級抽樣單位為：班級。</a:t>
            </a:r>
            <a:endParaRPr lang="en-US" altLang="zh-TW" dirty="0" smtClean="0"/>
          </a:p>
          <a:p>
            <a:pPr lvl="1"/>
            <a:r>
              <a:rPr lang="zh-TW" altLang="en-US" dirty="0" smtClean="0"/>
              <a:t>自班級中抽取出個人。</a:t>
            </a:r>
            <a:endParaRPr lang="en-US" altLang="zh-TW" dirty="0"/>
          </a:p>
          <a:p>
            <a:pPr lvl="1"/>
            <a:endParaRPr lang="zh-TW" altLang="en-US" dirty="0"/>
          </a:p>
          <a:p>
            <a:pPr lvl="1"/>
            <a:endParaRPr lang="zh-TW" altLang="en-US" dirty="0"/>
          </a:p>
        </p:txBody>
      </p:sp>
    </p:spTree>
    <p:extLst>
      <p:ext uri="{BB962C8B-B14F-4D97-AF65-F5344CB8AC3E}">
        <p14:creationId xmlns:p14="http://schemas.microsoft.com/office/powerpoint/2010/main" val="228415387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72088" y="261870"/>
            <a:ext cx="8596668" cy="1320800"/>
          </a:xfrm>
        </p:spPr>
        <p:txBody>
          <a:bodyPr/>
          <a:lstStyle/>
          <a:p>
            <a:r>
              <a:rPr lang="zh-TW" altLang="en-US" dirty="0" smtClean="0"/>
              <a:t>隨機</a:t>
            </a:r>
            <a:r>
              <a:rPr lang="zh-TW" altLang="en-US" dirty="0"/>
              <a:t>抽樣</a:t>
            </a:r>
          </a:p>
        </p:txBody>
      </p:sp>
      <p:sp>
        <p:nvSpPr>
          <p:cNvPr id="3" name="內容版面配置區 2"/>
          <p:cNvSpPr>
            <a:spLocks noGrp="1"/>
          </p:cNvSpPr>
          <p:nvPr>
            <p:ph idx="1"/>
          </p:nvPr>
        </p:nvSpPr>
        <p:spPr>
          <a:xfrm>
            <a:off x="677334" y="1133341"/>
            <a:ext cx="8596668" cy="4908022"/>
          </a:xfrm>
        </p:spPr>
        <p:txBody>
          <a:bodyPr>
            <a:normAutofit/>
          </a:bodyPr>
          <a:lstStyle/>
          <a:p>
            <a:r>
              <a:rPr lang="zh-TW" altLang="en-US" dirty="0" smtClean="0"/>
              <a:t>機率與大小成比例之隨機抽樣（</a:t>
            </a:r>
            <a:r>
              <a:rPr lang="en-US" altLang="zh-TW" dirty="0"/>
              <a:t>Probability Proportionate to Size </a:t>
            </a:r>
            <a:r>
              <a:rPr lang="en-US" altLang="zh-TW" dirty="0" smtClean="0"/>
              <a:t>Sampling, PPS</a:t>
            </a:r>
            <a:r>
              <a:rPr lang="zh-TW" altLang="en-US" dirty="0" smtClean="0"/>
              <a:t>）</a:t>
            </a:r>
            <a:endParaRPr lang="en-US" altLang="zh-TW" dirty="0" smtClean="0"/>
          </a:p>
          <a:p>
            <a:pPr lvl="1"/>
            <a:r>
              <a:rPr lang="zh-TW" altLang="zh-TW" dirty="0"/>
              <a:t>又稱按規模大小成比例的機率抽樣，是屬於抽樣方法中的不等機率抽樣</a:t>
            </a:r>
            <a:r>
              <a:rPr lang="zh-TW" altLang="zh-TW" dirty="0" smtClean="0"/>
              <a:t>法</a:t>
            </a:r>
            <a:r>
              <a:rPr lang="zh-TW" altLang="en-US" dirty="0" smtClean="0"/>
              <a:t>。</a:t>
            </a:r>
            <a:endParaRPr lang="en-US" altLang="zh-TW" dirty="0" smtClean="0"/>
          </a:p>
          <a:p>
            <a:pPr lvl="1"/>
            <a:r>
              <a:rPr lang="zh-TW" altLang="zh-TW" dirty="0" smtClean="0"/>
              <a:t>一般</a:t>
            </a:r>
            <a:r>
              <a:rPr lang="zh-TW" altLang="zh-TW" dirty="0"/>
              <a:t>抽樣單位沒有大小的度量或分別</a:t>
            </a:r>
            <a:r>
              <a:rPr lang="zh-TW" altLang="zh-TW" dirty="0" smtClean="0"/>
              <a:t>，</a:t>
            </a:r>
            <a:r>
              <a:rPr lang="zh-TW" altLang="en-US" dirty="0" smtClean="0"/>
              <a:t>將</a:t>
            </a:r>
            <a:r>
              <a:rPr lang="zh-TW" altLang="zh-TW" dirty="0" smtClean="0"/>
              <a:t>每個</a:t>
            </a:r>
            <a:r>
              <a:rPr lang="zh-TW" altLang="zh-TW" dirty="0"/>
              <a:t>抽樣單位</a:t>
            </a:r>
            <a:r>
              <a:rPr lang="zh-TW" altLang="zh-TW" dirty="0" smtClean="0"/>
              <a:t>被</a:t>
            </a:r>
            <a:r>
              <a:rPr lang="zh-TW" altLang="en-US" dirty="0" smtClean="0"/>
              <a:t>中選</a:t>
            </a:r>
            <a:r>
              <a:rPr lang="zh-TW" altLang="zh-TW" dirty="0" smtClean="0"/>
              <a:t>機</a:t>
            </a:r>
            <a:r>
              <a:rPr lang="zh-TW" altLang="en-US" dirty="0" smtClean="0"/>
              <a:t>率視為</a:t>
            </a:r>
            <a:r>
              <a:rPr lang="zh-TW" altLang="zh-TW" dirty="0" smtClean="0"/>
              <a:t>相同。</a:t>
            </a:r>
            <a:endParaRPr lang="en-US" altLang="zh-TW" dirty="0" smtClean="0"/>
          </a:p>
          <a:p>
            <a:pPr lvl="1"/>
            <a:r>
              <a:rPr lang="zh-TW" altLang="en-US" dirty="0"/>
              <a:t>若</a:t>
            </a:r>
            <a:r>
              <a:rPr lang="zh-TW" altLang="zh-TW" dirty="0" smtClean="0"/>
              <a:t>遇到</a:t>
            </a:r>
            <a:r>
              <a:rPr lang="zh-TW" altLang="zh-TW" dirty="0"/>
              <a:t>抽樣</a:t>
            </a:r>
            <a:r>
              <a:rPr lang="zh-TW" altLang="zh-TW" dirty="0" smtClean="0"/>
              <a:t>單位有大小</a:t>
            </a:r>
            <a:r>
              <a:rPr lang="zh-TW" altLang="en-US" dirty="0" smtClean="0"/>
              <a:t>之別</a:t>
            </a:r>
            <a:r>
              <a:rPr lang="zh-TW" altLang="zh-TW" dirty="0" smtClean="0"/>
              <a:t>時，</a:t>
            </a:r>
            <a:r>
              <a:rPr lang="zh-TW" altLang="en-US" dirty="0"/>
              <a:t>規模</a:t>
            </a:r>
            <a:r>
              <a:rPr lang="zh-TW" altLang="zh-TW" dirty="0" smtClean="0"/>
              <a:t>越</a:t>
            </a:r>
            <a:r>
              <a:rPr lang="zh-TW" altLang="zh-TW" dirty="0"/>
              <a:t>大的抽樣單位被抽到的機會就越大</a:t>
            </a:r>
            <a:r>
              <a:rPr lang="zh-TW" altLang="zh-TW" dirty="0" smtClean="0"/>
              <a:t>，</a:t>
            </a:r>
            <a:r>
              <a:rPr lang="zh-TW" altLang="en-US" dirty="0" smtClean="0"/>
              <a:t>規模越</a:t>
            </a:r>
            <a:r>
              <a:rPr lang="zh-TW" altLang="zh-TW" dirty="0" smtClean="0"/>
              <a:t>小的</a:t>
            </a:r>
            <a:r>
              <a:rPr lang="zh-TW" altLang="zh-TW" dirty="0"/>
              <a:t>抽樣單位被抽到的</a:t>
            </a:r>
            <a:r>
              <a:rPr lang="zh-TW" altLang="zh-TW" dirty="0" smtClean="0"/>
              <a:t>機會越小</a:t>
            </a:r>
            <a:r>
              <a:rPr lang="zh-TW" altLang="en-US" dirty="0" smtClean="0"/>
              <a:t>，即</a:t>
            </a:r>
            <a:r>
              <a:rPr lang="zh-TW" altLang="zh-TW" dirty="0" smtClean="0"/>
              <a:t>抽樣單位</a:t>
            </a:r>
            <a:r>
              <a:rPr lang="zh-TW" altLang="en-US" dirty="0" smtClean="0"/>
              <a:t>的中選</a:t>
            </a:r>
            <a:r>
              <a:rPr lang="zh-TW" altLang="zh-TW" dirty="0" smtClean="0"/>
              <a:t>機會與</a:t>
            </a:r>
            <a:r>
              <a:rPr lang="zh-TW" altLang="en-US" dirty="0" smtClean="0"/>
              <a:t>其規模</a:t>
            </a:r>
            <a:r>
              <a:rPr lang="zh-TW" altLang="zh-TW" dirty="0" smtClean="0"/>
              <a:t>成正比</a:t>
            </a:r>
            <a:r>
              <a:rPr lang="zh-TW" altLang="en-US" dirty="0" smtClean="0"/>
              <a:t>，乃</a:t>
            </a:r>
            <a:r>
              <a:rPr lang="zh-TW" altLang="zh-TW" dirty="0" smtClean="0"/>
              <a:t>不等</a:t>
            </a:r>
            <a:r>
              <a:rPr lang="zh-TW" altLang="zh-TW" dirty="0"/>
              <a:t>機率抽樣</a:t>
            </a:r>
            <a:r>
              <a:rPr lang="zh-TW" altLang="zh-TW" dirty="0" smtClean="0"/>
              <a:t>。</a:t>
            </a:r>
            <a:endParaRPr lang="en-US" altLang="zh-TW" dirty="0" smtClean="0"/>
          </a:p>
          <a:p>
            <a:pPr lvl="1"/>
            <a:r>
              <a:rPr lang="zh-TW" altLang="en-US" dirty="0" smtClean="0"/>
              <a:t>以</a:t>
            </a:r>
            <a:r>
              <a:rPr lang="en-US" altLang="zh-TW" dirty="0" smtClean="0"/>
              <a:t>PPS</a:t>
            </a:r>
            <a:r>
              <a:rPr lang="zh-TW" altLang="en-US" dirty="0" smtClean="0"/>
              <a:t>正是為矯正此種不等機率中選的狀況，</a:t>
            </a:r>
            <a:r>
              <a:rPr lang="zh-TW" altLang="zh-TW" dirty="0" smtClean="0"/>
              <a:t>從而</a:t>
            </a:r>
            <a:r>
              <a:rPr lang="zh-TW" altLang="zh-TW" dirty="0"/>
              <a:t>使每個抽樣單位均有按其規模大小成比例被抽中機率的一種抽樣方式</a:t>
            </a:r>
            <a:r>
              <a:rPr lang="zh-TW" altLang="zh-TW" dirty="0" smtClean="0"/>
              <a:t>。</a:t>
            </a:r>
            <a:endParaRPr lang="en-US" altLang="zh-TW" dirty="0" smtClean="0"/>
          </a:p>
          <a:p>
            <a:pPr lvl="1"/>
            <a:r>
              <a:rPr lang="zh-TW" altLang="en-US" dirty="0" smtClean="0"/>
              <a:t>原則：對母體名冊的要求較嚴格，需有較完整的母體名冊。</a:t>
            </a:r>
            <a:r>
              <a:rPr lang="en-US" altLang="zh-TW" dirty="0"/>
              <a:t> </a:t>
            </a:r>
            <a:endParaRPr lang="en-US" altLang="zh-TW" dirty="0" smtClean="0"/>
          </a:p>
          <a:p>
            <a:pPr lvl="1"/>
            <a:r>
              <a:rPr lang="en-US" altLang="zh-TW" dirty="0" smtClean="0"/>
              <a:t>PPS</a:t>
            </a:r>
            <a:r>
              <a:rPr lang="zh-TW" altLang="zh-TW" dirty="0" smtClean="0"/>
              <a:t>抽樣</a:t>
            </a:r>
            <a:r>
              <a:rPr lang="zh-TW" altLang="zh-TW" dirty="0"/>
              <a:t>法大多運用在農、林、漁、牧上</a:t>
            </a:r>
            <a:r>
              <a:rPr lang="zh-TW" altLang="zh-TW" dirty="0" smtClean="0"/>
              <a:t>，</a:t>
            </a:r>
            <a:r>
              <a:rPr lang="zh-TW" altLang="en-US" dirty="0" smtClean="0"/>
              <a:t>或教育研究上，此類型研究</a:t>
            </a:r>
            <a:r>
              <a:rPr lang="zh-TW" altLang="zh-TW" dirty="0" smtClean="0"/>
              <a:t>較易</a:t>
            </a:r>
            <a:r>
              <a:rPr lang="zh-TW" altLang="zh-TW" dirty="0"/>
              <a:t>取得完整的母體</a:t>
            </a:r>
            <a:r>
              <a:rPr lang="zh-TW" altLang="zh-TW" dirty="0" smtClean="0"/>
              <a:t>名冊</a:t>
            </a:r>
            <a:r>
              <a:rPr lang="zh-TW" altLang="en-US" dirty="0" smtClean="0"/>
              <a:t>。</a:t>
            </a:r>
            <a:endParaRPr lang="en-US" altLang="zh-TW" dirty="0" smtClean="0"/>
          </a:p>
          <a:p>
            <a:pPr lvl="1"/>
            <a:endParaRPr lang="zh-TW" altLang="en-US" dirty="0"/>
          </a:p>
        </p:txBody>
      </p:sp>
    </p:spTree>
    <p:extLst>
      <p:ext uri="{BB962C8B-B14F-4D97-AF65-F5344CB8AC3E}">
        <p14:creationId xmlns:p14="http://schemas.microsoft.com/office/powerpoint/2010/main" val="146271682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p:cNvSpPr>
            <a:spLocks noGrp="1"/>
          </p:cNvSpPr>
          <p:nvPr>
            <p:ph type="title"/>
          </p:nvPr>
        </p:nvSpPr>
        <p:spPr/>
        <p:txBody>
          <a:bodyPr/>
          <a:lstStyle/>
          <a:p>
            <a:r>
              <a:rPr lang="zh-TW" altLang="en-US" dirty="0"/>
              <a:t>隨機抽樣</a:t>
            </a:r>
          </a:p>
        </p:txBody>
      </p:sp>
      <p:sp>
        <p:nvSpPr>
          <p:cNvPr id="3" name="內容版面配置區 2"/>
          <p:cNvSpPr>
            <a:spLocks noGrp="1"/>
          </p:cNvSpPr>
          <p:nvPr>
            <p:ph sz="half" idx="1"/>
          </p:nvPr>
        </p:nvSpPr>
        <p:spPr>
          <a:xfrm>
            <a:off x="677334" y="1685925"/>
            <a:ext cx="4184035" cy="4355436"/>
          </a:xfrm>
        </p:spPr>
        <p:txBody>
          <a:bodyPr>
            <a:normAutofit fontScale="92500" lnSpcReduction="20000"/>
          </a:bodyPr>
          <a:lstStyle/>
          <a:p>
            <a:r>
              <a:rPr lang="zh-TW" altLang="en-US" dirty="0" smtClean="0"/>
              <a:t>範例</a:t>
            </a:r>
            <a:r>
              <a:rPr lang="zh-TW" altLang="en-US" dirty="0"/>
              <a:t>：</a:t>
            </a:r>
            <a:r>
              <a:rPr lang="zh-TW" altLang="en-US" dirty="0" smtClean="0"/>
              <a:t>在六個社團共 </a:t>
            </a:r>
            <a:r>
              <a:rPr lang="en-US" altLang="zh-TW" dirty="0" smtClean="0"/>
              <a:t>180 </a:t>
            </a:r>
            <a:r>
              <a:rPr lang="zh-TW" altLang="en-US" dirty="0"/>
              <a:t>人，要抽出兩</a:t>
            </a:r>
            <a:r>
              <a:rPr lang="zh-TW" altLang="en-US" dirty="0" smtClean="0"/>
              <a:t>個</a:t>
            </a:r>
            <a:r>
              <a:rPr lang="zh-TW" altLang="en-US" dirty="0"/>
              <a:t>社團</a:t>
            </a:r>
            <a:r>
              <a:rPr lang="zh-TW" altLang="en-US" dirty="0" smtClean="0"/>
              <a:t>，</a:t>
            </a:r>
            <a:r>
              <a:rPr lang="zh-TW" altLang="en-US" dirty="0"/>
              <a:t>然後再自每</a:t>
            </a:r>
            <a:r>
              <a:rPr lang="zh-TW" altLang="en-US" dirty="0" smtClean="0"/>
              <a:t>個社團抽 </a:t>
            </a:r>
            <a:r>
              <a:rPr lang="en-US" altLang="zh-TW" dirty="0"/>
              <a:t>3</a:t>
            </a:r>
            <a:r>
              <a:rPr lang="en-US" altLang="zh-TW" dirty="0" smtClean="0"/>
              <a:t> </a:t>
            </a:r>
            <a:r>
              <a:rPr lang="zh-TW" altLang="en-US" dirty="0"/>
              <a:t>人</a:t>
            </a:r>
            <a:r>
              <a:rPr lang="zh-TW" altLang="en-US" dirty="0" smtClean="0"/>
              <a:t>來接受調查。</a:t>
            </a:r>
            <a:endParaRPr lang="en-US" altLang="zh-TW" dirty="0"/>
          </a:p>
          <a:p>
            <a:r>
              <a:rPr lang="zh-TW" altLang="en-US" dirty="0" smtClean="0"/>
              <a:t>將所有社團的基本資料進行列表</a:t>
            </a:r>
            <a:endParaRPr lang="en-US" altLang="zh-TW" dirty="0" smtClean="0"/>
          </a:p>
          <a:p>
            <a:r>
              <a:rPr lang="zh-TW" altLang="en-US" dirty="0" smtClean="0"/>
              <a:t>抽</a:t>
            </a:r>
            <a:r>
              <a:rPr lang="zh-TW" altLang="en-US" dirty="0"/>
              <a:t>中</a:t>
            </a:r>
            <a:r>
              <a:rPr lang="zh-TW" altLang="en-US" dirty="0" smtClean="0"/>
              <a:t>機率須與</a:t>
            </a:r>
            <a:r>
              <a:rPr lang="zh-TW" altLang="en-US" dirty="0"/>
              <a:t>單位大小成</a:t>
            </a:r>
            <a:r>
              <a:rPr lang="zh-TW" altLang="en-US" dirty="0" smtClean="0"/>
              <a:t>比例，即大社團中個人被</a:t>
            </a:r>
            <a:r>
              <a:rPr lang="zh-TW" altLang="en-US" dirty="0"/>
              <a:t>抽中的</a:t>
            </a:r>
            <a:r>
              <a:rPr lang="zh-TW" altLang="en-US" dirty="0" smtClean="0"/>
              <a:t>機率</a:t>
            </a:r>
            <a:r>
              <a:rPr lang="zh-TW" altLang="en-US" dirty="0"/>
              <a:t>需與</a:t>
            </a:r>
            <a:r>
              <a:rPr lang="zh-TW" altLang="en-US" dirty="0" smtClean="0"/>
              <a:t>小社團中個人被</a:t>
            </a:r>
            <a:r>
              <a:rPr lang="zh-TW" altLang="en-US" dirty="0"/>
              <a:t>抽中的</a:t>
            </a:r>
            <a:r>
              <a:rPr lang="zh-TW" altLang="en-US" dirty="0" smtClean="0"/>
              <a:t>機率相等。</a:t>
            </a:r>
            <a:endParaRPr lang="zh-TW" altLang="en-US" dirty="0"/>
          </a:p>
          <a:p>
            <a:r>
              <a:rPr lang="zh-TW" altLang="en-US" dirty="0" smtClean="0"/>
              <a:t>全部</a:t>
            </a:r>
            <a:r>
              <a:rPr lang="zh-TW" altLang="en-US" dirty="0"/>
              <a:t>人數共 </a:t>
            </a:r>
            <a:r>
              <a:rPr lang="en-US" altLang="zh-TW" dirty="0" smtClean="0"/>
              <a:t>180</a:t>
            </a:r>
            <a:r>
              <a:rPr lang="zh-TW" altLang="en-US" dirty="0" smtClean="0"/>
              <a:t>人</a:t>
            </a:r>
            <a:r>
              <a:rPr lang="zh-TW" altLang="en-US" dirty="0"/>
              <a:t>，如果每個人在每</a:t>
            </a:r>
            <a:r>
              <a:rPr lang="zh-TW" altLang="en-US" dirty="0" smtClean="0"/>
              <a:t>個社團被</a:t>
            </a:r>
            <a:r>
              <a:rPr lang="zh-TW" altLang="en-US" dirty="0"/>
              <a:t>抽中的機率相等，則要</a:t>
            </a:r>
            <a:r>
              <a:rPr lang="zh-TW" altLang="en-US" dirty="0" smtClean="0"/>
              <a:t>抽</a:t>
            </a:r>
            <a:r>
              <a:rPr lang="en-US" altLang="zh-TW" dirty="0"/>
              <a:t>2</a:t>
            </a:r>
            <a:r>
              <a:rPr lang="zh-TW" altLang="en-US" dirty="0" smtClean="0"/>
              <a:t>區</a:t>
            </a:r>
            <a:r>
              <a:rPr lang="en-US" altLang="zh-TW" dirty="0"/>
              <a:t>=</a:t>
            </a:r>
            <a:r>
              <a:rPr lang="en-US" altLang="zh-TW" dirty="0" smtClean="0"/>
              <a:t>180/2=90</a:t>
            </a:r>
            <a:r>
              <a:rPr lang="zh-TW" altLang="en-US" dirty="0" smtClean="0"/>
              <a:t>，即為</a:t>
            </a:r>
            <a:r>
              <a:rPr lang="zh-TW" altLang="en-US" dirty="0"/>
              <a:t>每 </a:t>
            </a:r>
            <a:r>
              <a:rPr lang="en-US" altLang="zh-TW" dirty="0"/>
              <a:t>9</a:t>
            </a:r>
            <a:r>
              <a:rPr lang="en-US" altLang="zh-TW" dirty="0" smtClean="0"/>
              <a:t>0</a:t>
            </a:r>
            <a:r>
              <a:rPr lang="zh-TW" altLang="en-US" dirty="0" smtClean="0"/>
              <a:t>個人中抽一個，每</a:t>
            </a:r>
            <a:r>
              <a:rPr lang="zh-TW" altLang="en-US" dirty="0"/>
              <a:t>個人被抽中的機率應為 </a:t>
            </a:r>
            <a:r>
              <a:rPr lang="en-US" altLang="zh-TW" dirty="0" smtClean="0"/>
              <a:t>1/90</a:t>
            </a:r>
            <a:endParaRPr lang="en-US" altLang="zh-TW" dirty="0"/>
          </a:p>
          <a:p>
            <a:r>
              <a:rPr lang="zh-TW" altLang="en-US" dirty="0" smtClean="0"/>
              <a:t>應用</a:t>
            </a:r>
            <a:r>
              <a:rPr lang="zh-TW" altLang="en-US" dirty="0"/>
              <a:t>亂數表在 </a:t>
            </a:r>
            <a:r>
              <a:rPr lang="en-US" altLang="zh-TW" dirty="0" smtClean="0"/>
              <a:t>1~90 </a:t>
            </a:r>
            <a:r>
              <a:rPr lang="zh-TW" altLang="en-US" dirty="0"/>
              <a:t>中選一號</a:t>
            </a:r>
            <a:r>
              <a:rPr lang="zh-TW" altLang="en-US" dirty="0" smtClean="0"/>
              <a:t>，假設起始亂數為</a:t>
            </a:r>
            <a:r>
              <a:rPr lang="en-US" altLang="zh-TW" dirty="0" smtClean="0"/>
              <a:t>32</a:t>
            </a:r>
            <a:r>
              <a:rPr lang="zh-TW" altLang="en-US" dirty="0" smtClean="0"/>
              <a:t>，</a:t>
            </a:r>
            <a:r>
              <a:rPr lang="en-US" altLang="zh-TW" dirty="0" smtClean="0"/>
              <a:t> </a:t>
            </a:r>
            <a:r>
              <a:rPr lang="zh-TW" altLang="en-US" dirty="0"/>
              <a:t>第二</a:t>
            </a:r>
            <a:r>
              <a:rPr lang="zh-TW" altLang="en-US" dirty="0" smtClean="0"/>
              <a:t>個中選者應為</a:t>
            </a:r>
            <a:r>
              <a:rPr lang="en-US" altLang="zh-TW" dirty="0" smtClean="0"/>
              <a:t>34+90=124</a:t>
            </a:r>
            <a:r>
              <a:rPr lang="zh-TW" altLang="en-US" dirty="0" smtClean="0"/>
              <a:t>。</a:t>
            </a:r>
            <a:endParaRPr lang="zh-TW" altLang="en-US" dirty="0"/>
          </a:p>
          <a:p>
            <a:r>
              <a:rPr lang="zh-TW" altLang="en-US" dirty="0"/>
              <a:t>自</a:t>
            </a:r>
            <a:r>
              <a:rPr lang="zh-TW" altLang="en-US" dirty="0" smtClean="0"/>
              <a:t>累積人數中查詢</a:t>
            </a:r>
            <a:r>
              <a:rPr lang="en-US" altLang="zh-TW" dirty="0" smtClean="0"/>
              <a:t>34</a:t>
            </a:r>
            <a:r>
              <a:rPr lang="zh-TW" altLang="en-US" dirty="0" smtClean="0"/>
              <a:t>與</a:t>
            </a:r>
            <a:r>
              <a:rPr lang="en-US" altLang="zh-TW" dirty="0" smtClean="0"/>
              <a:t>124</a:t>
            </a:r>
            <a:r>
              <a:rPr lang="zh-TW" altLang="en-US" dirty="0" smtClean="0"/>
              <a:t>所屬社團（吉他與）舞蹈社，再以</a:t>
            </a:r>
            <a:r>
              <a:rPr lang="en-US" altLang="zh-TW" dirty="0" smtClean="0"/>
              <a:t>SRS</a:t>
            </a:r>
            <a:r>
              <a:rPr lang="zh-TW" altLang="en-US" dirty="0" smtClean="0"/>
              <a:t>抽出</a:t>
            </a:r>
            <a:r>
              <a:rPr lang="en-US" altLang="zh-TW" dirty="0" smtClean="0"/>
              <a:t>3</a:t>
            </a:r>
            <a:r>
              <a:rPr lang="zh-TW" altLang="en-US" dirty="0" smtClean="0"/>
              <a:t>人。</a:t>
            </a:r>
            <a:endParaRPr lang="zh-TW" altLang="en-US" dirty="0"/>
          </a:p>
        </p:txBody>
      </p:sp>
      <mc:AlternateContent xmlns:mc="http://schemas.openxmlformats.org/markup-compatibility/2006" xmlns:a14="http://schemas.microsoft.com/office/drawing/2010/main">
        <mc:Choice Requires="a14">
          <p:sp>
            <p:nvSpPr>
              <p:cNvPr id="6" name="內容版面配置區 5"/>
              <p:cNvSpPr>
                <a:spLocks noGrp="1"/>
              </p:cNvSpPr>
              <p:nvPr>
                <p:ph sz="half" idx="2"/>
              </p:nvPr>
            </p:nvSpPr>
            <p:spPr>
              <a:xfrm>
                <a:off x="5019675" y="1685925"/>
                <a:ext cx="4254329" cy="4355437"/>
              </a:xfrm>
            </p:spPr>
            <p:txBody>
              <a:bodyPr>
                <a:normAutofit fontScale="92500" lnSpcReduction="20000"/>
              </a:bodyPr>
              <a:lstStyle/>
              <a:p>
                <a:r>
                  <a:rPr lang="zh-TW" altLang="en-US" dirty="0" smtClean="0"/>
                  <a:t>抽本中選機率之計算</a:t>
                </a:r>
                <a:endParaRPr lang="en-US" altLang="zh-TW" dirty="0" smtClean="0"/>
              </a:p>
              <a:p>
                <a:pPr marL="0" indent="0">
                  <a:buNone/>
                </a:pPr>
                <a14:m>
                  <m:oMathPara xmlns:m="http://schemas.openxmlformats.org/officeDocument/2006/math">
                    <m:oMathParaPr>
                      <m:jc m:val="centerGroup"/>
                    </m:oMathParaPr>
                    <m:oMath xmlns:m="http://schemas.openxmlformats.org/officeDocument/2006/math">
                      <m:f>
                        <m:fPr>
                          <m:ctrlPr>
                            <a:rPr lang="en-US" altLang="zh-TW" b="0" i="1" smtClean="0">
                              <a:latin typeface="Cambria Math"/>
                              <a:ea typeface="Cambria Math" panose="02040503050406030204" pitchFamily="18" charset="0"/>
                            </a:rPr>
                          </m:ctrlPr>
                        </m:fPr>
                        <m:num>
                          <m:r>
                            <a:rPr lang="en-US" altLang="zh-TW" i="1">
                              <a:latin typeface="Cambria Math" panose="02040503050406030204" pitchFamily="18" charset="0"/>
                            </a:rPr>
                            <m:t>𝑎</m:t>
                          </m:r>
                          <m:r>
                            <a:rPr lang="en-US" altLang="zh-TW" i="1">
                              <a:latin typeface="Cambria Math" panose="02040503050406030204" pitchFamily="18" charset="0"/>
                              <a:ea typeface="Cambria Math" panose="02040503050406030204" pitchFamily="18" charset="0"/>
                            </a:rPr>
                            <m:t>×</m:t>
                          </m:r>
                          <m:r>
                            <a:rPr lang="en-US" altLang="zh-TW" i="1">
                              <a:latin typeface="Cambria Math" panose="02040503050406030204" pitchFamily="18" charset="0"/>
                              <a:ea typeface="Cambria Math" panose="02040503050406030204" pitchFamily="18" charset="0"/>
                            </a:rPr>
                            <m:t>𝐴𝑖</m:t>
                          </m:r>
                        </m:num>
                        <m:den>
                          <m:r>
                            <a:rPr lang="en-US" altLang="zh-TW" b="0" i="1" smtClean="0">
                              <a:latin typeface="Cambria Math" panose="02040503050406030204" pitchFamily="18" charset="0"/>
                              <a:ea typeface="Cambria Math" panose="02040503050406030204" pitchFamily="18" charset="0"/>
                            </a:rPr>
                            <m:t>𝑁</m:t>
                          </m:r>
                        </m:den>
                      </m:f>
                      <m:r>
                        <a:rPr lang="en-US" altLang="zh-TW" dirty="0">
                          <a:latin typeface="Cambria Math" panose="02040503050406030204" pitchFamily="18" charset="0"/>
                        </a:rPr>
                        <m:t>×</m:t>
                      </m:r>
                      <m:f>
                        <m:fPr>
                          <m:ctrlPr>
                            <a:rPr lang="en-US" altLang="zh-TW" i="1" dirty="0" smtClean="0">
                              <a:latin typeface="Cambria Math"/>
                            </a:rPr>
                          </m:ctrlPr>
                        </m:fPr>
                        <m:num>
                          <m:r>
                            <a:rPr lang="en-US" altLang="zh-TW" b="0" i="1" dirty="0" smtClean="0">
                              <a:latin typeface="Cambria Math" panose="02040503050406030204" pitchFamily="18" charset="0"/>
                            </a:rPr>
                            <m:t>𝑏</m:t>
                          </m:r>
                        </m:num>
                        <m:den>
                          <m:sSub>
                            <m:sSubPr>
                              <m:ctrlPr>
                                <a:rPr lang="en-US" altLang="zh-TW" i="1" dirty="0" smtClean="0">
                                  <a:latin typeface="Cambria Math"/>
                                </a:rPr>
                              </m:ctrlPr>
                            </m:sSubPr>
                            <m:e>
                              <m:r>
                                <a:rPr lang="en-US" altLang="zh-TW" b="0" i="1" dirty="0" smtClean="0">
                                  <a:latin typeface="Cambria Math" panose="02040503050406030204" pitchFamily="18" charset="0"/>
                                </a:rPr>
                                <m:t>𝐴</m:t>
                              </m:r>
                            </m:e>
                            <m:sub>
                              <m:r>
                                <a:rPr lang="en-US" altLang="zh-TW" b="0" i="1" dirty="0" smtClean="0">
                                  <a:latin typeface="Cambria Math" panose="02040503050406030204" pitchFamily="18" charset="0"/>
                                </a:rPr>
                                <m:t>𝑖</m:t>
                              </m:r>
                            </m:sub>
                          </m:sSub>
                        </m:den>
                      </m:f>
                    </m:oMath>
                  </m:oMathPara>
                </a14:m>
                <a:endParaRPr lang="en-US" altLang="zh-TW" dirty="0" smtClean="0"/>
              </a:p>
              <a:p>
                <a:pPr lvl="1"/>
                <a:r>
                  <a:rPr lang="en-US" altLang="zh-TW" dirty="0"/>
                  <a:t>N:</a:t>
                </a:r>
                <a:r>
                  <a:rPr lang="zh-TW" altLang="en-US" dirty="0"/>
                  <a:t>全體總人數</a:t>
                </a:r>
                <a:endParaRPr lang="en-US" altLang="zh-TW" dirty="0"/>
              </a:p>
              <a:p>
                <a:pPr lvl="1"/>
                <a:r>
                  <a:rPr lang="en-US" altLang="zh-TW" dirty="0"/>
                  <a:t>a:</a:t>
                </a:r>
                <a:r>
                  <a:rPr lang="zh-TW" altLang="en-US" dirty="0"/>
                  <a:t>要抽出集群數</a:t>
                </a:r>
                <a:endParaRPr lang="en-US" altLang="zh-TW" dirty="0"/>
              </a:p>
              <a:p>
                <a:pPr lvl="1"/>
                <a14:m>
                  <m:oMath xmlns:m="http://schemas.openxmlformats.org/officeDocument/2006/math">
                    <m:r>
                      <a:rPr lang="en-US" altLang="zh-TW" i="1">
                        <a:latin typeface="Cambria Math" panose="02040503050406030204" pitchFamily="18" charset="0"/>
                        <a:ea typeface="Cambria Math" panose="02040503050406030204" pitchFamily="18" charset="0"/>
                      </a:rPr>
                      <m:t>𝐴𝑖</m:t>
                    </m:r>
                    <m:r>
                      <a:rPr lang="en-US" altLang="zh-TW" i="1">
                        <a:latin typeface="Cambria Math" panose="02040503050406030204" pitchFamily="18" charset="0"/>
                        <a:ea typeface="Cambria Math" panose="02040503050406030204" pitchFamily="18" charset="0"/>
                      </a:rPr>
                      <m:t> </m:t>
                    </m:r>
                  </m:oMath>
                </a14:m>
                <a:r>
                  <a:rPr lang="en-US" altLang="zh-TW" dirty="0"/>
                  <a:t>: </a:t>
                </a:r>
                <a:r>
                  <a:rPr lang="zh-TW" altLang="en-US" dirty="0"/>
                  <a:t>被抽出的集群中的總</a:t>
                </a:r>
                <a:r>
                  <a:rPr lang="zh-TW" altLang="en-US" dirty="0" smtClean="0"/>
                  <a:t>人數</a:t>
                </a:r>
                <a:endParaRPr lang="en-US" altLang="zh-TW" dirty="0"/>
              </a:p>
              <a:p>
                <a:pPr lvl="1"/>
                <a:r>
                  <a:rPr lang="en-US" altLang="zh-TW" dirty="0"/>
                  <a:t>b:</a:t>
                </a:r>
                <a:r>
                  <a:rPr lang="zh-TW" altLang="en-US" dirty="0"/>
                  <a:t>要自抽中區中所抽出的個案數</a:t>
                </a:r>
                <a:endParaRPr lang="en-US" altLang="zh-TW" dirty="0"/>
              </a:p>
              <a:p>
                <a:pPr marL="0" indent="0">
                  <a:buNone/>
                </a:pPr>
                <a:endParaRPr lang="zh-TW" altLang="en-US" dirty="0"/>
              </a:p>
            </p:txBody>
          </p:sp>
        </mc:Choice>
        <mc:Fallback xmlns="">
          <p:sp>
            <p:nvSpPr>
              <p:cNvPr id="6" name="內容版面配置區 5"/>
              <p:cNvSpPr>
                <a:spLocks noGrp="1" noRot="1" noChangeAspect="1" noMove="1" noResize="1" noEditPoints="1" noAdjustHandles="1" noChangeArrowheads="1" noChangeShapeType="1" noTextEdit="1"/>
              </p:cNvSpPr>
              <p:nvPr>
                <p:ph sz="half" idx="2"/>
              </p:nvPr>
            </p:nvSpPr>
            <p:spPr>
              <a:xfrm>
                <a:off x="5019675" y="1685925"/>
                <a:ext cx="4254329" cy="4355437"/>
              </a:xfrm>
              <a:blipFill rotWithShape="0">
                <a:blip r:embed="rId2"/>
                <a:stretch>
                  <a:fillRect l="-143" t="-1681"/>
                </a:stretch>
              </a:blipFill>
            </p:spPr>
            <p:txBody>
              <a:bodyPr/>
              <a:lstStyle/>
              <a:p>
                <a:r>
                  <a:rPr lang="zh-TW" altLang="en-US">
                    <a:noFill/>
                  </a:rPr>
                  <a:t> </a:t>
                </a:r>
              </a:p>
            </p:txBody>
          </p:sp>
        </mc:Fallback>
      </mc:AlternateContent>
      <p:graphicFrame>
        <p:nvGraphicFramePr>
          <p:cNvPr id="4" name="表格 3"/>
          <p:cNvGraphicFramePr>
            <a:graphicFrameLocks noGrp="1"/>
          </p:cNvGraphicFramePr>
          <p:nvPr>
            <p:extLst>
              <p:ext uri="{D42A27DB-BD31-4B8C-83A1-F6EECF244321}">
                <p14:modId xmlns:p14="http://schemas.microsoft.com/office/powerpoint/2010/main" val="149701141"/>
              </p:ext>
            </p:extLst>
          </p:nvPr>
        </p:nvGraphicFramePr>
        <p:xfrm>
          <a:off x="5089970" y="4119535"/>
          <a:ext cx="4064000" cy="1920240"/>
        </p:xfrm>
        <a:graphic>
          <a:graphicData uri="http://schemas.openxmlformats.org/drawingml/2006/table">
            <a:tbl>
              <a:tblPr firstRow="1" bandRow="1">
                <a:tableStyleId>{5C22544A-7EE6-4342-B048-85BDC9FD1C3A}</a:tableStyleId>
              </a:tblPr>
              <a:tblGrid>
                <a:gridCol w="1016000"/>
                <a:gridCol w="1016000"/>
                <a:gridCol w="1016000"/>
                <a:gridCol w="1016000"/>
              </a:tblGrid>
              <a:tr h="226483">
                <a:tc>
                  <a:txBody>
                    <a:bodyPr/>
                    <a:lstStyle/>
                    <a:p>
                      <a:r>
                        <a:rPr lang="zh-TW" altLang="en-US" sz="1200" dirty="0" smtClean="0"/>
                        <a:t>社團</a:t>
                      </a:r>
                      <a:endParaRPr lang="zh-TW" altLang="en-US" sz="1200"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zh-TW" altLang="en-US" sz="1200" dirty="0" smtClean="0"/>
                        <a:t>人數</a:t>
                      </a:r>
                    </a:p>
                  </a:txBody>
                  <a:tcPr/>
                </a:tc>
                <a:tc>
                  <a:txBody>
                    <a:bodyPr/>
                    <a:lstStyle/>
                    <a:p>
                      <a:r>
                        <a:rPr lang="zh-TW" altLang="en-US" sz="1200" dirty="0" smtClean="0"/>
                        <a:t>累積人數</a:t>
                      </a:r>
                      <a:endParaRPr lang="zh-TW" altLang="en-US" sz="1200" dirty="0"/>
                    </a:p>
                  </a:txBody>
                  <a:tcPr/>
                </a:tc>
                <a:tc>
                  <a:txBody>
                    <a:bodyPr/>
                    <a:lstStyle/>
                    <a:p>
                      <a:r>
                        <a:rPr lang="zh-TW" altLang="en-US" sz="1200" dirty="0" smtClean="0"/>
                        <a:t>樣本座落</a:t>
                      </a:r>
                      <a:endParaRPr lang="zh-TW" altLang="en-US" sz="1200" dirty="0"/>
                    </a:p>
                  </a:txBody>
                  <a:tcPr/>
                </a:tc>
              </a:tr>
              <a:tr h="226483">
                <a:tc>
                  <a:txBody>
                    <a:bodyPr/>
                    <a:lstStyle/>
                    <a:p>
                      <a:r>
                        <a:rPr lang="zh-TW" altLang="en-US" sz="1200" dirty="0" smtClean="0"/>
                        <a:t>吉他社</a:t>
                      </a:r>
                      <a:endParaRPr lang="zh-TW" altLang="en-US" sz="1200" dirty="0"/>
                    </a:p>
                  </a:txBody>
                  <a:tcPr/>
                </a:tc>
                <a:tc>
                  <a:txBody>
                    <a:bodyPr/>
                    <a:lstStyle/>
                    <a:p>
                      <a:pPr algn="l" rtl="0" fontAlgn="ctr"/>
                      <a:r>
                        <a:rPr lang="en-US" altLang="zh-TW" sz="1200" b="1" i="0" u="none" strike="noStrike" dirty="0" smtClean="0">
                          <a:solidFill>
                            <a:schemeClr val="tx1"/>
                          </a:solidFill>
                          <a:effectLst/>
                          <a:latin typeface="Trebuchet MS" panose="020B0603020202020204" pitchFamily="34" charset="0"/>
                          <a:ea typeface="新細明體" panose="02020500000000000000" pitchFamily="18" charset="-120"/>
                        </a:rPr>
                        <a:t>47</a:t>
                      </a:r>
                      <a:endParaRPr lang="en-US" altLang="zh-TW" sz="1200" b="1" i="0" u="none" strike="noStrike" dirty="0">
                        <a:solidFill>
                          <a:schemeClr val="tx1"/>
                        </a:solidFill>
                        <a:effectLst/>
                        <a:latin typeface="Trebuchet MS" panose="020B0603020202020204" pitchFamily="34" charset="0"/>
                        <a:ea typeface="新細明體" panose="02020500000000000000" pitchFamily="18" charset="-120"/>
                      </a:endParaRPr>
                    </a:p>
                  </a:txBody>
                  <a:tcPr marL="9525" marR="9525" marT="9525" marB="0" anchor="ctr"/>
                </a:tc>
                <a:tc>
                  <a:txBody>
                    <a:bodyPr/>
                    <a:lstStyle/>
                    <a:p>
                      <a:pPr marL="0" algn="l" defTabSz="457200" rtl="0" eaLnBrk="1" fontAlgn="ctr" latinLnBrk="0" hangingPunct="1"/>
                      <a:r>
                        <a:rPr lang="en-US" altLang="zh-TW" sz="1200" b="0" i="0" u="none" strike="noStrike" kern="1200" dirty="0" smtClean="0">
                          <a:solidFill>
                            <a:srgbClr val="000000"/>
                          </a:solidFill>
                          <a:effectLst/>
                          <a:latin typeface="Trebuchet MS" panose="020B0603020202020204" pitchFamily="34" charset="0"/>
                          <a:ea typeface="新細明體" panose="02020500000000000000" pitchFamily="18" charset="-120"/>
                          <a:cs typeface="+mn-cs"/>
                        </a:rPr>
                        <a:t>47</a:t>
                      </a:r>
                      <a:endParaRPr lang="zh-TW" altLang="en-US" sz="1200" b="0" i="0" u="none" strike="noStrike" kern="1200" dirty="0">
                        <a:solidFill>
                          <a:srgbClr val="000000"/>
                        </a:solidFill>
                        <a:effectLst/>
                        <a:latin typeface="Trebuchet MS" panose="020B0603020202020204" pitchFamily="34" charset="0"/>
                        <a:ea typeface="新細明體" panose="02020500000000000000" pitchFamily="18" charset="-120"/>
                        <a:cs typeface="+mn-cs"/>
                      </a:endParaRPr>
                    </a:p>
                  </a:txBody>
                  <a:tcPr marL="9525" marR="9525" marT="9525" marB="0" anchor="ctr"/>
                </a:tc>
                <a:tc>
                  <a:txBody>
                    <a:bodyPr/>
                    <a:lstStyle/>
                    <a:p>
                      <a:r>
                        <a:rPr lang="en-US" altLang="zh-TW" sz="1200" dirty="0" smtClean="0"/>
                        <a:t>34</a:t>
                      </a:r>
                      <a:endParaRPr lang="zh-TW" altLang="en-US" sz="1200" dirty="0"/>
                    </a:p>
                  </a:txBody>
                  <a:tcPr/>
                </a:tc>
              </a:tr>
              <a:tr h="226483">
                <a:tc>
                  <a:txBody>
                    <a:bodyPr/>
                    <a:lstStyle/>
                    <a:p>
                      <a:r>
                        <a:rPr lang="zh-TW" altLang="en-US" sz="1200" dirty="0" smtClean="0"/>
                        <a:t>編輯社</a:t>
                      </a:r>
                      <a:endParaRPr lang="zh-TW" altLang="en-US" sz="1200" dirty="0"/>
                    </a:p>
                  </a:txBody>
                  <a:tcPr/>
                </a:tc>
                <a:tc>
                  <a:txBody>
                    <a:bodyPr/>
                    <a:lstStyle/>
                    <a:p>
                      <a:pPr algn="l" rtl="0" fontAlgn="ctr"/>
                      <a:r>
                        <a:rPr lang="en-US" altLang="zh-TW" sz="1200" b="0" i="0" u="none" strike="noStrike" dirty="0">
                          <a:solidFill>
                            <a:srgbClr val="000000"/>
                          </a:solidFill>
                          <a:effectLst/>
                          <a:latin typeface="Trebuchet MS" panose="020B0603020202020204" pitchFamily="34" charset="0"/>
                          <a:ea typeface="新細明體" panose="02020500000000000000" pitchFamily="18" charset="-120"/>
                        </a:rPr>
                        <a:t>19</a:t>
                      </a:r>
                    </a:p>
                  </a:txBody>
                  <a:tcPr marL="9525" marR="9525" marT="9525" marB="0" anchor="ctr"/>
                </a:tc>
                <a:tc>
                  <a:txBody>
                    <a:bodyPr/>
                    <a:lstStyle/>
                    <a:p>
                      <a:pPr marL="0" algn="l" defTabSz="457200" rtl="0" eaLnBrk="1" fontAlgn="ctr" latinLnBrk="0" hangingPunct="1"/>
                      <a:r>
                        <a:rPr lang="en-US" altLang="zh-TW" sz="1200" b="0" i="0" u="none" strike="noStrike" kern="1200" dirty="0">
                          <a:solidFill>
                            <a:srgbClr val="000000"/>
                          </a:solidFill>
                          <a:effectLst/>
                          <a:latin typeface="Trebuchet MS" panose="020B0603020202020204" pitchFamily="34" charset="0"/>
                          <a:ea typeface="新細明體" panose="02020500000000000000" pitchFamily="18" charset="-120"/>
                          <a:cs typeface="+mn-cs"/>
                        </a:rPr>
                        <a:t>66</a:t>
                      </a:r>
                    </a:p>
                  </a:txBody>
                  <a:tcPr marL="9525" marR="9525" marT="9525" marB="0" anchor="ctr"/>
                </a:tc>
                <a:tc>
                  <a:txBody>
                    <a:bodyPr/>
                    <a:lstStyle/>
                    <a:p>
                      <a:endParaRPr lang="zh-TW" altLang="en-US" sz="1200" dirty="0"/>
                    </a:p>
                  </a:txBody>
                  <a:tcPr/>
                </a:tc>
              </a:tr>
              <a:tr h="226483">
                <a:tc>
                  <a:txBody>
                    <a:bodyPr/>
                    <a:lstStyle/>
                    <a:p>
                      <a:r>
                        <a:rPr lang="zh-TW" altLang="en-US" sz="1200" dirty="0" smtClean="0"/>
                        <a:t>康福社</a:t>
                      </a:r>
                      <a:endParaRPr lang="zh-TW" altLang="en-US" sz="1200" dirty="0"/>
                    </a:p>
                  </a:txBody>
                  <a:tcPr/>
                </a:tc>
                <a:tc>
                  <a:txBody>
                    <a:bodyPr/>
                    <a:lstStyle/>
                    <a:p>
                      <a:pPr algn="l" rtl="0" fontAlgn="ctr"/>
                      <a:r>
                        <a:rPr lang="en-US" altLang="zh-TW" sz="1200" b="0" i="0" u="none" strike="noStrike" dirty="0">
                          <a:solidFill>
                            <a:srgbClr val="000000"/>
                          </a:solidFill>
                          <a:effectLst/>
                          <a:latin typeface="Trebuchet MS" panose="020B0603020202020204" pitchFamily="34" charset="0"/>
                          <a:ea typeface="新細明體" panose="02020500000000000000" pitchFamily="18" charset="-120"/>
                        </a:rPr>
                        <a:t>47</a:t>
                      </a:r>
                    </a:p>
                  </a:txBody>
                  <a:tcPr marL="9525" marR="9525" marT="9525" marB="0" anchor="ctr"/>
                </a:tc>
                <a:tc>
                  <a:txBody>
                    <a:bodyPr/>
                    <a:lstStyle/>
                    <a:p>
                      <a:pPr marL="0" algn="l" defTabSz="457200" rtl="0" eaLnBrk="1" fontAlgn="ctr" latinLnBrk="0" hangingPunct="1"/>
                      <a:r>
                        <a:rPr lang="en-US" altLang="zh-TW" sz="1200" b="0" i="0" u="none" strike="noStrike" kern="1200" dirty="0">
                          <a:solidFill>
                            <a:srgbClr val="000000"/>
                          </a:solidFill>
                          <a:effectLst/>
                          <a:latin typeface="Trebuchet MS" panose="020B0603020202020204" pitchFamily="34" charset="0"/>
                          <a:ea typeface="新細明體" panose="02020500000000000000" pitchFamily="18" charset="-120"/>
                          <a:cs typeface="+mn-cs"/>
                        </a:rPr>
                        <a:t>113</a:t>
                      </a:r>
                    </a:p>
                  </a:txBody>
                  <a:tcPr marL="9525" marR="9525" marT="9525" marB="0" anchor="ctr"/>
                </a:tc>
                <a:tc>
                  <a:txBody>
                    <a:bodyPr/>
                    <a:lstStyle/>
                    <a:p>
                      <a:endParaRPr lang="zh-TW" altLang="en-US" sz="1200" dirty="0"/>
                    </a:p>
                  </a:txBody>
                  <a:tcPr/>
                </a:tc>
              </a:tr>
              <a:tr h="226483">
                <a:tc>
                  <a:txBody>
                    <a:bodyPr/>
                    <a:lstStyle/>
                    <a:p>
                      <a:r>
                        <a:rPr lang="zh-TW" altLang="en-US" sz="1200" dirty="0" smtClean="0"/>
                        <a:t>電腦社</a:t>
                      </a:r>
                      <a:endParaRPr lang="zh-TW" altLang="en-US" sz="1200" dirty="0"/>
                    </a:p>
                  </a:txBody>
                  <a:tcPr/>
                </a:tc>
                <a:tc>
                  <a:txBody>
                    <a:bodyPr/>
                    <a:lstStyle/>
                    <a:p>
                      <a:pPr algn="l" rtl="0" fontAlgn="ctr"/>
                      <a:r>
                        <a:rPr lang="en-US" altLang="zh-TW" sz="1200" b="0" i="0" u="none" strike="noStrike" dirty="0">
                          <a:solidFill>
                            <a:srgbClr val="000000"/>
                          </a:solidFill>
                          <a:effectLst/>
                          <a:latin typeface="Trebuchet MS" panose="020B0603020202020204" pitchFamily="34" charset="0"/>
                          <a:ea typeface="新細明體" panose="02020500000000000000" pitchFamily="18" charset="-120"/>
                        </a:rPr>
                        <a:t>9</a:t>
                      </a:r>
                    </a:p>
                  </a:txBody>
                  <a:tcPr marL="9525" marR="9525" marT="9525" marB="0" anchor="ctr"/>
                </a:tc>
                <a:tc>
                  <a:txBody>
                    <a:bodyPr/>
                    <a:lstStyle/>
                    <a:p>
                      <a:pPr marL="0" algn="l" defTabSz="457200" rtl="0" eaLnBrk="1" fontAlgn="ctr" latinLnBrk="0" hangingPunct="1"/>
                      <a:r>
                        <a:rPr lang="en-US" altLang="zh-TW" sz="1200" b="0" i="0" u="none" strike="noStrike" kern="1200" dirty="0">
                          <a:solidFill>
                            <a:srgbClr val="000000"/>
                          </a:solidFill>
                          <a:effectLst/>
                          <a:latin typeface="Trebuchet MS" panose="020B0603020202020204" pitchFamily="34" charset="0"/>
                          <a:ea typeface="新細明體" panose="02020500000000000000" pitchFamily="18" charset="-120"/>
                          <a:cs typeface="+mn-cs"/>
                        </a:rPr>
                        <a:t>122</a:t>
                      </a:r>
                    </a:p>
                  </a:txBody>
                  <a:tcPr marL="9525" marR="9525" marT="9525" marB="0" anchor="ctr"/>
                </a:tc>
                <a:tc>
                  <a:txBody>
                    <a:bodyPr/>
                    <a:lstStyle/>
                    <a:p>
                      <a:endParaRPr lang="zh-TW" altLang="en-US" sz="1200" dirty="0"/>
                    </a:p>
                  </a:txBody>
                  <a:tcPr/>
                </a:tc>
              </a:tr>
              <a:tr h="226483">
                <a:tc>
                  <a:txBody>
                    <a:bodyPr/>
                    <a:lstStyle/>
                    <a:p>
                      <a:r>
                        <a:rPr lang="zh-TW" altLang="en-US" sz="1200" dirty="0" smtClean="0"/>
                        <a:t>舞蹈社</a:t>
                      </a:r>
                      <a:endParaRPr lang="zh-TW" altLang="en-US" sz="1200" dirty="0"/>
                    </a:p>
                  </a:txBody>
                  <a:tcPr/>
                </a:tc>
                <a:tc>
                  <a:txBody>
                    <a:bodyPr/>
                    <a:lstStyle/>
                    <a:p>
                      <a:pPr algn="l" rtl="0" fontAlgn="ctr"/>
                      <a:r>
                        <a:rPr lang="en-US" altLang="zh-TW" sz="1200" b="0" i="0" u="none" strike="noStrike" dirty="0">
                          <a:solidFill>
                            <a:srgbClr val="000000"/>
                          </a:solidFill>
                          <a:effectLst/>
                          <a:latin typeface="Trebuchet MS" panose="020B0603020202020204" pitchFamily="34" charset="0"/>
                          <a:ea typeface="新細明體" panose="02020500000000000000" pitchFamily="18" charset="-120"/>
                        </a:rPr>
                        <a:t>31</a:t>
                      </a:r>
                    </a:p>
                  </a:txBody>
                  <a:tcPr marL="9525" marR="9525" marT="9525" marB="0" anchor="ctr"/>
                </a:tc>
                <a:tc>
                  <a:txBody>
                    <a:bodyPr/>
                    <a:lstStyle/>
                    <a:p>
                      <a:pPr marL="0" algn="l" defTabSz="457200" rtl="0" eaLnBrk="1" fontAlgn="ctr" latinLnBrk="0" hangingPunct="1"/>
                      <a:r>
                        <a:rPr lang="en-US" altLang="zh-TW" sz="1200" b="0" i="0" u="none" strike="noStrike" kern="1200" dirty="0">
                          <a:solidFill>
                            <a:srgbClr val="000000"/>
                          </a:solidFill>
                          <a:effectLst/>
                          <a:latin typeface="Trebuchet MS" panose="020B0603020202020204" pitchFamily="34" charset="0"/>
                          <a:ea typeface="新細明體" panose="02020500000000000000" pitchFamily="18" charset="-120"/>
                          <a:cs typeface="+mn-cs"/>
                        </a:rPr>
                        <a:t>153</a:t>
                      </a:r>
                    </a:p>
                  </a:txBody>
                  <a:tcPr marL="9525" marR="9525" marT="9525" marB="0" anchor="ctr"/>
                </a:tc>
                <a:tc>
                  <a:txBody>
                    <a:bodyPr/>
                    <a:lstStyle/>
                    <a:p>
                      <a:r>
                        <a:rPr lang="en-US" altLang="zh-TW" sz="1200" dirty="0" smtClean="0"/>
                        <a:t>124</a:t>
                      </a:r>
                      <a:endParaRPr lang="zh-TW" altLang="en-US" sz="1200" dirty="0"/>
                    </a:p>
                  </a:txBody>
                  <a:tcPr/>
                </a:tc>
              </a:tr>
              <a:tr h="226483">
                <a:tc>
                  <a:txBody>
                    <a:bodyPr/>
                    <a:lstStyle/>
                    <a:p>
                      <a:r>
                        <a:rPr lang="zh-TW" altLang="en-US" sz="1200" dirty="0" smtClean="0"/>
                        <a:t>攝影社</a:t>
                      </a:r>
                      <a:endParaRPr lang="zh-TW" altLang="en-US" sz="1200" dirty="0"/>
                    </a:p>
                  </a:txBody>
                  <a:tcPr/>
                </a:tc>
                <a:tc>
                  <a:txBody>
                    <a:bodyPr/>
                    <a:lstStyle/>
                    <a:p>
                      <a:pPr algn="l" rtl="0" fontAlgn="ctr"/>
                      <a:r>
                        <a:rPr lang="en-US" altLang="zh-TW" sz="1200" b="0" i="0" u="none" strike="noStrike" dirty="0">
                          <a:solidFill>
                            <a:srgbClr val="000000"/>
                          </a:solidFill>
                          <a:effectLst/>
                          <a:latin typeface="Trebuchet MS" panose="020B0603020202020204" pitchFamily="34" charset="0"/>
                          <a:ea typeface="新細明體" panose="02020500000000000000" pitchFamily="18" charset="-120"/>
                        </a:rPr>
                        <a:t>27</a:t>
                      </a:r>
                    </a:p>
                  </a:txBody>
                  <a:tcPr marL="9525" marR="9525" marT="9525" marB="0" anchor="ctr"/>
                </a:tc>
                <a:tc>
                  <a:txBody>
                    <a:bodyPr/>
                    <a:lstStyle/>
                    <a:p>
                      <a:pPr marL="0" algn="l" defTabSz="457200" rtl="0" eaLnBrk="1" fontAlgn="ctr" latinLnBrk="0" hangingPunct="1"/>
                      <a:r>
                        <a:rPr lang="en-US" altLang="zh-TW" sz="1200" b="0" i="0" u="none" strike="noStrike" kern="1200" dirty="0">
                          <a:solidFill>
                            <a:srgbClr val="000000"/>
                          </a:solidFill>
                          <a:effectLst/>
                          <a:latin typeface="Trebuchet MS" panose="020B0603020202020204" pitchFamily="34" charset="0"/>
                          <a:ea typeface="新細明體" panose="02020500000000000000" pitchFamily="18" charset="-120"/>
                          <a:cs typeface="+mn-cs"/>
                        </a:rPr>
                        <a:t>180</a:t>
                      </a:r>
                    </a:p>
                  </a:txBody>
                  <a:tcPr marL="9525" marR="9525" marT="9525" marB="0" anchor="ctr"/>
                </a:tc>
                <a:tc>
                  <a:txBody>
                    <a:bodyPr/>
                    <a:lstStyle/>
                    <a:p>
                      <a:endParaRPr lang="zh-TW" altLang="en-US" sz="1200" dirty="0"/>
                    </a:p>
                  </a:txBody>
                  <a:tcPr/>
                </a:tc>
              </a:tr>
            </a:tbl>
          </a:graphicData>
        </a:graphic>
      </p:graphicFrame>
    </p:spTree>
    <p:extLst>
      <p:ext uri="{BB962C8B-B14F-4D97-AF65-F5344CB8AC3E}">
        <p14:creationId xmlns:p14="http://schemas.microsoft.com/office/powerpoint/2010/main" val="341722016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p:cNvSpPr>
            <a:spLocks noGrp="1"/>
          </p:cNvSpPr>
          <p:nvPr>
            <p:ph type="title"/>
          </p:nvPr>
        </p:nvSpPr>
        <p:spPr/>
        <p:txBody>
          <a:bodyPr/>
          <a:lstStyle/>
          <a:p>
            <a:r>
              <a:rPr lang="zh-TW" altLang="en-US" dirty="0" smtClean="0"/>
              <a:t>非隨機抽樣</a:t>
            </a:r>
            <a:endParaRPr lang="zh-TW" altLang="en-US" dirty="0"/>
          </a:p>
        </p:txBody>
      </p:sp>
      <p:sp>
        <p:nvSpPr>
          <p:cNvPr id="6" name="內容版面配置區 5"/>
          <p:cNvSpPr>
            <a:spLocks noGrp="1"/>
          </p:cNvSpPr>
          <p:nvPr>
            <p:ph idx="1"/>
          </p:nvPr>
        </p:nvSpPr>
        <p:spPr>
          <a:xfrm>
            <a:off x="677334" y="1930401"/>
            <a:ext cx="8596668" cy="4110962"/>
          </a:xfrm>
        </p:spPr>
        <p:txBody>
          <a:bodyPr>
            <a:normAutofit/>
          </a:bodyPr>
          <a:lstStyle/>
          <a:p>
            <a:r>
              <a:rPr lang="zh-TW" altLang="en-US" dirty="0"/>
              <a:t>便利抽樣</a:t>
            </a:r>
            <a:r>
              <a:rPr lang="en-US" altLang="zh-TW" dirty="0"/>
              <a:t>/</a:t>
            </a:r>
            <a:r>
              <a:rPr lang="zh-TW" altLang="en-US" dirty="0"/>
              <a:t>偶然抽樣</a:t>
            </a:r>
            <a:endParaRPr lang="en-US" altLang="zh-TW" dirty="0"/>
          </a:p>
          <a:p>
            <a:pPr lvl="1"/>
            <a:r>
              <a:rPr lang="zh-TW" altLang="en-US" dirty="0" smtClean="0"/>
              <a:t>由調查人員依據其工作便利，在母體範圍</a:t>
            </a:r>
            <a:r>
              <a:rPr lang="zh-TW" altLang="en-US" dirty="0"/>
              <a:t>內隨意抽選一定數量的樣本進行調查</a:t>
            </a:r>
            <a:r>
              <a:rPr lang="zh-TW" altLang="en-US" dirty="0" smtClean="0"/>
              <a:t>。可</a:t>
            </a:r>
            <a:r>
              <a:rPr lang="zh-TW" altLang="en-US" dirty="0"/>
              <a:t>分</a:t>
            </a:r>
            <a:r>
              <a:rPr lang="zh-TW" altLang="en-US" dirty="0" smtClean="0"/>
              <a:t>“</a:t>
            </a:r>
            <a:r>
              <a:rPr lang="zh-TW" altLang="en-US" dirty="0"/>
              <a:t>街頭攔人法”和“空間抽樣法</a:t>
            </a:r>
            <a:r>
              <a:rPr lang="zh-TW" altLang="en-US" dirty="0" smtClean="0"/>
              <a:t>”。</a:t>
            </a:r>
            <a:endParaRPr lang="en-US" altLang="zh-TW" dirty="0" smtClean="0"/>
          </a:p>
          <a:p>
            <a:pPr lvl="2"/>
            <a:r>
              <a:rPr lang="zh-TW" altLang="en-US" dirty="0" smtClean="0"/>
              <a:t>街頭</a:t>
            </a:r>
            <a:r>
              <a:rPr lang="zh-TW" altLang="en-US" dirty="0"/>
              <a:t>攔人</a:t>
            </a:r>
            <a:r>
              <a:rPr lang="zh-TW" altLang="en-US" dirty="0" smtClean="0"/>
              <a:t>法：是</a:t>
            </a:r>
            <a:r>
              <a:rPr lang="zh-TW" altLang="en-US" dirty="0"/>
              <a:t>在街上或路口任意找某個</a:t>
            </a:r>
            <a:r>
              <a:rPr lang="zh-TW" altLang="en-US" dirty="0" smtClean="0"/>
              <a:t>行人作為調查對象。</a:t>
            </a:r>
            <a:endParaRPr lang="en-US" altLang="zh-TW" dirty="0" smtClean="0"/>
          </a:p>
          <a:p>
            <a:pPr lvl="2"/>
            <a:r>
              <a:rPr lang="zh-TW" altLang="en-US" dirty="0" smtClean="0"/>
              <a:t>空間</a:t>
            </a:r>
            <a:r>
              <a:rPr lang="zh-TW" altLang="en-US" dirty="0"/>
              <a:t>抽樣</a:t>
            </a:r>
            <a:r>
              <a:rPr lang="zh-TW" altLang="en-US" dirty="0" smtClean="0"/>
              <a:t>法：是</a:t>
            </a:r>
            <a:r>
              <a:rPr lang="zh-TW" altLang="en-US" dirty="0"/>
              <a:t>對某一聚集的人群，從空間的不同方向和方位對他們進行抽樣調查</a:t>
            </a:r>
            <a:r>
              <a:rPr lang="zh-TW" altLang="en-US" dirty="0" smtClean="0"/>
              <a:t>。</a:t>
            </a:r>
            <a:endParaRPr lang="en-US" altLang="zh-TW" dirty="0" smtClean="0"/>
          </a:p>
          <a:p>
            <a:pPr lvl="1"/>
            <a:r>
              <a:rPr lang="zh-TW" altLang="en-US" dirty="0" smtClean="0"/>
              <a:t>基本預設：</a:t>
            </a:r>
            <a:r>
              <a:rPr lang="zh-TW" altLang="en-US" dirty="0"/>
              <a:t>被調查總體的每個單位都是相同的，因此把誰選為樣本進行調查，其調查結果都是一樣的。</a:t>
            </a:r>
            <a:endParaRPr lang="en-US" altLang="zh-TW" dirty="0"/>
          </a:p>
          <a:p>
            <a:pPr lvl="1"/>
            <a:r>
              <a:rPr lang="zh-TW" altLang="en-US" dirty="0"/>
              <a:t>事實上並非所有母體中的元素都一樣</a:t>
            </a:r>
            <a:r>
              <a:rPr lang="zh-TW" altLang="en-US" dirty="0" smtClean="0"/>
              <a:t>。</a:t>
            </a:r>
            <a:endParaRPr lang="zh-TW" altLang="en-US" dirty="0"/>
          </a:p>
          <a:p>
            <a:pPr lvl="1"/>
            <a:r>
              <a:rPr lang="zh-TW" altLang="en-US" dirty="0" smtClean="0"/>
              <a:t>優點：便利抽樣</a:t>
            </a:r>
            <a:r>
              <a:rPr lang="zh-TW" altLang="en-US" dirty="0"/>
              <a:t>是非</a:t>
            </a:r>
            <a:r>
              <a:rPr lang="zh-TW" altLang="en-US" dirty="0" smtClean="0"/>
              <a:t>概率抽樣</a:t>
            </a:r>
            <a:r>
              <a:rPr lang="zh-TW" altLang="en-US" dirty="0"/>
              <a:t>中最簡便、費用和時間最節省的一種方法</a:t>
            </a:r>
            <a:r>
              <a:rPr lang="zh-TW" altLang="en-US" dirty="0" smtClean="0"/>
              <a:t>。</a:t>
            </a:r>
            <a:endParaRPr lang="en-US" altLang="zh-TW" dirty="0" smtClean="0"/>
          </a:p>
          <a:p>
            <a:pPr lvl="1"/>
            <a:r>
              <a:rPr lang="zh-TW" altLang="en-US" dirty="0" smtClean="0"/>
              <a:t>缺點：當母體中的元素</a:t>
            </a:r>
            <a:r>
              <a:rPr lang="en-US" altLang="zh-TW" dirty="0" smtClean="0"/>
              <a:t>/</a:t>
            </a:r>
            <a:r>
              <a:rPr lang="zh-TW" altLang="en-US" dirty="0" smtClean="0"/>
              <a:t>個體差異</a:t>
            </a:r>
            <a:r>
              <a:rPr lang="zh-TW" altLang="en-US" dirty="0"/>
              <a:t>較大時，抽樣誤差也較</a:t>
            </a:r>
            <a:r>
              <a:rPr lang="zh-TW" altLang="en-US" dirty="0" smtClean="0"/>
              <a:t>大。</a:t>
            </a:r>
            <a:endParaRPr lang="en-US" altLang="zh-TW" dirty="0" smtClean="0"/>
          </a:p>
          <a:p>
            <a:pPr lvl="1"/>
            <a:r>
              <a:rPr lang="zh-TW" altLang="en-US" dirty="0" smtClean="0"/>
              <a:t>便利抽樣</a:t>
            </a:r>
            <a:r>
              <a:rPr lang="zh-TW" altLang="en-US" dirty="0"/>
              <a:t>法多用於市場初步調查或對調查情況不甚明瞭時採用</a:t>
            </a:r>
            <a:r>
              <a:rPr lang="zh-TW" altLang="en-US" dirty="0" smtClean="0"/>
              <a:t>。如街頭</a:t>
            </a:r>
            <a:r>
              <a:rPr lang="zh-TW" altLang="en-US" dirty="0"/>
              <a:t>訪問、商場訪問</a:t>
            </a:r>
            <a:r>
              <a:rPr lang="zh-TW" altLang="en-US" dirty="0" smtClean="0"/>
              <a:t>。</a:t>
            </a:r>
            <a:endParaRPr lang="en-US" altLang="zh-TW" dirty="0" smtClean="0"/>
          </a:p>
          <a:p>
            <a:endParaRPr lang="zh-TW" altLang="en-US" dirty="0"/>
          </a:p>
        </p:txBody>
      </p:sp>
    </p:spTree>
    <p:extLst>
      <p:ext uri="{BB962C8B-B14F-4D97-AF65-F5344CB8AC3E}">
        <p14:creationId xmlns:p14="http://schemas.microsoft.com/office/powerpoint/2010/main" val="276352522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非隨機抽樣</a:t>
            </a:r>
            <a:endParaRPr lang="zh-TW" altLang="en-US" dirty="0"/>
          </a:p>
        </p:txBody>
      </p:sp>
      <p:sp>
        <p:nvSpPr>
          <p:cNvPr id="3" name="內容版面配置區 2"/>
          <p:cNvSpPr>
            <a:spLocks noGrp="1"/>
          </p:cNvSpPr>
          <p:nvPr>
            <p:ph idx="1"/>
          </p:nvPr>
        </p:nvSpPr>
        <p:spPr/>
        <p:txBody>
          <a:bodyPr/>
          <a:lstStyle/>
          <a:p>
            <a:r>
              <a:rPr lang="zh-TW" altLang="en-US" dirty="0" smtClean="0"/>
              <a:t>非隨機抽樣</a:t>
            </a:r>
            <a:endParaRPr lang="en-US" altLang="zh-TW" dirty="0" smtClean="0"/>
          </a:p>
          <a:p>
            <a:pPr lvl="1"/>
            <a:r>
              <a:rPr lang="zh-TW" altLang="en-US" dirty="0" smtClean="0"/>
              <a:t>便利抽樣</a:t>
            </a:r>
            <a:endParaRPr lang="en-US" altLang="zh-TW" dirty="0" smtClean="0"/>
          </a:p>
          <a:p>
            <a:pPr lvl="1"/>
            <a:r>
              <a:rPr lang="zh-TW" altLang="en-US" dirty="0" smtClean="0"/>
              <a:t>立意抽樣</a:t>
            </a:r>
            <a:endParaRPr lang="en-US" altLang="zh-TW" dirty="0" smtClean="0"/>
          </a:p>
          <a:p>
            <a:pPr lvl="1"/>
            <a:r>
              <a:rPr lang="zh-TW" altLang="en-US" dirty="0" smtClean="0"/>
              <a:t>配額抽樣</a:t>
            </a:r>
            <a:endParaRPr lang="en-US" altLang="zh-TW" dirty="0" smtClean="0"/>
          </a:p>
          <a:p>
            <a:pPr lvl="1"/>
            <a:r>
              <a:rPr lang="zh-TW" altLang="en-US" dirty="0"/>
              <a:t>滾</a:t>
            </a:r>
            <a:r>
              <a:rPr lang="zh-TW" altLang="en-US" dirty="0" smtClean="0"/>
              <a:t>雪</a:t>
            </a:r>
            <a:r>
              <a:rPr lang="zh-TW" altLang="en-US" dirty="0"/>
              <a:t>球</a:t>
            </a:r>
            <a:r>
              <a:rPr lang="zh-TW" altLang="en-US" dirty="0" smtClean="0"/>
              <a:t>抽樣</a:t>
            </a:r>
            <a:endParaRPr lang="en-US" altLang="zh-TW" dirty="0" smtClean="0"/>
          </a:p>
          <a:p>
            <a:r>
              <a:rPr lang="zh-TW" altLang="en-US" dirty="0" smtClean="0"/>
              <a:t>缺點</a:t>
            </a:r>
            <a:endParaRPr lang="en-US" altLang="zh-TW" dirty="0"/>
          </a:p>
          <a:p>
            <a:pPr lvl="1"/>
            <a:r>
              <a:rPr lang="zh-TW" altLang="en-US" dirty="0"/>
              <a:t>難以評斷樣本之代表性。</a:t>
            </a:r>
          </a:p>
          <a:p>
            <a:pPr lvl="1"/>
            <a:r>
              <a:rPr lang="zh-TW" altLang="en-US" dirty="0"/>
              <a:t>無法估計精確度。</a:t>
            </a:r>
          </a:p>
          <a:p>
            <a:pPr lvl="1"/>
            <a:r>
              <a:rPr lang="zh-TW" altLang="en-US" dirty="0"/>
              <a:t>樣本偏差往往較大。</a:t>
            </a:r>
          </a:p>
          <a:p>
            <a:endParaRPr lang="zh-TW" altLang="en-US" dirty="0"/>
          </a:p>
        </p:txBody>
      </p:sp>
    </p:spTree>
    <p:extLst>
      <p:ext uri="{BB962C8B-B14F-4D97-AF65-F5344CB8AC3E}">
        <p14:creationId xmlns:p14="http://schemas.microsoft.com/office/powerpoint/2010/main" val="29749461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研究設計</a:t>
            </a:r>
            <a:endParaRPr lang="zh-TW" altLang="en-US" dirty="0"/>
          </a:p>
        </p:txBody>
      </p:sp>
      <p:sp>
        <p:nvSpPr>
          <p:cNvPr id="3" name="內容版面配置區 2"/>
          <p:cNvSpPr>
            <a:spLocks noGrp="1"/>
          </p:cNvSpPr>
          <p:nvPr>
            <p:ph idx="1"/>
          </p:nvPr>
        </p:nvSpPr>
        <p:spPr/>
        <p:txBody>
          <a:bodyPr/>
          <a:lstStyle/>
          <a:p>
            <a:r>
              <a:rPr lang="zh-TW" altLang="en-US" dirty="0" smtClean="0"/>
              <a:t>好的研究設計應具備四項要求</a:t>
            </a:r>
            <a:endParaRPr lang="en-US" altLang="zh-TW" dirty="0" smtClean="0"/>
          </a:p>
          <a:p>
            <a:pPr lvl="1"/>
            <a:r>
              <a:rPr lang="zh-TW" altLang="en-US" dirty="0" smtClean="0"/>
              <a:t>效</a:t>
            </a:r>
            <a:r>
              <a:rPr lang="zh-TW" altLang="en-US" dirty="0"/>
              <a:t>度</a:t>
            </a:r>
            <a:r>
              <a:rPr lang="en-US" altLang="zh-TW" dirty="0"/>
              <a:t>(</a:t>
            </a:r>
            <a:r>
              <a:rPr lang="zh-TW" altLang="en-US" dirty="0"/>
              <a:t>內部效度、外部效度</a:t>
            </a:r>
            <a:r>
              <a:rPr lang="en-US" altLang="zh-TW" dirty="0"/>
              <a:t>)</a:t>
            </a:r>
            <a:r>
              <a:rPr lang="zh-TW" altLang="en-US" dirty="0"/>
              <a:t>：</a:t>
            </a:r>
            <a:r>
              <a:rPr lang="en-US" altLang="zh-TW" dirty="0"/>
              <a:t>X→Y</a:t>
            </a:r>
            <a:r>
              <a:rPr lang="zh-TW" altLang="en-US" dirty="0"/>
              <a:t>的效度</a:t>
            </a:r>
          </a:p>
          <a:p>
            <a:pPr lvl="1"/>
            <a:r>
              <a:rPr lang="zh-TW" altLang="en-US" dirty="0" smtClean="0"/>
              <a:t>客觀性</a:t>
            </a:r>
            <a:r>
              <a:rPr lang="zh-TW" altLang="en-US" dirty="0"/>
              <a:t>：非研究者主觀介入。</a:t>
            </a:r>
          </a:p>
          <a:p>
            <a:pPr lvl="1"/>
            <a:r>
              <a:rPr lang="zh-TW" altLang="en-US" dirty="0" smtClean="0"/>
              <a:t>準確性</a:t>
            </a:r>
            <a:r>
              <a:rPr lang="zh-TW" altLang="en-US" dirty="0"/>
              <a:t>：能得到具體的結果，下清楚的結論</a:t>
            </a:r>
          </a:p>
          <a:p>
            <a:pPr lvl="1"/>
            <a:r>
              <a:rPr lang="zh-TW" altLang="en-US" dirty="0" smtClean="0"/>
              <a:t>經濟</a:t>
            </a:r>
            <a:r>
              <a:rPr lang="zh-TW" altLang="en-US" dirty="0"/>
              <a:t>性：因研究者資源有限，所花費成本</a:t>
            </a:r>
            <a:r>
              <a:rPr lang="en-US" altLang="zh-TW" dirty="0"/>
              <a:t>(</a:t>
            </a:r>
            <a:r>
              <a:rPr lang="zh-TW" altLang="en-US" dirty="0"/>
              <a:t>時間、人力、金錢</a:t>
            </a:r>
            <a:r>
              <a:rPr lang="en-US" altLang="zh-TW" dirty="0"/>
              <a:t>)</a:t>
            </a:r>
            <a:r>
              <a:rPr lang="zh-TW" altLang="en-US" dirty="0"/>
              <a:t>要在合理、可接受範圍內。</a:t>
            </a:r>
          </a:p>
          <a:p>
            <a:endParaRPr lang="zh-TW" altLang="en-US" dirty="0"/>
          </a:p>
        </p:txBody>
      </p:sp>
    </p:spTree>
    <p:extLst>
      <p:ext uri="{BB962C8B-B14F-4D97-AF65-F5344CB8AC3E}">
        <p14:creationId xmlns:p14="http://schemas.microsoft.com/office/powerpoint/2010/main" val="21686467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非隨機抽樣</a:t>
            </a:r>
            <a:endParaRPr lang="zh-TW" altLang="en-US" dirty="0"/>
          </a:p>
        </p:txBody>
      </p:sp>
      <p:sp>
        <p:nvSpPr>
          <p:cNvPr id="3" name="內容版面配置區 2"/>
          <p:cNvSpPr>
            <a:spLocks noGrp="1"/>
          </p:cNvSpPr>
          <p:nvPr>
            <p:ph idx="1"/>
          </p:nvPr>
        </p:nvSpPr>
        <p:spPr>
          <a:xfrm>
            <a:off x="609600" y="1619251"/>
            <a:ext cx="8664402" cy="4422112"/>
          </a:xfrm>
        </p:spPr>
        <p:txBody>
          <a:bodyPr>
            <a:normAutofit/>
          </a:bodyPr>
          <a:lstStyle/>
          <a:p>
            <a:r>
              <a:rPr lang="zh-TW" altLang="en-US" dirty="0" smtClean="0"/>
              <a:t>立意</a:t>
            </a:r>
            <a:r>
              <a:rPr lang="en-US" altLang="zh-TW" dirty="0"/>
              <a:t>(purposive)</a:t>
            </a:r>
            <a:r>
              <a:rPr lang="zh-TW" altLang="en-US" dirty="0" smtClean="0"/>
              <a:t>抽樣</a:t>
            </a:r>
            <a:r>
              <a:rPr lang="en-US" altLang="zh-TW" dirty="0" smtClean="0"/>
              <a:t>/</a:t>
            </a:r>
            <a:r>
              <a:rPr lang="zh-TW" altLang="en-US" dirty="0" smtClean="0"/>
              <a:t>判斷抽樣</a:t>
            </a:r>
            <a:endParaRPr lang="en-US" altLang="zh-TW" dirty="0" smtClean="0"/>
          </a:p>
          <a:p>
            <a:pPr lvl="1"/>
            <a:r>
              <a:rPr lang="zh-TW" altLang="en-US" dirty="0" smtClean="0"/>
              <a:t>它</a:t>
            </a:r>
            <a:r>
              <a:rPr lang="zh-TW" altLang="en-US" dirty="0"/>
              <a:t>是依據研究者的主觀認定，選取最能適合其研究目的之樣本</a:t>
            </a:r>
            <a:r>
              <a:rPr lang="zh-TW" altLang="en-US" dirty="0" smtClean="0"/>
              <a:t>。</a:t>
            </a:r>
            <a:endParaRPr lang="en-US" altLang="zh-TW" dirty="0" smtClean="0"/>
          </a:p>
          <a:p>
            <a:pPr lvl="1"/>
            <a:r>
              <a:rPr lang="zh-TW" altLang="en-US" dirty="0" smtClean="0"/>
              <a:t>乃質性研究</a:t>
            </a:r>
            <a:r>
              <a:rPr lang="en-US" altLang="zh-TW" dirty="0" smtClean="0"/>
              <a:t>(</a:t>
            </a:r>
            <a:r>
              <a:rPr lang="en-US" altLang="zh-TW" dirty="0"/>
              <a:t>qualitative research)</a:t>
            </a:r>
            <a:r>
              <a:rPr lang="zh-TW" altLang="en-US" dirty="0"/>
              <a:t>所經常採取的取樣方法</a:t>
            </a:r>
            <a:r>
              <a:rPr lang="zh-TW" altLang="en-US" dirty="0" smtClean="0"/>
              <a:t>，與傳統抽樣方法</a:t>
            </a:r>
            <a:r>
              <a:rPr lang="zh-TW" altLang="en-US" dirty="0"/>
              <a:t>所遵循的原理、</a:t>
            </a:r>
            <a:r>
              <a:rPr lang="zh-TW" altLang="en-US" dirty="0" smtClean="0"/>
              <a:t>原則不同。</a:t>
            </a:r>
            <a:endParaRPr lang="en-US" altLang="zh-TW" dirty="0" smtClean="0"/>
          </a:p>
          <a:p>
            <a:pPr lvl="1"/>
            <a:r>
              <a:rPr lang="zh-TW" altLang="en-US" dirty="0" smtClean="0"/>
              <a:t>在立意抽樣</a:t>
            </a:r>
            <a:r>
              <a:rPr lang="zh-TW" altLang="en-US" dirty="0"/>
              <a:t>的過程中，可以持續修正</a:t>
            </a:r>
            <a:r>
              <a:rPr lang="zh-TW" altLang="en-US" dirty="0" smtClean="0"/>
              <a:t>調整</a:t>
            </a:r>
            <a:r>
              <a:rPr lang="zh-TW" altLang="en-US" dirty="0"/>
              <a:t>抽樣的</a:t>
            </a:r>
            <a:r>
              <a:rPr lang="zh-TW" altLang="en-US" dirty="0" smtClean="0"/>
              <a:t>原則，並由研究者決定何時</a:t>
            </a:r>
            <a:r>
              <a:rPr lang="zh-TW" altLang="en-US" dirty="0"/>
              <a:t>是資料飽和的</a:t>
            </a:r>
            <a:r>
              <a:rPr lang="zh-TW" altLang="en-US" dirty="0" smtClean="0"/>
              <a:t>時刻</a:t>
            </a:r>
            <a:endParaRPr lang="en-US" altLang="zh-TW" dirty="0" smtClean="0"/>
          </a:p>
          <a:p>
            <a:pPr lvl="1"/>
            <a:r>
              <a:rPr lang="zh-TW" altLang="en-US" dirty="0" smtClean="0"/>
              <a:t>立意</a:t>
            </a:r>
            <a:r>
              <a:rPr lang="zh-TW" altLang="en-US" dirty="0"/>
              <a:t>取樣的型態可依據研究的目的及</a:t>
            </a:r>
            <a:r>
              <a:rPr lang="zh-TW" altLang="en-US" dirty="0" smtClean="0"/>
              <a:t>設計可分為六種型態</a:t>
            </a:r>
            <a:endParaRPr lang="en-US" altLang="zh-TW" dirty="0" smtClean="0"/>
          </a:p>
          <a:p>
            <a:pPr lvl="1"/>
            <a:r>
              <a:rPr lang="zh-TW" altLang="en-US" dirty="0" smtClean="0"/>
              <a:t>選取</a:t>
            </a:r>
            <a:r>
              <a:rPr lang="zh-TW" altLang="en-US" dirty="0"/>
              <a:t>極端或偏激的</a:t>
            </a:r>
            <a:r>
              <a:rPr lang="zh-TW" altLang="en-US" dirty="0" smtClean="0"/>
              <a:t>個案、選取典型的個案、選取</a:t>
            </a:r>
            <a:r>
              <a:rPr lang="zh-TW" altLang="en-US" dirty="0"/>
              <a:t>含有最大變異的</a:t>
            </a:r>
            <a:r>
              <a:rPr lang="zh-TW" altLang="en-US" dirty="0" smtClean="0"/>
              <a:t>個案、選取有</a:t>
            </a:r>
            <a:r>
              <a:rPr lang="zh-TW" altLang="en-US" dirty="0"/>
              <a:t>重大影響力的</a:t>
            </a:r>
            <a:r>
              <a:rPr lang="zh-TW" altLang="en-US" dirty="0" smtClean="0"/>
              <a:t>個案、選取</a:t>
            </a:r>
            <a:r>
              <a:rPr lang="zh-TW" altLang="en-US" dirty="0"/>
              <a:t>有政治重要性或敏感性的</a:t>
            </a:r>
            <a:r>
              <a:rPr lang="zh-TW" altLang="en-US" dirty="0" smtClean="0"/>
              <a:t>個案、選取</a:t>
            </a:r>
            <a:r>
              <a:rPr lang="zh-TW" altLang="en-US" dirty="0"/>
              <a:t>方便取樣的</a:t>
            </a:r>
            <a:r>
              <a:rPr lang="zh-TW" altLang="en-US" dirty="0" smtClean="0"/>
              <a:t>個案。</a:t>
            </a:r>
            <a:endParaRPr lang="en-US" altLang="zh-TW" dirty="0" smtClean="0"/>
          </a:p>
          <a:p>
            <a:pPr lvl="1"/>
            <a:r>
              <a:rPr lang="zh-TW" altLang="en-US" dirty="0"/>
              <a:t>如民間代表、意見領袖、學者、專家或代表性之樣本。</a:t>
            </a:r>
          </a:p>
          <a:p>
            <a:pPr lvl="1"/>
            <a:endParaRPr lang="zh-TW" altLang="en-US" dirty="0"/>
          </a:p>
          <a:p>
            <a:endParaRPr lang="zh-TW" altLang="en-US" dirty="0"/>
          </a:p>
        </p:txBody>
      </p:sp>
    </p:spTree>
    <p:extLst>
      <p:ext uri="{BB962C8B-B14F-4D97-AF65-F5344CB8AC3E}">
        <p14:creationId xmlns:p14="http://schemas.microsoft.com/office/powerpoint/2010/main" val="217376392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非隨機抽樣</a:t>
            </a:r>
            <a:endParaRPr lang="zh-TW" altLang="en-US" dirty="0"/>
          </a:p>
        </p:txBody>
      </p:sp>
      <p:sp>
        <p:nvSpPr>
          <p:cNvPr id="3" name="內容版面配置區 2"/>
          <p:cNvSpPr>
            <a:spLocks noGrp="1"/>
          </p:cNvSpPr>
          <p:nvPr>
            <p:ph idx="1"/>
          </p:nvPr>
        </p:nvSpPr>
        <p:spPr>
          <a:xfrm>
            <a:off x="609600" y="1619251"/>
            <a:ext cx="8664402" cy="4422112"/>
          </a:xfrm>
        </p:spPr>
        <p:txBody>
          <a:bodyPr>
            <a:normAutofit fontScale="92500" lnSpcReduction="10000"/>
          </a:bodyPr>
          <a:lstStyle/>
          <a:p>
            <a:r>
              <a:rPr lang="zh-TW" altLang="en-US" dirty="0" smtClean="0"/>
              <a:t>滾</a:t>
            </a:r>
            <a:r>
              <a:rPr lang="zh-TW" altLang="en-US" dirty="0"/>
              <a:t>雪球</a:t>
            </a:r>
            <a:r>
              <a:rPr lang="zh-TW" altLang="en-US" dirty="0" smtClean="0"/>
              <a:t>抽樣</a:t>
            </a:r>
            <a:endParaRPr lang="en-US" altLang="zh-TW" dirty="0" smtClean="0"/>
          </a:p>
          <a:p>
            <a:pPr lvl="1"/>
            <a:r>
              <a:rPr lang="zh-TW" altLang="en-US" dirty="0" smtClean="0"/>
              <a:t>適用</a:t>
            </a:r>
            <a:r>
              <a:rPr lang="zh-TW" altLang="en-US" dirty="0"/>
              <a:t>在被調查對象的條件特殊且不易搜尋情況下，僅能透過人際關係相互引介下，類似滾雪球般從一個人推薦找到下一個人，逐漸累積到足夠的調查樣本</a:t>
            </a:r>
            <a:r>
              <a:rPr lang="zh-TW" altLang="en-US" dirty="0" smtClean="0"/>
              <a:t>為止。</a:t>
            </a:r>
            <a:endParaRPr lang="en-US" altLang="zh-TW" dirty="0" smtClean="0"/>
          </a:p>
          <a:p>
            <a:pPr lvl="1"/>
            <a:r>
              <a:rPr lang="zh-TW" altLang="en-US" dirty="0"/>
              <a:t>由於滾雪球抽樣法相當依賴受試者推薦，因而受試者推薦是否有效，將影響研究人員後續調查的時間與數量。因此調查者在請求受試者推薦時，應將推薦條件說明清楚（例如：經驗、性別、年齡等），否則無用推薦將使研究人員浪費後續的研究時間資源。</a:t>
            </a:r>
          </a:p>
          <a:p>
            <a:pPr lvl="1"/>
            <a:r>
              <a:rPr lang="zh-TW" altLang="en-US" dirty="0" smtClean="0"/>
              <a:t>優點：可</a:t>
            </a:r>
            <a:r>
              <a:rPr lang="zh-TW" altLang="en-US" dirty="0"/>
              <a:t>收集到少數且條件特殊的調查</a:t>
            </a:r>
            <a:r>
              <a:rPr lang="zh-TW" altLang="en-US" dirty="0" smtClean="0"/>
              <a:t>樣本。不但</a:t>
            </a:r>
            <a:r>
              <a:rPr lang="zh-TW" altLang="en-US" dirty="0"/>
              <a:t>費用少且簡單有效，同時無須過多的事前規劃，與投入太多調查人力</a:t>
            </a:r>
            <a:r>
              <a:rPr lang="zh-TW" altLang="en-US" dirty="0" smtClean="0"/>
              <a:t>。</a:t>
            </a:r>
            <a:endParaRPr lang="en-US" altLang="zh-TW" dirty="0" smtClean="0"/>
          </a:p>
          <a:p>
            <a:pPr lvl="1"/>
            <a:r>
              <a:rPr lang="zh-TW" altLang="en-US" dirty="0"/>
              <a:t>缺點</a:t>
            </a:r>
            <a:r>
              <a:rPr lang="zh-TW" altLang="en-US" dirty="0" smtClean="0"/>
              <a:t>：樣本全都</a:t>
            </a:r>
            <a:r>
              <a:rPr lang="zh-TW" altLang="en-US" dirty="0"/>
              <a:t>依賴受試者的推薦，在無法證明每個樣本的具備代表性下，使得研究結果常受到質疑</a:t>
            </a:r>
            <a:r>
              <a:rPr lang="zh-TW" altLang="en-US" dirty="0" smtClean="0"/>
              <a:t>。基於物以類聚原則，</a:t>
            </a:r>
            <a:r>
              <a:rPr lang="zh-TW" altLang="en-US" dirty="0"/>
              <a:t>推薦樣本常具有極高的同質性，使調查樣本容易被限縮成整個調查範圍下某個小團體。</a:t>
            </a:r>
            <a:endParaRPr lang="en-US" altLang="zh-TW" dirty="0" smtClean="0"/>
          </a:p>
          <a:p>
            <a:pPr lvl="1"/>
            <a:r>
              <a:rPr lang="zh-TW" altLang="en-US" dirty="0" smtClean="0"/>
              <a:t>例如</a:t>
            </a:r>
            <a:r>
              <a:rPr lang="zh-TW" altLang="en-US" dirty="0"/>
              <a:t>追蹤</a:t>
            </a:r>
            <a:r>
              <a:rPr lang="en-US" altLang="zh-TW" dirty="0"/>
              <a:t>AIDS</a:t>
            </a:r>
            <a:r>
              <a:rPr lang="zh-TW" altLang="en-US" dirty="0"/>
              <a:t>病人之行為，可先找有得到</a:t>
            </a:r>
            <a:r>
              <a:rPr lang="en-US" altLang="zh-TW" dirty="0"/>
              <a:t>AIDS</a:t>
            </a:r>
            <a:r>
              <a:rPr lang="zh-TW" altLang="en-US" dirty="0"/>
              <a:t>病犯者為「初始」樣本，再進一步找尋其性伴侶，如此滾雪球般的抽樣，以找出所有的樣本</a:t>
            </a:r>
            <a:r>
              <a:rPr lang="zh-TW" altLang="en-US" dirty="0" smtClean="0"/>
              <a:t>。</a:t>
            </a:r>
            <a:endParaRPr lang="en-US" altLang="zh-TW" dirty="0" smtClean="0"/>
          </a:p>
          <a:p>
            <a:pPr lvl="1"/>
            <a:r>
              <a:rPr lang="zh-TW" altLang="en-US" dirty="0" smtClean="0"/>
              <a:t>性</a:t>
            </a:r>
            <a:r>
              <a:rPr lang="zh-TW" altLang="en-US" dirty="0"/>
              <a:t>交易現況的研究調查，受限於被調查者身份隱匿與母體人數有限下，調查者須透過特殊管道介紹先找出一位曾從事性交易的受試者進行調查結束後，請這位受試者推薦或幫忙聯繫下一位受試者接受調查。如此一個接著一個如滾雪球一般直滿足數量要求，且沒有其他新的受試者為止</a:t>
            </a:r>
            <a:r>
              <a:rPr lang="zh-TW" altLang="en-US" dirty="0" smtClean="0"/>
              <a:t>。</a:t>
            </a:r>
            <a:endParaRPr lang="en-US" altLang="zh-TW" dirty="0" smtClean="0"/>
          </a:p>
        </p:txBody>
      </p:sp>
    </p:spTree>
    <p:extLst>
      <p:ext uri="{BB962C8B-B14F-4D97-AF65-F5344CB8AC3E}">
        <p14:creationId xmlns:p14="http://schemas.microsoft.com/office/powerpoint/2010/main" val="105619080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非隨機抽樣</a:t>
            </a:r>
          </a:p>
        </p:txBody>
      </p:sp>
      <p:sp>
        <p:nvSpPr>
          <p:cNvPr id="3" name="內容版面配置區 2"/>
          <p:cNvSpPr>
            <a:spLocks noGrp="1"/>
          </p:cNvSpPr>
          <p:nvPr>
            <p:ph idx="1"/>
          </p:nvPr>
        </p:nvSpPr>
        <p:spPr/>
        <p:txBody>
          <a:bodyPr/>
          <a:lstStyle/>
          <a:p>
            <a:r>
              <a:rPr lang="zh-TW" altLang="en-US" dirty="0"/>
              <a:t>配額</a:t>
            </a:r>
            <a:r>
              <a:rPr lang="zh-TW" altLang="en-US" dirty="0" smtClean="0"/>
              <a:t>抽樣（</a:t>
            </a:r>
            <a:r>
              <a:rPr lang="en-US" altLang="zh-TW" dirty="0" smtClean="0"/>
              <a:t>Quota Sampling</a:t>
            </a:r>
            <a:r>
              <a:rPr lang="zh-TW" altLang="en-US" dirty="0" smtClean="0"/>
              <a:t>）</a:t>
            </a:r>
            <a:endParaRPr lang="en-US" altLang="zh-TW" dirty="0"/>
          </a:p>
          <a:p>
            <a:pPr lvl="1"/>
            <a:r>
              <a:rPr lang="zh-TW" altLang="en-US" dirty="0" smtClean="0"/>
              <a:t>又稱定額抽樣，</a:t>
            </a:r>
            <a:r>
              <a:rPr lang="zh-TW" altLang="en-US" dirty="0"/>
              <a:t>是指調查人員</a:t>
            </a:r>
            <a:r>
              <a:rPr lang="zh-TW" altLang="en-US" dirty="0" smtClean="0"/>
              <a:t>將母體按其特徵進行分類</a:t>
            </a:r>
            <a:r>
              <a:rPr lang="zh-TW" altLang="en-US" dirty="0"/>
              <a:t>或分層，確定各類（層）單位的樣本數額，在配額</a:t>
            </a:r>
            <a:r>
              <a:rPr lang="zh-TW" altLang="en-US" dirty="0" smtClean="0"/>
              <a:t>內進行便利抽樣。</a:t>
            </a:r>
            <a:endParaRPr lang="en-US" altLang="zh-TW" dirty="0" smtClean="0"/>
          </a:p>
          <a:p>
            <a:pPr lvl="1"/>
            <a:r>
              <a:rPr lang="zh-TW" altLang="en-US" dirty="0" smtClean="0"/>
              <a:t>配額</a:t>
            </a:r>
            <a:r>
              <a:rPr lang="zh-TW" altLang="en-US" dirty="0"/>
              <a:t>抽樣和分層隨機</a:t>
            </a:r>
            <a:r>
              <a:rPr lang="zh-TW" altLang="en-US" dirty="0" smtClean="0"/>
              <a:t>抽樣有</a:t>
            </a:r>
            <a:r>
              <a:rPr lang="zh-TW" altLang="en-US" dirty="0"/>
              <a:t>相似之處</a:t>
            </a:r>
            <a:r>
              <a:rPr lang="zh-TW" altLang="en-US" dirty="0" smtClean="0"/>
              <a:t>，但也</a:t>
            </a:r>
            <a:r>
              <a:rPr lang="zh-TW" altLang="en-US" dirty="0"/>
              <a:t>有很大區別。配額抽樣和分層隨機</a:t>
            </a:r>
            <a:r>
              <a:rPr lang="zh-TW" altLang="en-US" dirty="0" smtClean="0"/>
              <a:t>抽樣同樣對母體依其</a:t>
            </a:r>
            <a:r>
              <a:rPr lang="zh-TW" altLang="en-US" dirty="0"/>
              <a:t>屬性、特</a:t>
            </a:r>
            <a:r>
              <a:rPr lang="zh-TW" altLang="en-US" dirty="0" smtClean="0"/>
              <a:t>征進行分類（例如</a:t>
            </a:r>
            <a:r>
              <a:rPr lang="zh-TW" altLang="en-US" dirty="0"/>
              <a:t>市場調查中消費者的性別、年齡、收入、職業、文化程度</a:t>
            </a:r>
            <a:r>
              <a:rPr lang="zh-TW" altLang="en-US" dirty="0" smtClean="0"/>
              <a:t>等等）。</a:t>
            </a:r>
            <a:r>
              <a:rPr lang="zh-TW" altLang="en-US" dirty="0"/>
              <a:t>然後，按各個控制特性，分配樣本數額。但它與分層抽樣又有區別，分層抽樣是按隨機原則在層內抽選樣本，而配額抽樣則是由調查人員在配額內主觀判斷選定樣本</a:t>
            </a:r>
            <a:r>
              <a:rPr lang="zh-TW" altLang="en-US" dirty="0" smtClean="0"/>
              <a:t>。</a:t>
            </a:r>
            <a:endParaRPr lang="en-US" altLang="zh-TW" dirty="0" smtClean="0"/>
          </a:p>
          <a:p>
            <a:pPr lvl="1"/>
            <a:r>
              <a:rPr lang="zh-TW" altLang="en-US" dirty="0"/>
              <a:t>適用於設計調查者</a:t>
            </a:r>
            <a:r>
              <a:rPr lang="zh-TW" altLang="en-US" dirty="0" smtClean="0"/>
              <a:t>對母體有</a:t>
            </a:r>
            <a:r>
              <a:rPr lang="zh-TW" altLang="en-US" dirty="0"/>
              <a:t>一定的瞭解而樣本數較多的</a:t>
            </a:r>
            <a:r>
              <a:rPr lang="zh-TW" altLang="en-US" dirty="0" smtClean="0"/>
              <a:t>情況。配額</a:t>
            </a:r>
            <a:r>
              <a:rPr lang="zh-TW" altLang="en-US" dirty="0"/>
              <a:t>抽樣屬於先“分層”（事先確定每層的樣本量）再“判斷”（在每層中以判斷抽樣的方法選取抽樣個體）；費用不高，易於實施，能滿足總體比例的要求。</a:t>
            </a:r>
            <a:endParaRPr lang="en-US" altLang="zh-TW" dirty="0" smtClean="0"/>
          </a:p>
          <a:p>
            <a:pPr lvl="1"/>
            <a:endParaRPr lang="zh-TW" altLang="en-US" dirty="0"/>
          </a:p>
          <a:p>
            <a:endParaRPr lang="zh-TW" altLang="en-US" dirty="0"/>
          </a:p>
        </p:txBody>
      </p:sp>
    </p:spTree>
    <p:extLst>
      <p:ext uri="{BB962C8B-B14F-4D97-AF65-F5344CB8AC3E}">
        <p14:creationId xmlns:p14="http://schemas.microsoft.com/office/powerpoint/2010/main" val="30763861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選擇抽樣方法的原則</a:t>
            </a:r>
            <a:endParaRPr lang="zh-TW" altLang="en-US" dirty="0"/>
          </a:p>
        </p:txBody>
      </p:sp>
      <p:sp>
        <p:nvSpPr>
          <p:cNvPr id="3" name="內容版面配置區 2"/>
          <p:cNvSpPr>
            <a:spLocks noGrp="1"/>
          </p:cNvSpPr>
          <p:nvPr>
            <p:ph idx="1"/>
          </p:nvPr>
        </p:nvSpPr>
        <p:spPr/>
        <p:txBody>
          <a:bodyPr/>
          <a:lstStyle/>
          <a:p>
            <a:r>
              <a:rPr lang="zh-TW" altLang="en-US" dirty="0" smtClean="0"/>
              <a:t>成本</a:t>
            </a:r>
            <a:r>
              <a:rPr lang="zh-TW" altLang="en-US" dirty="0"/>
              <a:t>：隨機抽樣的成本大於非隨機抽樣</a:t>
            </a:r>
          </a:p>
          <a:p>
            <a:r>
              <a:rPr lang="zh-TW" altLang="en-US" dirty="0" smtClean="0"/>
              <a:t>時間</a:t>
            </a:r>
            <a:r>
              <a:rPr lang="zh-TW" altLang="en-US" dirty="0"/>
              <a:t>：隨機抽樣所花費時間大於非隨機抽樣</a:t>
            </a:r>
          </a:p>
          <a:p>
            <a:r>
              <a:rPr lang="zh-TW" altLang="en-US" dirty="0"/>
              <a:t>依</a:t>
            </a:r>
            <a:r>
              <a:rPr lang="zh-TW" altLang="en-US" dirty="0" smtClean="0"/>
              <a:t>研究目的與母體特性，選擇最適合的抽樣方法</a:t>
            </a:r>
            <a:endParaRPr lang="zh-TW" altLang="en-US" dirty="0"/>
          </a:p>
          <a:p>
            <a:endParaRPr lang="zh-TW" altLang="en-US" dirty="0"/>
          </a:p>
          <a:p>
            <a:endParaRPr lang="zh-TW" altLang="en-US" dirty="0"/>
          </a:p>
        </p:txBody>
      </p:sp>
    </p:spTree>
    <p:extLst>
      <p:ext uri="{BB962C8B-B14F-4D97-AF65-F5344CB8AC3E}">
        <p14:creationId xmlns:p14="http://schemas.microsoft.com/office/powerpoint/2010/main" val="267706797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抽樣設計</a:t>
            </a:r>
            <a:endParaRPr lang="zh-TW" altLang="en-US" dirty="0"/>
          </a:p>
        </p:txBody>
      </p:sp>
      <p:sp>
        <p:nvSpPr>
          <p:cNvPr id="3" name="內容版面配置區 2"/>
          <p:cNvSpPr>
            <a:spLocks noGrp="1"/>
          </p:cNvSpPr>
          <p:nvPr>
            <p:ph idx="1"/>
          </p:nvPr>
        </p:nvSpPr>
        <p:spPr/>
        <p:txBody>
          <a:bodyPr/>
          <a:lstStyle/>
          <a:p>
            <a:r>
              <a:rPr lang="zh-TW" altLang="en-US" dirty="0" smtClean="0"/>
              <a:t>在</a:t>
            </a:r>
            <a:r>
              <a:rPr lang="zh-TW" altLang="en-US" dirty="0"/>
              <a:t>實際抽樣之前，先</a:t>
            </a:r>
            <a:r>
              <a:rPr lang="zh-TW" altLang="en-US" dirty="0" smtClean="0"/>
              <a:t>對研究母體進行探索，並將母體作適當分類，再進行抽樣。</a:t>
            </a:r>
            <a:endParaRPr lang="en-US" altLang="zh-TW" dirty="0" smtClean="0"/>
          </a:p>
          <a:p>
            <a:r>
              <a:rPr lang="zh-TW" altLang="en-US" dirty="0"/>
              <a:t>以</a:t>
            </a:r>
            <a:r>
              <a:rPr lang="zh-TW" altLang="en-US" dirty="0" smtClean="0"/>
              <a:t>原住民變遷調查為例</a:t>
            </a:r>
            <a:endParaRPr lang="en-US" altLang="zh-TW" dirty="0" smtClean="0"/>
          </a:p>
          <a:p>
            <a:endParaRPr lang="zh-TW" altLang="en-US" dirty="0"/>
          </a:p>
          <a:p>
            <a:endParaRPr lang="zh-TW" altLang="en-US" dirty="0"/>
          </a:p>
        </p:txBody>
      </p:sp>
    </p:spTree>
    <p:extLst>
      <p:ext uri="{BB962C8B-B14F-4D97-AF65-F5344CB8AC3E}">
        <p14:creationId xmlns:p14="http://schemas.microsoft.com/office/powerpoint/2010/main" val="269945313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抽樣調查的流程</a:t>
            </a:r>
            <a:endParaRPr lang="zh-TW" altLang="en-US" dirty="0"/>
          </a:p>
        </p:txBody>
      </p:sp>
      <p:graphicFrame>
        <p:nvGraphicFramePr>
          <p:cNvPr id="4" name="內容版面配置區 3"/>
          <p:cNvGraphicFramePr>
            <a:graphicFrameLocks noGrp="1"/>
          </p:cNvGraphicFramePr>
          <p:nvPr>
            <p:ph idx="1"/>
            <p:extLst>
              <p:ext uri="{D42A27DB-BD31-4B8C-83A1-F6EECF244321}">
                <p14:modId xmlns:p14="http://schemas.microsoft.com/office/powerpoint/2010/main" val="2029255348"/>
              </p:ext>
            </p:extLst>
          </p:nvPr>
        </p:nvGraphicFramePr>
        <p:xfrm>
          <a:off x="677334" y="2160589"/>
          <a:ext cx="8596668" cy="38807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6779592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以</a:t>
            </a:r>
            <a:r>
              <a:rPr lang="en-US" altLang="zh-TW" dirty="0" smtClean="0"/>
              <a:t>SPSS</a:t>
            </a:r>
            <a:r>
              <a:rPr lang="zh-TW" altLang="en-US" dirty="0" smtClean="0"/>
              <a:t>進行選樣</a:t>
            </a:r>
            <a:endParaRPr lang="zh-TW" altLang="en-US" dirty="0"/>
          </a:p>
        </p:txBody>
      </p:sp>
      <p:graphicFrame>
        <p:nvGraphicFramePr>
          <p:cNvPr id="5" name="內容版面配置區 4"/>
          <p:cNvGraphicFramePr>
            <a:graphicFrameLocks noGrp="1"/>
          </p:cNvGraphicFramePr>
          <p:nvPr>
            <p:ph idx="1"/>
            <p:extLst>
              <p:ext uri="{D42A27DB-BD31-4B8C-83A1-F6EECF244321}">
                <p14:modId xmlns:p14="http://schemas.microsoft.com/office/powerpoint/2010/main" val="531638450"/>
              </p:ext>
            </p:extLst>
          </p:nvPr>
        </p:nvGraphicFramePr>
        <p:xfrm>
          <a:off x="677334" y="2160589"/>
          <a:ext cx="8596668" cy="38807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515019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以</a:t>
            </a:r>
            <a:r>
              <a:rPr lang="en-US" altLang="zh-TW" dirty="0" smtClean="0"/>
              <a:t>SPSS</a:t>
            </a:r>
            <a:r>
              <a:rPr lang="zh-TW" altLang="en-US" dirty="0" smtClean="0"/>
              <a:t>進行選樣</a:t>
            </a:r>
            <a:endParaRPr lang="zh-TW" altLang="en-US" dirty="0"/>
          </a:p>
        </p:txBody>
      </p:sp>
      <p:sp>
        <p:nvSpPr>
          <p:cNvPr id="3" name="內容版面配置區 2"/>
          <p:cNvSpPr>
            <a:spLocks noGrp="1"/>
          </p:cNvSpPr>
          <p:nvPr>
            <p:ph idx="1"/>
          </p:nvPr>
        </p:nvSpPr>
        <p:spPr>
          <a:xfrm>
            <a:off x="677334" y="1532586"/>
            <a:ext cx="8762880" cy="4945487"/>
          </a:xfrm>
        </p:spPr>
        <p:txBody>
          <a:bodyPr>
            <a:normAutofit/>
          </a:bodyPr>
          <a:lstStyle/>
          <a:p>
            <a:r>
              <a:rPr lang="zh-TW" altLang="en-US" b="1" dirty="0" smtClean="0"/>
              <a:t>選擇觀察值的選項</a:t>
            </a:r>
            <a:endParaRPr lang="en-US" altLang="zh-TW" b="1" dirty="0" smtClean="0"/>
          </a:p>
          <a:p>
            <a:pPr lvl="1"/>
            <a:r>
              <a:rPr lang="zh-TW" altLang="en-US" b="1" dirty="0" smtClean="0"/>
              <a:t>全部</a:t>
            </a:r>
            <a:r>
              <a:rPr lang="zh-TW" altLang="en-US" b="1" dirty="0"/>
              <a:t>觀察</a:t>
            </a:r>
            <a:r>
              <a:rPr lang="zh-TW" altLang="en-US" b="1" dirty="0" smtClean="0"/>
              <a:t>值：全母體</a:t>
            </a:r>
            <a:endParaRPr lang="en-US" altLang="zh-TW" b="1" dirty="0" smtClean="0"/>
          </a:p>
          <a:p>
            <a:pPr lvl="2"/>
            <a:r>
              <a:rPr lang="zh-TW" altLang="en-US" b="1" dirty="0"/>
              <a:t> </a:t>
            </a:r>
            <a:r>
              <a:rPr lang="zh-TW" altLang="en-US" dirty="0"/>
              <a:t>關閉觀察值過濾功能並使用所有觀察值。</a:t>
            </a:r>
          </a:p>
          <a:p>
            <a:pPr lvl="1"/>
            <a:r>
              <a:rPr lang="zh-TW" altLang="en-US" b="1" dirty="0" smtClean="0"/>
              <a:t>設定條件</a:t>
            </a:r>
            <a:endParaRPr lang="en-US" altLang="zh-TW" b="1" dirty="0" smtClean="0"/>
          </a:p>
          <a:p>
            <a:pPr lvl="2"/>
            <a:r>
              <a:rPr lang="zh-TW" altLang="en-US" b="1" dirty="0"/>
              <a:t> </a:t>
            </a:r>
            <a:r>
              <a:rPr lang="zh-TW" altLang="en-US" dirty="0"/>
              <a:t>使用條件運算式來選取觀察值。如果條件運算式的結果為 </a:t>
            </a:r>
            <a:r>
              <a:rPr lang="en-US" altLang="zh-TW" dirty="0"/>
              <a:t>true</a:t>
            </a:r>
            <a:r>
              <a:rPr lang="zh-TW" altLang="en-US" dirty="0"/>
              <a:t>，則系統會選取此觀察值。如果結果為 </a:t>
            </a:r>
            <a:r>
              <a:rPr lang="en-US" altLang="zh-TW" dirty="0"/>
              <a:t>false </a:t>
            </a:r>
            <a:r>
              <a:rPr lang="zh-TW" altLang="en-US" dirty="0"/>
              <a:t>或 </a:t>
            </a:r>
            <a:r>
              <a:rPr lang="en-US" altLang="zh-TW" dirty="0"/>
              <a:t>missing</a:t>
            </a:r>
            <a:r>
              <a:rPr lang="zh-TW" altLang="en-US" dirty="0"/>
              <a:t>，則不會選取此觀察值。</a:t>
            </a:r>
          </a:p>
          <a:p>
            <a:pPr lvl="1"/>
            <a:r>
              <a:rPr lang="zh-TW" altLang="en-US" b="1" dirty="0"/>
              <a:t>觀察值的隨機</a:t>
            </a:r>
            <a:r>
              <a:rPr lang="zh-TW" altLang="en-US" b="1" dirty="0" smtClean="0"/>
              <a:t>樣本</a:t>
            </a:r>
            <a:endParaRPr lang="en-US" altLang="zh-TW" b="1" dirty="0" smtClean="0"/>
          </a:p>
          <a:p>
            <a:pPr lvl="2"/>
            <a:r>
              <a:rPr lang="zh-TW" altLang="en-US" b="1" dirty="0"/>
              <a:t> </a:t>
            </a:r>
            <a:r>
              <a:rPr lang="zh-TW" altLang="en-US" dirty="0"/>
              <a:t>依據近似百分比，或是精確的觀察值個數，來選擇隨機樣本。</a:t>
            </a:r>
          </a:p>
          <a:p>
            <a:pPr lvl="1"/>
            <a:r>
              <a:rPr lang="zh-TW" altLang="en-US" b="1" dirty="0" smtClean="0"/>
              <a:t>以時間或觀察值範圍進行選樣</a:t>
            </a:r>
            <a:endParaRPr lang="en-US" altLang="zh-TW" b="1" dirty="0" smtClean="0"/>
          </a:p>
          <a:p>
            <a:pPr lvl="2"/>
            <a:r>
              <a:rPr lang="zh-TW" altLang="en-US" dirty="0" smtClean="0"/>
              <a:t>根據觀察值號碼範圍，或是日期</a:t>
            </a:r>
            <a:r>
              <a:rPr lang="en-US" altLang="zh-TW" dirty="0" smtClean="0"/>
              <a:t>/</a:t>
            </a:r>
            <a:r>
              <a:rPr lang="zh-TW" altLang="en-US" dirty="0" smtClean="0"/>
              <a:t>時間範圍來選取觀察值。</a:t>
            </a:r>
          </a:p>
          <a:p>
            <a:pPr lvl="1"/>
            <a:r>
              <a:rPr lang="zh-TW" altLang="en-US" b="1" dirty="0" smtClean="0"/>
              <a:t>使用</a:t>
            </a:r>
            <a:r>
              <a:rPr lang="zh-TW" altLang="en-US" b="1" dirty="0"/>
              <a:t>過濾變數</a:t>
            </a:r>
            <a:r>
              <a:rPr lang="zh-TW" altLang="en-US" b="1" dirty="0" smtClean="0"/>
              <a:t>。</a:t>
            </a:r>
            <a:endParaRPr lang="en-US" altLang="zh-TW" b="1" dirty="0" smtClean="0"/>
          </a:p>
          <a:p>
            <a:pPr lvl="2"/>
            <a:r>
              <a:rPr lang="zh-TW" altLang="en-US" b="1" dirty="0" smtClean="0"/>
              <a:t>類似於設定條件，但一次僅能使用一個過濾變數。</a:t>
            </a:r>
            <a:endParaRPr lang="en-US" altLang="zh-TW" b="1" dirty="0" smtClean="0"/>
          </a:p>
          <a:p>
            <a:pPr lvl="2"/>
            <a:r>
              <a:rPr lang="zh-TW" altLang="en-US" dirty="0" smtClean="0"/>
              <a:t>請</a:t>
            </a:r>
            <a:r>
              <a:rPr lang="zh-TW" altLang="en-US" dirty="0"/>
              <a:t>使用從資料檔中選取的數值變數做為過濾變數。系統會選取包含 </a:t>
            </a:r>
            <a:r>
              <a:rPr lang="en-US" altLang="zh-TW" dirty="0"/>
              <a:t>0 </a:t>
            </a:r>
            <a:r>
              <a:rPr lang="zh-TW" altLang="en-US" dirty="0"/>
              <a:t>以外任意值或遺失過濾變數的任何觀察值。</a:t>
            </a:r>
          </a:p>
          <a:p>
            <a:endParaRPr lang="zh-TW" altLang="en-US" dirty="0"/>
          </a:p>
        </p:txBody>
      </p:sp>
    </p:spTree>
    <p:extLst>
      <p:ext uri="{BB962C8B-B14F-4D97-AF65-F5344CB8AC3E}">
        <p14:creationId xmlns:p14="http://schemas.microsoft.com/office/powerpoint/2010/main" val="229302111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以</a:t>
            </a:r>
            <a:r>
              <a:rPr lang="en-US" altLang="zh-TW" dirty="0"/>
              <a:t>SPSS</a:t>
            </a:r>
            <a:r>
              <a:rPr lang="zh-TW" altLang="en-US" dirty="0"/>
              <a:t>進行選樣</a:t>
            </a:r>
          </a:p>
        </p:txBody>
      </p:sp>
      <p:sp>
        <p:nvSpPr>
          <p:cNvPr id="3" name="內容版面配置區 2"/>
          <p:cNvSpPr>
            <a:spLocks noGrp="1"/>
          </p:cNvSpPr>
          <p:nvPr>
            <p:ph idx="1"/>
          </p:nvPr>
        </p:nvSpPr>
        <p:spPr/>
        <p:txBody>
          <a:bodyPr/>
          <a:lstStyle/>
          <a:p>
            <a:r>
              <a:rPr lang="zh-TW" altLang="en-US" dirty="0" smtClean="0"/>
              <a:t>選擇隨機樣本</a:t>
            </a:r>
            <a:endParaRPr lang="en-US" altLang="zh-TW" dirty="0" smtClean="0"/>
          </a:p>
          <a:p>
            <a:pPr lvl="1"/>
            <a:r>
              <a:rPr lang="zh-TW" altLang="en-US" dirty="0" smtClean="0"/>
              <a:t>母體的百分之幾的個體為樣本。</a:t>
            </a:r>
            <a:endParaRPr lang="en-US" altLang="zh-TW" dirty="0" smtClean="0"/>
          </a:p>
          <a:p>
            <a:pPr lvl="2"/>
            <a:r>
              <a:rPr lang="zh-TW" altLang="en-US" b="1" dirty="0"/>
              <a:t>近似</a:t>
            </a:r>
            <a:r>
              <a:rPr lang="zh-TW" altLang="en-US" b="1" dirty="0" smtClean="0"/>
              <a:t>於指定之百分比</a:t>
            </a:r>
            <a:endParaRPr lang="en-US" altLang="zh-TW" b="1" dirty="0" smtClean="0"/>
          </a:p>
          <a:p>
            <a:pPr lvl="2"/>
            <a:r>
              <a:rPr lang="zh-TW" altLang="en-US" dirty="0" smtClean="0"/>
              <a:t>產生</a:t>
            </a:r>
            <a:r>
              <a:rPr lang="zh-TW" altLang="en-US" dirty="0"/>
              <a:t>近似指定觀察值百分比的隨機樣本</a:t>
            </a:r>
            <a:r>
              <a:rPr lang="zh-TW" altLang="en-US" dirty="0" smtClean="0"/>
              <a:t>。針對</a:t>
            </a:r>
            <a:r>
              <a:rPr lang="zh-TW" altLang="en-US" dirty="0"/>
              <a:t>各觀察值做不同的虛擬隨機決定，因此所選擇的觀察值百分比，只能近似指定的百分比</a:t>
            </a:r>
            <a:r>
              <a:rPr lang="zh-TW" altLang="en-US" dirty="0" smtClean="0"/>
              <a:t>。</a:t>
            </a:r>
            <a:endParaRPr lang="en-US" altLang="zh-TW" dirty="0" smtClean="0"/>
          </a:p>
          <a:p>
            <a:pPr lvl="2"/>
            <a:r>
              <a:rPr lang="zh-TW" altLang="en-US" dirty="0" smtClean="0"/>
              <a:t>資料</a:t>
            </a:r>
            <a:r>
              <a:rPr lang="zh-TW" altLang="en-US" dirty="0"/>
              <a:t>檔中的觀察值越多，則所選觀察值的百分比，就越能接近指定的百分比</a:t>
            </a:r>
            <a:r>
              <a:rPr lang="zh-TW" altLang="en-US" dirty="0" smtClean="0"/>
              <a:t>。</a:t>
            </a:r>
            <a:endParaRPr lang="en-US" altLang="zh-TW" dirty="0" smtClean="0"/>
          </a:p>
          <a:p>
            <a:pPr lvl="1"/>
            <a:r>
              <a:rPr lang="zh-TW" altLang="en-US" b="1" dirty="0" smtClean="0"/>
              <a:t>恰好</a:t>
            </a:r>
            <a:r>
              <a:rPr lang="zh-TW" altLang="en-US" b="1" dirty="0"/>
              <a:t>的樣本數</a:t>
            </a:r>
            <a:endParaRPr lang="en-US" altLang="zh-TW" b="1" dirty="0" smtClean="0"/>
          </a:p>
          <a:p>
            <a:pPr lvl="2"/>
            <a:r>
              <a:rPr lang="zh-TW" altLang="en-US" dirty="0" smtClean="0"/>
              <a:t>須輸入指定</a:t>
            </a:r>
            <a:r>
              <a:rPr lang="zh-TW" altLang="en-US" dirty="0"/>
              <a:t>的觀察值個數</a:t>
            </a:r>
            <a:r>
              <a:rPr lang="zh-TW" altLang="en-US" dirty="0" smtClean="0"/>
              <a:t>之外，並指定</a:t>
            </a:r>
            <a:r>
              <a:rPr lang="zh-TW" altLang="en-US" dirty="0"/>
              <a:t>產生樣本的觀察值個數</a:t>
            </a:r>
            <a:r>
              <a:rPr lang="zh-TW" altLang="en-US" dirty="0" smtClean="0"/>
              <a:t>。</a:t>
            </a:r>
            <a:endParaRPr lang="en-US" altLang="zh-TW" dirty="0" smtClean="0"/>
          </a:p>
          <a:p>
            <a:pPr lvl="2"/>
            <a:r>
              <a:rPr lang="zh-TW" altLang="en-US" dirty="0"/>
              <a:t>產生樣本的觀察值</a:t>
            </a:r>
            <a:r>
              <a:rPr lang="zh-TW" altLang="en-US" dirty="0" smtClean="0"/>
              <a:t>個數應小於</a:t>
            </a:r>
            <a:r>
              <a:rPr lang="zh-TW" altLang="en-US" dirty="0"/>
              <a:t>或等於資料檔中的觀察值總</a:t>
            </a:r>
            <a:r>
              <a:rPr lang="zh-TW" altLang="en-US" dirty="0" smtClean="0"/>
              <a:t>個數（母體）。</a:t>
            </a:r>
            <a:endParaRPr lang="zh-TW" altLang="en-US" dirty="0"/>
          </a:p>
        </p:txBody>
      </p:sp>
    </p:spTree>
    <p:extLst>
      <p:ext uri="{BB962C8B-B14F-4D97-AF65-F5344CB8AC3E}">
        <p14:creationId xmlns:p14="http://schemas.microsoft.com/office/powerpoint/2010/main" val="295330665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隨堂練習</a:t>
            </a:r>
            <a:endParaRPr lang="zh-TW" altLang="en-US" dirty="0"/>
          </a:p>
        </p:txBody>
      </p:sp>
      <p:sp>
        <p:nvSpPr>
          <p:cNvPr id="3" name="內容版面配置區 2"/>
          <p:cNvSpPr>
            <a:spLocks noGrp="1"/>
          </p:cNvSpPr>
          <p:nvPr>
            <p:ph idx="1"/>
          </p:nvPr>
        </p:nvSpPr>
        <p:spPr/>
        <p:txBody>
          <a:bodyPr/>
          <a:lstStyle/>
          <a:p>
            <a:r>
              <a:rPr lang="zh-TW" altLang="en-US" dirty="0" smtClean="0"/>
              <a:t>抽樣練習</a:t>
            </a:r>
            <a:endParaRPr lang="en-US" altLang="zh-TW" dirty="0" smtClean="0"/>
          </a:p>
          <a:p>
            <a:pPr lvl="1"/>
            <a:r>
              <a:rPr lang="zh-TW" altLang="en-US" dirty="0" smtClean="0"/>
              <a:t>同一組母體，請設計不同的抽樣設計。</a:t>
            </a:r>
            <a:endParaRPr lang="en-US" altLang="zh-TW" dirty="0" smtClean="0"/>
          </a:p>
          <a:p>
            <a:pPr lvl="1"/>
            <a:r>
              <a:rPr lang="zh-TW" altLang="en-US" dirty="0"/>
              <a:t>亂數表的</a:t>
            </a:r>
            <a:r>
              <a:rPr lang="zh-TW" altLang="en-US" dirty="0" smtClean="0"/>
              <a:t>運用。</a:t>
            </a:r>
            <a:endParaRPr lang="en-US" altLang="zh-TW" dirty="0" smtClean="0"/>
          </a:p>
          <a:p>
            <a:pPr lvl="1"/>
            <a:r>
              <a:rPr lang="zh-TW" altLang="en-US" dirty="0" smtClean="0"/>
              <a:t>以</a:t>
            </a:r>
            <a:r>
              <a:rPr lang="en-US" altLang="zh-TW" dirty="0" smtClean="0"/>
              <a:t>SPSS</a:t>
            </a:r>
            <a:r>
              <a:rPr lang="zh-TW" altLang="en-US" dirty="0" smtClean="0"/>
              <a:t>所提供之</a:t>
            </a:r>
            <a:r>
              <a:rPr lang="en-US" altLang="zh-TW" dirty="0" err="1" smtClean="0"/>
              <a:t>survey_sample</a:t>
            </a:r>
            <a:r>
              <a:rPr lang="zh-TW" altLang="en-US" dirty="0" smtClean="0"/>
              <a:t>為例。</a:t>
            </a:r>
            <a:endParaRPr lang="en-US" altLang="zh-TW" dirty="0" smtClean="0"/>
          </a:p>
          <a:p>
            <a:pPr lvl="1"/>
            <a:r>
              <a:rPr lang="zh-TW" altLang="en-US" dirty="0" smtClean="0"/>
              <a:t>若將此檔案為一個規模為</a:t>
            </a:r>
            <a:r>
              <a:rPr lang="en-US" altLang="zh-TW" dirty="0" smtClean="0"/>
              <a:t>2,832</a:t>
            </a:r>
            <a:r>
              <a:rPr lang="zh-TW" altLang="en-US" dirty="0" smtClean="0"/>
              <a:t>人的小市鎮，請設計出一份</a:t>
            </a:r>
            <a:r>
              <a:rPr lang="zh-TW" altLang="en-US" smtClean="0"/>
              <a:t>抽樣設計</a:t>
            </a:r>
            <a:r>
              <a:rPr lang="zh-TW" altLang="en-US"/>
              <a:t>。</a:t>
            </a:r>
            <a:endParaRPr lang="en-US" altLang="zh-TW" smtClean="0"/>
          </a:p>
        </p:txBody>
      </p:sp>
    </p:spTree>
    <p:extLst>
      <p:ext uri="{BB962C8B-B14F-4D97-AF65-F5344CB8AC3E}">
        <p14:creationId xmlns:p14="http://schemas.microsoft.com/office/powerpoint/2010/main" val="35148752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研究設計的類型</a:t>
            </a:r>
            <a:endParaRPr lang="zh-TW" altLang="en-US" dirty="0"/>
          </a:p>
        </p:txBody>
      </p:sp>
      <p:sp>
        <p:nvSpPr>
          <p:cNvPr id="3" name="內容版面配置區 2"/>
          <p:cNvSpPr>
            <a:spLocks noGrp="1"/>
          </p:cNvSpPr>
          <p:nvPr>
            <p:ph idx="1"/>
          </p:nvPr>
        </p:nvSpPr>
        <p:spPr/>
        <p:txBody>
          <a:bodyPr/>
          <a:lstStyle/>
          <a:p>
            <a:r>
              <a:rPr lang="zh-TW" altLang="en-US" dirty="0" smtClean="0"/>
              <a:t>探索性研究</a:t>
            </a:r>
            <a:endParaRPr lang="zh-TW" altLang="en-US" dirty="0"/>
          </a:p>
          <a:p>
            <a:r>
              <a:rPr lang="zh-TW" altLang="en-US" dirty="0" smtClean="0"/>
              <a:t>描述性研究</a:t>
            </a:r>
            <a:endParaRPr lang="en-US" altLang="zh-TW" dirty="0" smtClean="0"/>
          </a:p>
          <a:p>
            <a:r>
              <a:rPr lang="zh-TW" altLang="en-US" dirty="0" smtClean="0"/>
              <a:t>相關性研究</a:t>
            </a:r>
            <a:endParaRPr lang="en-US" altLang="zh-TW" dirty="0" smtClean="0"/>
          </a:p>
          <a:p>
            <a:r>
              <a:rPr lang="zh-TW" altLang="en-US" dirty="0" smtClean="0"/>
              <a:t>發展性研究</a:t>
            </a:r>
            <a:endParaRPr lang="en-US" altLang="zh-TW" dirty="0" smtClean="0"/>
          </a:p>
          <a:p>
            <a:r>
              <a:rPr lang="zh-TW" altLang="en-US" dirty="0"/>
              <a:t>驗證</a:t>
            </a:r>
            <a:r>
              <a:rPr lang="zh-TW" altLang="en-US" dirty="0" smtClean="0"/>
              <a:t>性研究</a:t>
            </a:r>
            <a:endParaRPr lang="zh-TW" altLang="en-US" dirty="0"/>
          </a:p>
          <a:p>
            <a:endParaRPr lang="zh-TW" altLang="en-US" dirty="0"/>
          </a:p>
        </p:txBody>
      </p:sp>
    </p:spTree>
    <p:extLst>
      <p:ext uri="{BB962C8B-B14F-4D97-AF65-F5344CB8AC3E}">
        <p14:creationId xmlns:p14="http://schemas.microsoft.com/office/powerpoint/2010/main" val="152696834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隨</a:t>
            </a:r>
            <a:r>
              <a:rPr lang="zh-TW" altLang="en-US" dirty="0" smtClean="0"/>
              <a:t>堂</a:t>
            </a:r>
            <a:r>
              <a:rPr lang="zh-TW" altLang="en-US" dirty="0"/>
              <a:t>練習</a:t>
            </a:r>
          </a:p>
        </p:txBody>
      </p:sp>
      <p:sp>
        <p:nvSpPr>
          <p:cNvPr id="3" name="內容版面配置區 2"/>
          <p:cNvSpPr>
            <a:spLocks noGrp="1"/>
          </p:cNvSpPr>
          <p:nvPr>
            <p:ph idx="1"/>
          </p:nvPr>
        </p:nvSpPr>
        <p:spPr/>
        <p:txBody>
          <a:bodyPr/>
          <a:lstStyle/>
          <a:p>
            <a:r>
              <a:rPr lang="zh-TW" altLang="en-US" dirty="0"/>
              <a:t>以自己有興趣的研究議題為例，若要進行調查研究</a:t>
            </a:r>
            <a:r>
              <a:rPr lang="zh-TW" altLang="en-US" dirty="0" smtClean="0"/>
              <a:t>，依循抽樣調查的流程，依序回答以下</a:t>
            </a:r>
            <a:r>
              <a:rPr lang="zh-TW" altLang="en-US" dirty="0"/>
              <a:t>問題</a:t>
            </a:r>
            <a:endParaRPr lang="en-US" altLang="zh-TW" dirty="0"/>
          </a:p>
          <a:p>
            <a:pPr lvl="1"/>
            <a:r>
              <a:rPr lang="zh-TW" altLang="en-US" dirty="0" smtClean="0"/>
              <a:t>研究母體為何？</a:t>
            </a:r>
            <a:endParaRPr lang="en-US" altLang="zh-TW" dirty="0" smtClean="0"/>
          </a:p>
          <a:p>
            <a:pPr lvl="1"/>
            <a:r>
              <a:rPr lang="zh-TW" altLang="en-US" dirty="0"/>
              <a:t>如何</a:t>
            </a:r>
            <a:r>
              <a:rPr lang="zh-TW" altLang="en-US" dirty="0" smtClean="0"/>
              <a:t>取得母體底冊？</a:t>
            </a:r>
            <a:endParaRPr lang="en-US" altLang="zh-TW" dirty="0" smtClean="0"/>
          </a:p>
          <a:p>
            <a:pPr lvl="1"/>
            <a:r>
              <a:rPr lang="zh-TW" altLang="en-US" dirty="0" smtClean="0"/>
              <a:t>請考量可行性與相關成本，設計出一套抽樣設計。</a:t>
            </a:r>
            <a:endParaRPr lang="zh-TW" altLang="en-US" dirty="0"/>
          </a:p>
        </p:txBody>
      </p:sp>
    </p:spTree>
    <p:extLst>
      <p:ext uri="{BB962C8B-B14F-4D97-AF65-F5344CB8AC3E}">
        <p14:creationId xmlns:p14="http://schemas.microsoft.com/office/powerpoint/2010/main" val="14299084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研究設計的類型</a:t>
            </a:r>
          </a:p>
        </p:txBody>
      </p:sp>
      <p:sp>
        <p:nvSpPr>
          <p:cNvPr id="3" name="內容版面配置區 2"/>
          <p:cNvSpPr>
            <a:spLocks noGrp="1"/>
          </p:cNvSpPr>
          <p:nvPr>
            <p:ph idx="1"/>
          </p:nvPr>
        </p:nvSpPr>
        <p:spPr/>
        <p:txBody>
          <a:bodyPr/>
          <a:lstStyle/>
          <a:p>
            <a:r>
              <a:rPr lang="zh-TW" altLang="en-US" dirty="0" smtClean="0"/>
              <a:t>探索性研究（</a:t>
            </a:r>
            <a:r>
              <a:rPr lang="en-US" altLang="zh-TW" dirty="0"/>
              <a:t>Exploratory Study</a:t>
            </a:r>
            <a:r>
              <a:rPr lang="zh-TW" altLang="en-US" dirty="0" smtClean="0"/>
              <a:t>）</a:t>
            </a:r>
            <a:endParaRPr lang="en-US" altLang="zh-TW" dirty="0" smtClean="0"/>
          </a:p>
          <a:p>
            <a:pPr lvl="1"/>
            <a:r>
              <a:rPr lang="zh-TW" altLang="en-US" dirty="0" smtClean="0"/>
              <a:t>提供</a:t>
            </a:r>
            <a:r>
              <a:rPr lang="zh-TW" altLang="en-US" dirty="0"/>
              <a:t>描述或評估某一複雜現象或問題</a:t>
            </a:r>
            <a:r>
              <a:rPr lang="zh-TW" altLang="en-US" dirty="0" smtClean="0"/>
              <a:t>，以</a:t>
            </a:r>
            <a:r>
              <a:rPr lang="zh-TW" altLang="en-US" dirty="0"/>
              <a:t>熟悉該現象，並獲得新觀點，或作為日後假設檢定的基礎。探索性研究特性：強調發現非檢定</a:t>
            </a:r>
          </a:p>
          <a:p>
            <a:pPr lvl="1"/>
            <a:r>
              <a:rPr lang="zh-TW" altLang="en-US" dirty="0"/>
              <a:t>探索性研究特別適用於某研究問題，缺乏前人的研究經驗，或初次從事這一類問題研究，不清楚它有包括那些變數、且又缺乏理論基礎。</a:t>
            </a:r>
          </a:p>
          <a:p>
            <a:pPr lvl="1"/>
            <a:r>
              <a:rPr lang="zh-TW" altLang="en-US" dirty="0"/>
              <a:t>此種研究設計較為鬆散無結構，沒有嚴謹的文獻探討，最常採用個案研究法，其次為實地調查法</a:t>
            </a:r>
            <a:r>
              <a:rPr lang="en-US" altLang="zh-TW" dirty="0"/>
              <a:t>(</a:t>
            </a:r>
            <a:r>
              <a:rPr lang="zh-TW" altLang="en-US" dirty="0"/>
              <a:t>開放性問題</a:t>
            </a:r>
            <a:r>
              <a:rPr lang="en-US" altLang="zh-TW" dirty="0"/>
              <a:t>)</a:t>
            </a:r>
            <a:r>
              <a:rPr lang="zh-TW" altLang="en-US" dirty="0" smtClean="0"/>
              <a:t>。</a:t>
            </a:r>
            <a:endParaRPr lang="en-US" altLang="zh-TW" dirty="0" smtClean="0"/>
          </a:p>
          <a:p>
            <a:pPr lvl="1"/>
            <a:r>
              <a:rPr lang="zh-TW" altLang="en-US" dirty="0" smtClean="0"/>
              <a:t>常用研究方法：次級資料分析、深度訪談、焦點團體座談</a:t>
            </a:r>
            <a:endParaRPr lang="zh-TW" altLang="en-US" dirty="0"/>
          </a:p>
          <a:p>
            <a:endParaRPr lang="zh-TW" altLang="en-US" dirty="0"/>
          </a:p>
        </p:txBody>
      </p:sp>
    </p:spTree>
    <p:extLst>
      <p:ext uri="{BB962C8B-B14F-4D97-AF65-F5344CB8AC3E}">
        <p14:creationId xmlns:p14="http://schemas.microsoft.com/office/powerpoint/2010/main" val="2386605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研究設計的類型</a:t>
            </a:r>
          </a:p>
        </p:txBody>
      </p:sp>
      <p:sp>
        <p:nvSpPr>
          <p:cNvPr id="3" name="內容版面配置區 2"/>
          <p:cNvSpPr>
            <a:spLocks noGrp="1"/>
          </p:cNvSpPr>
          <p:nvPr>
            <p:ph idx="1"/>
          </p:nvPr>
        </p:nvSpPr>
        <p:spPr/>
        <p:txBody>
          <a:bodyPr/>
          <a:lstStyle/>
          <a:p>
            <a:r>
              <a:rPr lang="zh-TW" altLang="en-US" dirty="0"/>
              <a:t>描述</a:t>
            </a:r>
            <a:r>
              <a:rPr lang="zh-TW" altLang="en-US" dirty="0" smtClean="0"/>
              <a:t>性研究（</a:t>
            </a:r>
            <a:r>
              <a:rPr lang="en-US" altLang="zh-TW" dirty="0"/>
              <a:t>Descriptive Study</a:t>
            </a:r>
            <a:r>
              <a:rPr lang="zh-TW" altLang="en-US" dirty="0" smtClean="0"/>
              <a:t>）</a:t>
            </a:r>
            <a:endParaRPr lang="en-US" altLang="zh-TW" dirty="0" smtClean="0"/>
          </a:p>
          <a:p>
            <a:pPr lvl="1"/>
            <a:r>
              <a:rPr lang="zh-TW" altLang="en-US" dirty="0"/>
              <a:t>描述自然的、人造的社會現象，</a:t>
            </a:r>
            <a:r>
              <a:rPr lang="zh-TW" altLang="en-US" dirty="0" smtClean="0"/>
              <a:t>包括人類</a:t>
            </a:r>
            <a:r>
              <a:rPr lang="zh-TW" altLang="en-US" dirty="0"/>
              <a:t>行為之自然現象、政治明星及行政主管等人造現象</a:t>
            </a:r>
          </a:p>
          <a:p>
            <a:pPr lvl="1"/>
            <a:r>
              <a:rPr lang="zh-TW" altLang="en-US" dirty="0"/>
              <a:t>想了解某些團體或人群的特徵、或敘述某種現象跟另一現象的連結關係，專門探討變數間關係是否顯著，並非分析變數間的因果關係。</a:t>
            </a:r>
          </a:p>
          <a:p>
            <a:pPr lvl="1"/>
            <a:r>
              <a:rPr lang="zh-TW" altLang="en-US" dirty="0"/>
              <a:t>旨在確認變數間的關係及問題描述，故要檢定研究假設，並回答研究問題。</a:t>
            </a:r>
          </a:p>
          <a:p>
            <a:pPr lvl="1"/>
            <a:r>
              <a:rPr lang="zh-TW" altLang="en-US" dirty="0"/>
              <a:t>研究者關心的是找出</a:t>
            </a:r>
            <a:r>
              <a:rPr lang="en-US" altLang="zh-TW" dirty="0"/>
              <a:t>who</a:t>
            </a:r>
            <a:r>
              <a:rPr lang="zh-TW" altLang="en-US" dirty="0"/>
              <a:t>、</a:t>
            </a:r>
            <a:r>
              <a:rPr lang="en-US" altLang="zh-TW" dirty="0"/>
              <a:t>when</a:t>
            </a:r>
            <a:r>
              <a:rPr lang="zh-TW" altLang="en-US" dirty="0" smtClean="0"/>
              <a:t>、</a:t>
            </a:r>
            <a:r>
              <a:rPr lang="en-US" altLang="zh-TW" dirty="0" smtClean="0"/>
              <a:t>where</a:t>
            </a:r>
            <a:r>
              <a:rPr lang="zh-TW" altLang="en-US" dirty="0"/>
              <a:t>、</a:t>
            </a:r>
            <a:r>
              <a:rPr lang="en-US" altLang="zh-TW" dirty="0"/>
              <a:t>what</a:t>
            </a:r>
            <a:r>
              <a:rPr lang="zh-TW" altLang="en-US" dirty="0"/>
              <a:t>、</a:t>
            </a:r>
            <a:r>
              <a:rPr lang="en-US" altLang="zh-TW" dirty="0"/>
              <a:t>how </a:t>
            </a:r>
            <a:r>
              <a:rPr lang="zh-TW" altLang="en-US" dirty="0" smtClean="0"/>
              <a:t>等</a:t>
            </a:r>
            <a:r>
              <a:rPr lang="zh-TW" altLang="en-US" dirty="0"/>
              <a:t>問題。</a:t>
            </a:r>
          </a:p>
          <a:p>
            <a:pPr lvl="1"/>
            <a:r>
              <a:rPr lang="zh-TW" altLang="en-US" dirty="0"/>
              <a:t>最常用的方法為調查法。</a:t>
            </a:r>
          </a:p>
          <a:p>
            <a:pPr marL="457200" lvl="1" indent="0">
              <a:buNone/>
            </a:pPr>
            <a:endParaRPr lang="zh-TW" altLang="en-US" dirty="0"/>
          </a:p>
        </p:txBody>
      </p:sp>
    </p:spTree>
    <p:extLst>
      <p:ext uri="{BB962C8B-B14F-4D97-AF65-F5344CB8AC3E}">
        <p14:creationId xmlns:p14="http://schemas.microsoft.com/office/powerpoint/2010/main" val="25309502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研究設計的類型</a:t>
            </a:r>
          </a:p>
        </p:txBody>
      </p:sp>
      <p:sp>
        <p:nvSpPr>
          <p:cNvPr id="3" name="內容版面配置區 2"/>
          <p:cNvSpPr>
            <a:spLocks noGrp="1"/>
          </p:cNvSpPr>
          <p:nvPr>
            <p:ph idx="1"/>
          </p:nvPr>
        </p:nvSpPr>
        <p:spPr/>
        <p:txBody>
          <a:bodyPr/>
          <a:lstStyle/>
          <a:p>
            <a:r>
              <a:rPr lang="zh-TW" altLang="en-US" dirty="0"/>
              <a:t>相關性</a:t>
            </a:r>
            <a:r>
              <a:rPr lang="zh-TW" altLang="en-US" dirty="0" smtClean="0"/>
              <a:t>研究（</a:t>
            </a:r>
            <a:r>
              <a:rPr lang="en-US" altLang="zh-TW" dirty="0"/>
              <a:t>Correlation </a:t>
            </a:r>
            <a:r>
              <a:rPr lang="en-US" altLang="zh-TW" dirty="0" smtClean="0"/>
              <a:t>Study</a:t>
            </a:r>
            <a:r>
              <a:rPr lang="zh-TW" altLang="en-US" dirty="0" smtClean="0"/>
              <a:t>）</a:t>
            </a:r>
            <a:endParaRPr lang="en-US" altLang="zh-TW" dirty="0" smtClean="0"/>
          </a:p>
          <a:p>
            <a:pPr lvl="1"/>
            <a:r>
              <a:rPr lang="zh-TW" altLang="en-US" dirty="0" smtClean="0"/>
              <a:t>系統性</a:t>
            </a:r>
            <a:r>
              <a:rPr lang="zh-TW" altLang="en-US" dirty="0"/>
              <a:t>的探討兩個或兩個以上變項之間的關係。</a:t>
            </a:r>
          </a:p>
          <a:p>
            <a:pPr lvl="1"/>
            <a:r>
              <a:rPr lang="zh-TW" altLang="en-US" dirty="0" smtClean="0"/>
              <a:t>研究者</a:t>
            </a:r>
            <a:r>
              <a:rPr lang="zh-TW" altLang="en-US" dirty="0"/>
              <a:t>應用相關性統計以決定研究變項之間的關係</a:t>
            </a:r>
          </a:p>
          <a:p>
            <a:pPr lvl="1"/>
            <a:r>
              <a:rPr lang="zh-TW" altLang="en-US" dirty="0" smtClean="0"/>
              <a:t>相關</a:t>
            </a:r>
            <a:r>
              <a:rPr lang="zh-TW" altLang="en-US" dirty="0"/>
              <a:t>程度一般介於</a:t>
            </a:r>
            <a:r>
              <a:rPr lang="en-US" altLang="zh-TW" dirty="0"/>
              <a:t>-1(</a:t>
            </a:r>
            <a:r>
              <a:rPr lang="zh-TW" altLang="en-US" dirty="0"/>
              <a:t>負相關</a:t>
            </a:r>
            <a:r>
              <a:rPr lang="en-US" altLang="zh-TW" dirty="0"/>
              <a:t>)~+1(</a:t>
            </a:r>
            <a:r>
              <a:rPr lang="zh-TW" altLang="en-US" dirty="0"/>
              <a:t>正相關</a:t>
            </a:r>
            <a:r>
              <a:rPr lang="en-US" altLang="zh-TW" dirty="0"/>
              <a:t>)</a:t>
            </a:r>
            <a:r>
              <a:rPr lang="zh-TW" altLang="en-US" dirty="0"/>
              <a:t>之間，</a:t>
            </a:r>
          </a:p>
          <a:p>
            <a:pPr lvl="1"/>
            <a:r>
              <a:rPr lang="zh-TW" altLang="en-US" dirty="0"/>
              <a:t>若相關值為</a:t>
            </a:r>
            <a:r>
              <a:rPr lang="en-US" altLang="zh-TW" dirty="0"/>
              <a:t>0</a:t>
            </a:r>
            <a:r>
              <a:rPr lang="zh-TW" altLang="en-US" dirty="0"/>
              <a:t>，則表示沒有相關。</a:t>
            </a:r>
          </a:p>
          <a:p>
            <a:pPr lvl="1"/>
            <a:r>
              <a:rPr lang="zh-TW" altLang="en-US" dirty="0" smtClean="0"/>
              <a:t>相關性</a:t>
            </a:r>
            <a:r>
              <a:rPr lang="zh-TW" altLang="en-US" dirty="0"/>
              <a:t>研究結果可提供研究者研究假設，作為引導</a:t>
            </a:r>
            <a:r>
              <a:rPr lang="zh-TW" altLang="en-US" dirty="0" smtClean="0"/>
              <a:t>未來</a:t>
            </a:r>
            <a:r>
              <a:rPr lang="zh-TW" altLang="en-US" dirty="0"/>
              <a:t>實驗性研究之基礎。</a:t>
            </a:r>
            <a:endParaRPr lang="en-US" altLang="zh-TW" dirty="0" smtClean="0"/>
          </a:p>
          <a:p>
            <a:pPr lvl="1"/>
            <a:r>
              <a:rPr lang="zh-TW" altLang="en-US" dirty="0" smtClean="0"/>
              <a:t>例如：</a:t>
            </a:r>
            <a:r>
              <a:rPr lang="en-US" altLang="zh-TW" dirty="0" smtClean="0"/>
              <a:t>IQ</a:t>
            </a:r>
            <a:r>
              <a:rPr lang="zh-TW" altLang="en-US" dirty="0"/>
              <a:t>與學業的</a:t>
            </a:r>
            <a:r>
              <a:rPr lang="zh-TW" altLang="en-US" dirty="0" smtClean="0"/>
              <a:t>相關、工作</a:t>
            </a:r>
            <a:r>
              <a:rPr lang="zh-TW" altLang="en-US" dirty="0"/>
              <a:t>滿意與工作績效的</a:t>
            </a:r>
            <a:r>
              <a:rPr lang="zh-TW" altLang="en-US" dirty="0" smtClean="0"/>
              <a:t>相關</a:t>
            </a:r>
            <a:r>
              <a:rPr lang="zh-TW" altLang="en-US" dirty="0"/>
              <a:t>、</a:t>
            </a:r>
            <a:r>
              <a:rPr lang="zh-TW" altLang="en-US" dirty="0" smtClean="0"/>
              <a:t>家長關心</a:t>
            </a:r>
            <a:r>
              <a:rPr lang="zh-TW" altLang="en-US" dirty="0"/>
              <a:t>期望與子女成績的</a:t>
            </a:r>
            <a:r>
              <a:rPr lang="zh-TW" altLang="en-US" dirty="0" smtClean="0"/>
              <a:t>相關等</a:t>
            </a:r>
            <a:endParaRPr lang="zh-TW" altLang="en-US" dirty="0"/>
          </a:p>
          <a:p>
            <a:endParaRPr lang="zh-TW" altLang="en-US" dirty="0"/>
          </a:p>
        </p:txBody>
      </p:sp>
    </p:spTree>
    <p:extLst>
      <p:ext uri="{BB962C8B-B14F-4D97-AF65-F5344CB8AC3E}">
        <p14:creationId xmlns:p14="http://schemas.microsoft.com/office/powerpoint/2010/main" val="37626685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研究設計的類型</a:t>
            </a:r>
            <a:endParaRPr lang="zh-TW" altLang="en-US" dirty="0"/>
          </a:p>
        </p:txBody>
      </p:sp>
      <p:sp>
        <p:nvSpPr>
          <p:cNvPr id="3" name="內容版面配置區 2"/>
          <p:cNvSpPr>
            <a:spLocks noGrp="1"/>
          </p:cNvSpPr>
          <p:nvPr>
            <p:ph idx="1"/>
          </p:nvPr>
        </p:nvSpPr>
        <p:spPr/>
        <p:txBody>
          <a:bodyPr/>
          <a:lstStyle/>
          <a:p>
            <a:r>
              <a:rPr lang="zh-TW" altLang="en-US" dirty="0" smtClean="0"/>
              <a:t>發展性研究</a:t>
            </a:r>
            <a:endParaRPr lang="en-US" altLang="zh-TW" dirty="0" smtClean="0"/>
          </a:p>
          <a:p>
            <a:pPr lvl="1"/>
            <a:r>
              <a:rPr lang="zh-TW" altLang="en-US" dirty="0" smtClean="0"/>
              <a:t>旨在</a:t>
            </a:r>
            <a:r>
              <a:rPr lang="zh-TW" altLang="en-US" dirty="0"/>
              <a:t>探討人類各種特質或教育、社會現象，因時間的經過而產生的改變情形。例如，青少年心理發展之研究，是以「時間」軸為自變數，以了解人、事、物隨時間發展而改變，故屬於縱斷面研究。</a:t>
            </a:r>
          </a:p>
          <a:p>
            <a:pPr lvl="1"/>
            <a:r>
              <a:rPr lang="zh-TW" altLang="en-US" dirty="0"/>
              <a:t>  例如：研究</a:t>
            </a:r>
            <a:r>
              <a:rPr lang="en-US" altLang="zh-TW" dirty="0"/>
              <a:t>6</a:t>
            </a:r>
            <a:r>
              <a:rPr lang="zh-TW" altLang="en-US" dirty="0"/>
              <a:t>歲到</a:t>
            </a:r>
            <a:r>
              <a:rPr lang="en-US" altLang="zh-TW" dirty="0"/>
              <a:t>12</a:t>
            </a:r>
            <a:r>
              <a:rPr lang="zh-TW" altLang="en-US" dirty="0"/>
              <a:t>歲兒童，對數字概念發展的情形。須選取一組六歲兒童，給予數字概念測量，並等到其成長至</a:t>
            </a:r>
            <a:r>
              <a:rPr lang="en-US" altLang="zh-TW" dirty="0"/>
              <a:t>7</a:t>
            </a:r>
            <a:r>
              <a:rPr lang="zh-TW" altLang="en-US" dirty="0"/>
              <a:t>歲，再給予數字概念的測量。反覆地實施到</a:t>
            </a:r>
            <a:r>
              <a:rPr lang="en-US" altLang="zh-TW" dirty="0"/>
              <a:t>12</a:t>
            </a:r>
            <a:r>
              <a:rPr lang="zh-TW" altLang="en-US" dirty="0"/>
              <a:t>歲為止。</a:t>
            </a:r>
          </a:p>
          <a:p>
            <a:endParaRPr lang="zh-TW" altLang="en-US" dirty="0"/>
          </a:p>
        </p:txBody>
      </p:sp>
    </p:spTree>
    <p:extLst>
      <p:ext uri="{BB962C8B-B14F-4D97-AF65-F5344CB8AC3E}">
        <p14:creationId xmlns:p14="http://schemas.microsoft.com/office/powerpoint/2010/main" val="2868173970"/>
      </p:ext>
    </p:extLst>
  </p:cSld>
  <p:clrMapOvr>
    <a:masterClrMapping/>
  </p:clrMapOvr>
</p:sld>
</file>

<file path=ppt/theme/theme1.xml><?xml version="1.0" encoding="utf-8"?>
<a:theme xmlns:a="http://schemas.openxmlformats.org/drawingml/2006/main" name="多面向">
  <a:themeElements>
    <a:clrScheme name="Facet">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661</TotalTime>
  <Words>4627</Words>
  <Application>Microsoft Office PowerPoint</Application>
  <PresentationFormat>自訂</PresentationFormat>
  <Paragraphs>384</Paragraphs>
  <Slides>50</Slides>
  <Notes>0</Notes>
  <HiddenSlides>0</HiddenSlides>
  <MMClips>0</MMClips>
  <ScaleCrop>false</ScaleCrop>
  <HeadingPairs>
    <vt:vector size="4" baseType="variant">
      <vt:variant>
        <vt:lpstr>佈景主題</vt:lpstr>
      </vt:variant>
      <vt:variant>
        <vt:i4>1</vt:i4>
      </vt:variant>
      <vt:variant>
        <vt:lpstr>投影片標題</vt:lpstr>
      </vt:variant>
      <vt:variant>
        <vt:i4>50</vt:i4>
      </vt:variant>
    </vt:vector>
  </HeadingPairs>
  <TitlesOfParts>
    <vt:vector size="51" baseType="lpstr">
      <vt:lpstr>多面向</vt:lpstr>
      <vt:lpstr>量化研究的研究設計</vt:lpstr>
      <vt:lpstr>何謂量化研究</vt:lpstr>
      <vt:lpstr>研究設計</vt:lpstr>
      <vt:lpstr>研究設計</vt:lpstr>
      <vt:lpstr>研究設計的類型</vt:lpstr>
      <vt:lpstr>研究設計的類型</vt:lpstr>
      <vt:lpstr>研究設計的類型</vt:lpstr>
      <vt:lpstr>研究設計的類型</vt:lpstr>
      <vt:lpstr>研究設計的類型</vt:lpstr>
      <vt:lpstr>研究設計的類型</vt:lpstr>
      <vt:lpstr>研究類型的選擇 </vt:lpstr>
      <vt:lpstr>研究設計的效度 </vt:lpstr>
      <vt:lpstr>量化研究設計</vt:lpstr>
      <vt:lpstr>研究問題</vt:lpstr>
      <vt:lpstr>研究問題</vt:lpstr>
      <vt:lpstr>從研究問題到假設建立</vt:lpstr>
      <vt:lpstr>研究修訂</vt:lpstr>
      <vt:lpstr>量化研究的抽樣</vt:lpstr>
      <vt:lpstr>為何要抽樣</vt:lpstr>
      <vt:lpstr>為何要抽樣</vt:lpstr>
      <vt:lpstr>何謂抽樣</vt:lpstr>
      <vt:lpstr>重要名詞釋義</vt:lpstr>
      <vt:lpstr>重要名詞釋義</vt:lpstr>
      <vt:lpstr>重要名詞釋義</vt:lpstr>
      <vt:lpstr>重要名詞釋義</vt:lpstr>
      <vt:lpstr>重要名詞釋義</vt:lpstr>
      <vt:lpstr>重要名詞釋義</vt:lpstr>
      <vt:lpstr>抽樣的優點</vt:lpstr>
      <vt:lpstr>抽樣的類別</vt:lpstr>
      <vt:lpstr>隨機抽樣</vt:lpstr>
      <vt:lpstr>隨機抽樣</vt:lpstr>
      <vt:lpstr>隨機抽樣</vt:lpstr>
      <vt:lpstr>隨機抽樣</vt:lpstr>
      <vt:lpstr>隨機抽樣</vt:lpstr>
      <vt:lpstr>隨機抽樣</vt:lpstr>
      <vt:lpstr>隨機抽樣</vt:lpstr>
      <vt:lpstr>隨機抽樣</vt:lpstr>
      <vt:lpstr>非隨機抽樣</vt:lpstr>
      <vt:lpstr>非隨機抽樣</vt:lpstr>
      <vt:lpstr>非隨機抽樣</vt:lpstr>
      <vt:lpstr>非隨機抽樣</vt:lpstr>
      <vt:lpstr>非隨機抽樣</vt:lpstr>
      <vt:lpstr>選擇抽樣方法的原則</vt:lpstr>
      <vt:lpstr>抽樣設計</vt:lpstr>
      <vt:lpstr>抽樣調查的流程</vt:lpstr>
      <vt:lpstr>以SPSS進行選樣</vt:lpstr>
      <vt:lpstr>以SPSS進行選樣</vt:lpstr>
      <vt:lpstr>以SPSS進行選樣</vt:lpstr>
      <vt:lpstr>隨堂練習</vt:lpstr>
      <vt:lpstr>隨堂練習</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量化研究的抽樣與言設計</dc:title>
  <dc:creator>user</dc:creator>
  <cp:lastModifiedBy>user</cp:lastModifiedBy>
  <cp:revision>192</cp:revision>
  <dcterms:created xsi:type="dcterms:W3CDTF">2014-09-24T06:09:43Z</dcterms:created>
  <dcterms:modified xsi:type="dcterms:W3CDTF">2015-09-16T07:35:31Z</dcterms:modified>
</cp:coreProperties>
</file>