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92" r:id="rId3"/>
    <p:sldId id="265" r:id="rId4"/>
    <p:sldId id="266" r:id="rId5"/>
    <p:sldId id="267" r:id="rId6"/>
    <p:sldId id="268" r:id="rId7"/>
    <p:sldId id="293" r:id="rId8"/>
    <p:sldId id="272" r:id="rId9"/>
    <p:sldId id="273" r:id="rId10"/>
    <p:sldId id="274" r:id="rId11"/>
    <p:sldId id="275" r:id="rId12"/>
    <p:sldId id="291" r:id="rId13"/>
    <p:sldId id="276" r:id="rId14"/>
    <p:sldId id="283" r:id="rId15"/>
    <p:sldId id="279" r:id="rId16"/>
    <p:sldId id="284" r:id="rId17"/>
    <p:sldId id="285" r:id="rId18"/>
    <p:sldId id="280" r:id="rId19"/>
    <p:sldId id="281" r:id="rId20"/>
    <p:sldId id="286" r:id="rId21"/>
    <p:sldId id="288" r:id="rId22"/>
    <p:sldId id="289" r:id="rId23"/>
    <p:sldId id="263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95" d="100"/>
          <a:sy n="95" d="100"/>
        </p:scale>
        <p:origin x="-1099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F31C-7508-4315-9BF2-840B962C551C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AA5E-4BA8-4C32-B3C1-0741D13B26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5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:\KMU\其它\PPT母片\ppt\m-002-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5" descr="F:\KMU\其它\PPT母片\ppt\m-002-封.jpg"/>
          <p:cNvPicPr>
            <a:picLocks noChangeAspect="1" noChangeArrowheads="1"/>
          </p:cNvPicPr>
          <p:nvPr/>
        </p:nvPicPr>
        <p:blipFill>
          <a:blip r:embed="rId2" cstate="print"/>
          <a:srcRect l="15833" t="30000" b="6667"/>
          <a:stretch>
            <a:fillRect/>
          </a:stretch>
        </p:blipFill>
        <p:spPr bwMode="auto">
          <a:xfrm>
            <a:off x="1447799" y="764704"/>
            <a:ext cx="7696201" cy="43434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2060848"/>
            <a:ext cx="6768752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536504" cy="10081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KMU\其它\PPT母片\ppt\m-0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5496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88AF7-4370-467A-9ADD-DD79C367E264}" type="datetimeFigureOut">
              <a:rPr lang="zh-TW" altLang="en-US" smtClean="0"/>
              <a:t>2019/9/21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5461-4E87-4771-8FA0-801FE9D58B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5">
              <a:lumMod val="75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hyperlink" Target="https://scholar.google.com/" TargetMode="Externa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mailto:erm@kmu.edu.tw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erm.kmu.edu.tw/idserm?URL=http://isiknowledge.com/wo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59804" y="1988840"/>
            <a:ext cx="7772400" cy="4571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5000" b="1" dirty="0" smtClean="0"/>
              <a:t>ORCID</a:t>
            </a:r>
            <a:r>
              <a:rPr lang="zh-TW" altLang="en-US" sz="5000" b="1" dirty="0" smtClean="0"/>
              <a:t>懶人包</a:t>
            </a:r>
            <a:r>
              <a:rPr lang="en-US" altLang="zh-TW" sz="5000" b="1" dirty="0" smtClean="0"/>
              <a:t/>
            </a:r>
            <a:br>
              <a:rPr lang="en-US" altLang="zh-TW" sz="5000" b="1" dirty="0" smtClean="0"/>
            </a:b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sz="2200" dirty="0" smtClean="0"/>
              <a:t>圖資處讀者服務組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902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3" y="684996"/>
            <a:ext cx="7416824" cy="61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帳號並查詢被引用次數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7693" y="1304333"/>
            <a:ext cx="8335906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步驟七：自動顯示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匯入屬於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著作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清單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，請點選建立引用文獻報告。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8" y="1935021"/>
            <a:ext cx="7668344" cy="4428872"/>
          </a:xfrm>
          <a:prstGeom prst="rect">
            <a:avLst/>
          </a:prstGeom>
        </p:spPr>
      </p:pic>
      <p:sp>
        <p:nvSpPr>
          <p:cNvPr id="11" name="直線圖說文字 1 10"/>
          <p:cNvSpPr/>
          <p:nvPr/>
        </p:nvSpPr>
        <p:spPr>
          <a:xfrm>
            <a:off x="6272254" y="2770754"/>
            <a:ext cx="2216116" cy="288032"/>
          </a:xfrm>
          <a:prstGeom prst="borderCallout1">
            <a:avLst>
              <a:gd name="adj1" fmla="val 122536"/>
              <a:gd name="adj2" fmla="val 40070"/>
              <a:gd name="adj3" fmla="val 216287"/>
              <a:gd name="adj4" fmla="val 43307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點選建立引用文獻報告</a:t>
            </a:r>
          </a:p>
        </p:txBody>
      </p:sp>
      <p:sp>
        <p:nvSpPr>
          <p:cNvPr id="7" name="矩形 6"/>
          <p:cNvSpPr/>
          <p:nvPr/>
        </p:nvSpPr>
        <p:spPr>
          <a:xfrm>
            <a:off x="7380312" y="3374130"/>
            <a:ext cx="1008112" cy="144016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77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3" y="684996"/>
            <a:ext cx="7416824" cy="61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帳號並查詢被引用次數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7693" y="1304333"/>
            <a:ext cx="8335906" cy="547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步驟八：點選建立引用文獻報告即可得到相關數值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個人著作篇數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h-index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被引用次數總和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引用文獻總數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52320" y="3573016"/>
            <a:ext cx="1008112" cy="144016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2" y="2924944"/>
            <a:ext cx="8604448" cy="19067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7693" y="3356992"/>
            <a:ext cx="8264787" cy="648072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64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2636912"/>
            <a:ext cx="648072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建立</a:t>
            </a:r>
            <a:r>
              <a:rPr lang="en-US" altLang="zh-TW" b="1" dirty="0" smtClean="0"/>
              <a:t>ORCID</a:t>
            </a:r>
            <a:r>
              <a:rPr lang="zh-TW" altLang="en-US" b="1" dirty="0" smtClean="0"/>
              <a:t>個人著作清單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5923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8098" y="764704"/>
            <a:ext cx="74168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個人著作清單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8098" y="1556792"/>
            <a:ext cx="851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註冊並登入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後，請利用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Works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項目中的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Add works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功能維護個人著作清單。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5296126" cy="40320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89240"/>
            <a:ext cx="1114425" cy="8858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79712" y="2564904"/>
            <a:ext cx="720080" cy="144016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79712" y="5373216"/>
            <a:ext cx="3600400" cy="216024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直線圖說文字 2 12"/>
          <p:cNvSpPr/>
          <p:nvPr/>
        </p:nvSpPr>
        <p:spPr>
          <a:xfrm>
            <a:off x="6804802" y="2708920"/>
            <a:ext cx="2160240" cy="2520281"/>
          </a:xfrm>
          <a:prstGeom prst="borderCallout2">
            <a:avLst>
              <a:gd name="adj1" fmla="val 18750"/>
              <a:gd name="adj2" fmla="val -1719"/>
              <a:gd name="adj3" fmla="val 19577"/>
              <a:gd name="adj4" fmla="val -11376"/>
              <a:gd name="adj5" fmla="val 115768"/>
              <a:gd name="adj6" fmla="val -34066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提供三種方式建立個人著作清單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ea"/>
              <a:buAutoNum type="ea1ChtPeriod"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Search &amp; link</a:t>
            </a:r>
          </a:p>
          <a:p>
            <a:pPr lvl="1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由外部資料庫匯入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ea"/>
              <a:buAutoNum type="ea1ChtPeriod"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</a:t>
            </a:r>
            <a:r>
              <a:rPr lang="en-US" altLang="zh-TW" sz="16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BibTex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Scholar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儲存個人著作書目檔，再匯入至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</a:p>
          <a:p>
            <a:pPr marL="342900" indent="-342900">
              <a:buFont typeface="+mj-ea"/>
              <a:buAutoNum type="ea1ChtPeriod"/>
            </a:pP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Add manually</a:t>
            </a:r>
          </a:p>
          <a:p>
            <a:pPr lvl="1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自行建檔</a:t>
            </a:r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96956" y="5589240"/>
            <a:ext cx="1149509" cy="885825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99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3" y="684996"/>
            <a:ext cx="74168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方式一：自外部資料庫匯入著作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7693" y="1440768"/>
            <a:ext cx="8359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提供多種外部資料庫匯入個人著作，您可使用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Search &amp; link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功能匯入有收錄您個人著作之資料庫。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英文著作：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Scopus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建議優先使用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中文著作：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Airiti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華藝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)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72674"/>
            <a:ext cx="6622613" cy="321353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44008" y="3372674"/>
            <a:ext cx="3238237" cy="3213531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9872" y="6021288"/>
            <a:ext cx="792088" cy="144016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弧形接點 15"/>
          <p:cNvCxnSpPr/>
          <p:nvPr/>
        </p:nvCxnSpPr>
        <p:spPr>
          <a:xfrm rot="5400000" flipH="1" flipV="1">
            <a:off x="3851389" y="5301739"/>
            <a:ext cx="792088" cy="647010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五角星形 17"/>
          <p:cNvSpPr/>
          <p:nvPr/>
        </p:nvSpPr>
        <p:spPr>
          <a:xfrm>
            <a:off x="5580112" y="3429000"/>
            <a:ext cx="72008" cy="72008"/>
          </a:xfrm>
          <a:prstGeom prst="star5">
            <a:avLst/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五角星形 18"/>
          <p:cNvSpPr/>
          <p:nvPr/>
        </p:nvSpPr>
        <p:spPr>
          <a:xfrm>
            <a:off x="5289215" y="6093296"/>
            <a:ext cx="72008" cy="72008"/>
          </a:xfrm>
          <a:prstGeom prst="star5">
            <a:avLst/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72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2" y="684996"/>
            <a:ext cx="78327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外部資料庫匯入著作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-Scopus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9620" y="1412776"/>
            <a:ext cx="770140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：連結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Scopus – Elsevier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步驟二：請勾選相符之作者名稱及相關領域及服務機構，並篩選文獻，逐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步按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Next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即可完成匯入。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94472"/>
            <a:ext cx="7668344" cy="277714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9" y="4581128"/>
            <a:ext cx="6336704" cy="2166284"/>
          </a:xfrm>
          <a:prstGeom prst="rect">
            <a:avLst/>
          </a:prstGeom>
        </p:spPr>
      </p:pic>
      <p:sp>
        <p:nvSpPr>
          <p:cNvPr id="10" name="直線圖說文字 2 9"/>
          <p:cNvSpPr/>
          <p:nvPr/>
        </p:nvSpPr>
        <p:spPr>
          <a:xfrm>
            <a:off x="1835696" y="3768761"/>
            <a:ext cx="4248472" cy="292336"/>
          </a:xfrm>
          <a:prstGeom prst="borderCallout2">
            <a:avLst>
              <a:gd name="adj1" fmla="val 35041"/>
              <a:gd name="adj2" fmla="val -3591"/>
              <a:gd name="adj3" fmla="val 35041"/>
              <a:gd name="adj4" fmla="val -9531"/>
              <a:gd name="adj5" fmla="val 105789"/>
              <a:gd name="adj6" fmla="val -9474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請勾選顯示相符之作者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研究領域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服務機構</a:t>
            </a:r>
          </a:p>
        </p:txBody>
      </p:sp>
      <p:sp>
        <p:nvSpPr>
          <p:cNvPr id="11" name="直線圖說文字 2 10"/>
          <p:cNvSpPr/>
          <p:nvPr/>
        </p:nvSpPr>
        <p:spPr>
          <a:xfrm>
            <a:off x="7524328" y="4149080"/>
            <a:ext cx="1296143" cy="292336"/>
          </a:xfrm>
          <a:prstGeom prst="borderCallout2">
            <a:avLst>
              <a:gd name="adj1" fmla="val 224019"/>
              <a:gd name="adj2" fmla="val 49722"/>
              <a:gd name="adj3" fmla="val 227278"/>
              <a:gd name="adj4" fmla="val 52411"/>
              <a:gd name="adj5" fmla="val 118821"/>
              <a:gd name="adj6" fmla="val 70598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Next</a:t>
            </a:r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1691680" y="4808823"/>
            <a:ext cx="4896544" cy="292336"/>
          </a:xfrm>
          <a:prstGeom prst="borderCallout2">
            <a:avLst>
              <a:gd name="adj1" fmla="val 35041"/>
              <a:gd name="adj2" fmla="val -3591"/>
              <a:gd name="adj3" fmla="val 35041"/>
              <a:gd name="adj4" fmla="val -9531"/>
              <a:gd name="adj5" fmla="val 262185"/>
              <a:gd name="adj6" fmla="val -11789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篩選著作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，不是請按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，之後依序按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Next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完成匯入</a:t>
            </a:r>
          </a:p>
        </p:txBody>
      </p:sp>
    </p:spTree>
    <p:extLst>
      <p:ext uri="{BB962C8B-B14F-4D97-AF65-F5344CB8AC3E}">
        <p14:creationId xmlns:p14="http://schemas.microsoft.com/office/powerpoint/2010/main" val="7390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2" y="684996"/>
            <a:ext cx="78327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外部資料庫匯入著作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3200" b="1" dirty="0" err="1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Airiti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(I)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9" y="1556792"/>
            <a:ext cx="8208912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步驟一：請連結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Airiti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步驟二：以作者名稱查詢後，請勾選個人著作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並點選「匯入勾選作品」。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步驟三：確認匯入作品無誤後，請點選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確認並同步上傳到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」即可成功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匯入。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732240" cy="3612988"/>
          </a:xfrm>
          <a:prstGeom prst="rect">
            <a:avLst/>
          </a:prstGeom>
        </p:spPr>
      </p:pic>
      <p:sp>
        <p:nvSpPr>
          <p:cNvPr id="14" name="直線圖說文字 2 13"/>
          <p:cNvSpPr/>
          <p:nvPr/>
        </p:nvSpPr>
        <p:spPr>
          <a:xfrm>
            <a:off x="2699792" y="2852936"/>
            <a:ext cx="1656184" cy="2923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272"/>
              <a:gd name="adj6" fmla="val -19056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輸入作者名稱</a:t>
            </a:r>
          </a:p>
        </p:txBody>
      </p:sp>
      <p:sp>
        <p:nvSpPr>
          <p:cNvPr id="15" name="直線圖說文字 2 14"/>
          <p:cNvSpPr/>
          <p:nvPr/>
        </p:nvSpPr>
        <p:spPr>
          <a:xfrm>
            <a:off x="3347864" y="5301208"/>
            <a:ext cx="1656184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690"/>
              <a:gd name="adj6" fmla="val -22507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勾選個人著作</a:t>
            </a:r>
          </a:p>
        </p:txBody>
      </p:sp>
      <p:sp>
        <p:nvSpPr>
          <p:cNvPr id="16" name="直線圖說文字 2 15"/>
          <p:cNvSpPr/>
          <p:nvPr/>
        </p:nvSpPr>
        <p:spPr>
          <a:xfrm>
            <a:off x="7255983" y="5877272"/>
            <a:ext cx="1636498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7791"/>
              <a:gd name="adj6" fmla="val -16181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點選匯入功能</a:t>
            </a:r>
          </a:p>
        </p:txBody>
      </p:sp>
      <p:sp>
        <p:nvSpPr>
          <p:cNvPr id="17" name="矩形 16"/>
          <p:cNvSpPr/>
          <p:nvPr/>
        </p:nvSpPr>
        <p:spPr>
          <a:xfrm>
            <a:off x="6804248" y="6237312"/>
            <a:ext cx="1187624" cy="300620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2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2" y="684996"/>
            <a:ext cx="78327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外部資料庫匯入著作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3200" b="1" dirty="0" err="1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Airiti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(II)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380312" cy="34756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10" y="4968028"/>
            <a:ext cx="6345101" cy="1538755"/>
          </a:xfrm>
          <a:prstGeom prst="rect">
            <a:avLst/>
          </a:prstGeom>
        </p:spPr>
      </p:pic>
      <p:sp>
        <p:nvSpPr>
          <p:cNvPr id="7" name="直線圖說文字 2 6"/>
          <p:cNvSpPr/>
          <p:nvPr/>
        </p:nvSpPr>
        <p:spPr>
          <a:xfrm>
            <a:off x="5652120" y="4221088"/>
            <a:ext cx="2483768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7791"/>
              <a:gd name="adj6" fmla="val -20251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確認無誤後點選此功能</a:t>
            </a:r>
          </a:p>
        </p:txBody>
      </p:sp>
      <p:sp>
        <p:nvSpPr>
          <p:cNvPr id="5" name="矩形 4"/>
          <p:cNvSpPr/>
          <p:nvPr/>
        </p:nvSpPr>
        <p:spPr>
          <a:xfrm>
            <a:off x="4932040" y="4581128"/>
            <a:ext cx="3024336" cy="216024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2 8"/>
          <p:cNvSpPr/>
          <p:nvPr/>
        </p:nvSpPr>
        <p:spPr>
          <a:xfrm>
            <a:off x="6372200" y="5730534"/>
            <a:ext cx="2232248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1336"/>
              <a:gd name="adj6" fmla="val -21104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系統將出現完成通知</a:t>
            </a:r>
          </a:p>
        </p:txBody>
      </p:sp>
    </p:spTree>
    <p:extLst>
      <p:ext uri="{BB962C8B-B14F-4D97-AF65-F5344CB8AC3E}">
        <p14:creationId xmlns:p14="http://schemas.microsoft.com/office/powerpoint/2010/main" val="3291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2" y="684996"/>
            <a:ext cx="783273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方式二：匯入已整理之著作清單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1528770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若您在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Scholar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已建立個人完整著作清單，可匯出書目檔，再利用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</a:t>
            </a:r>
            <a:r>
              <a:rPr lang="en-US" altLang="zh-TW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BibTeX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功能匯入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75" y="2584326"/>
            <a:ext cx="6453972" cy="37781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11960" y="5733256"/>
            <a:ext cx="1080120" cy="288032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/>
          <p:nvPr/>
        </p:nvSpPr>
        <p:spPr>
          <a:xfrm>
            <a:off x="7236295" y="5517232"/>
            <a:ext cx="1224135" cy="5040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8800"/>
              <a:gd name="adj6" fmla="val -17877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選擇已匯出之書目檔</a:t>
            </a:r>
          </a:p>
        </p:txBody>
      </p:sp>
    </p:spTree>
    <p:extLst>
      <p:ext uri="{BB962C8B-B14F-4D97-AF65-F5344CB8AC3E}">
        <p14:creationId xmlns:p14="http://schemas.microsoft.com/office/powerpoint/2010/main" val="20722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1560" y="700254"/>
            <a:ext cx="860495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匯入已整理之著作清單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-Google Scholar(I)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134076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：連結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Google Scholar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資料庫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步驟二：點選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My Profile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，若尚未建立個人檔案， 請依畫面提示輸入並儲存。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：按下新增著作勾選要匯出的著作清單，按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Export-&gt;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BibTeX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請按滑鼠右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鍵另存新檔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步驟四：登入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，點選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Add works-&gt;Import </a:t>
            </a:r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BibTeX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-&gt;Choose file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匯入步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驟三儲存的檔案即可成功匯入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2" y="3433649"/>
            <a:ext cx="3023160" cy="32500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12" y="3580592"/>
            <a:ext cx="5459388" cy="2956120"/>
          </a:xfrm>
          <a:prstGeom prst="rect">
            <a:avLst/>
          </a:prstGeom>
        </p:spPr>
      </p:pic>
      <p:sp>
        <p:nvSpPr>
          <p:cNvPr id="8" name="直線圖說文字 2 7"/>
          <p:cNvSpPr/>
          <p:nvPr/>
        </p:nvSpPr>
        <p:spPr>
          <a:xfrm>
            <a:off x="1115616" y="3255779"/>
            <a:ext cx="1584176" cy="2206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17272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My Profile</a:t>
            </a:r>
            <a:endPara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/>
          <p:nvPr/>
        </p:nvSpPr>
        <p:spPr>
          <a:xfrm>
            <a:off x="1942716" y="6021288"/>
            <a:ext cx="1981212" cy="2206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17272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輸入個人資料並儲存</a:t>
            </a:r>
          </a:p>
        </p:txBody>
      </p:sp>
      <p:sp>
        <p:nvSpPr>
          <p:cNvPr id="11" name="直線圖說文字 2 10"/>
          <p:cNvSpPr/>
          <p:nvPr/>
        </p:nvSpPr>
        <p:spPr>
          <a:xfrm>
            <a:off x="4860032" y="4417860"/>
            <a:ext cx="1728192" cy="2206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19307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      新增著作</a:t>
            </a:r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164481"/>
              </p:ext>
            </p:extLst>
          </p:nvPr>
        </p:nvGraphicFramePr>
        <p:xfrm>
          <a:off x="5508104" y="4417860"/>
          <a:ext cx="215790" cy="23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PhotoImpact" r:id="rId6" imgW="285480" imgH="304560" progId="PI3.Image">
                  <p:embed/>
                </p:oleObj>
              </mc:Choice>
              <mc:Fallback>
                <p:oleObj name="PhotoImpact" r:id="rId6" imgW="285480" imgH="30456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8104" y="4417860"/>
                        <a:ext cx="215790" cy="230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427984" y="4963346"/>
            <a:ext cx="864096" cy="337862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直線圖說文字 2 14"/>
          <p:cNvSpPr/>
          <p:nvPr/>
        </p:nvSpPr>
        <p:spPr>
          <a:xfrm flipH="1">
            <a:off x="6444207" y="4087318"/>
            <a:ext cx="1926076" cy="2351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9655"/>
              <a:gd name="adj6" fmla="val -18020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勾選匯出清單並按</a:t>
            </a:r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57610"/>
              </p:ext>
            </p:extLst>
          </p:nvPr>
        </p:nvGraphicFramePr>
        <p:xfrm>
          <a:off x="8132160" y="4134395"/>
          <a:ext cx="238125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PhotoImpact" r:id="rId8" imgW="475920" imgH="314280" progId="PI3.Image">
                  <p:embed/>
                </p:oleObj>
              </mc:Choice>
              <mc:Fallback>
                <p:oleObj name="PhotoImpact" r:id="rId8" imgW="475920" imgH="31428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32160" y="4134395"/>
                        <a:ext cx="238125" cy="15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200" b="1" dirty="0"/>
              <a:t>ORCID</a:t>
            </a:r>
            <a:r>
              <a:rPr lang="zh-TW" altLang="en-US" sz="3200" b="1" dirty="0"/>
              <a:t>懶人</a:t>
            </a:r>
            <a:r>
              <a:rPr lang="zh-TW" altLang="en-US" sz="3200" b="1" dirty="0" smtClean="0"/>
              <a:t>包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ts val="3600"/>
              </a:lnSpc>
              <a:buFont typeface="+mj-ea"/>
              <a:buAutoNum type="ea1ChtPeriod"/>
            </a:pPr>
            <a:r>
              <a:rPr lang="zh-TW" altLang="en-US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sldjump"/>
              </a:rPr>
              <a:t>使用</a:t>
            </a:r>
            <a:r>
              <a:rPr lang="en-US" altLang="zh-TW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sldjump"/>
              </a:rPr>
              <a:t>ORCID</a:t>
            </a:r>
            <a:r>
              <a:rPr lang="zh-TW" altLang="en-US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sldjump"/>
              </a:rPr>
              <a:t>的優點</a:t>
            </a:r>
            <a:endParaRPr lang="en-US" altLang="zh-TW" sz="26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lnSpc>
                <a:spcPts val="3600"/>
              </a:lnSpc>
              <a:buFont typeface="+mj-ea"/>
              <a:buAutoNum type="ea1ChtPeriod"/>
            </a:pPr>
            <a:r>
              <a:rPr lang="zh-TW" altLang="en-US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申請</a:t>
            </a:r>
            <a:r>
              <a:rPr lang="en-US" altLang="zh-TW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ORCID</a:t>
            </a:r>
            <a:r>
              <a:rPr lang="zh-TW" altLang="en-US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帳號並查詢被引用次數、</a:t>
            </a:r>
            <a:r>
              <a:rPr lang="en-US" altLang="zh-TW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H</a:t>
            </a:r>
            <a:r>
              <a:rPr lang="zh-TW" altLang="en-US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值</a:t>
            </a:r>
            <a:endParaRPr lang="en-US" altLang="zh-TW" sz="26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lnSpc>
                <a:spcPts val="3600"/>
              </a:lnSpc>
              <a:buFont typeface="+mj-ea"/>
              <a:buAutoNum type="ea1ChtPeriod"/>
            </a:pPr>
            <a:r>
              <a:rPr lang="zh-TW" altLang="en-US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sldjump"/>
              </a:rPr>
              <a:t>建立</a:t>
            </a:r>
            <a:r>
              <a:rPr lang="en-US" altLang="zh-TW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sldjump"/>
              </a:rPr>
              <a:t>ORCID</a:t>
            </a:r>
            <a:r>
              <a:rPr lang="zh-TW" altLang="en-US" sz="2600" b="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sldjump"/>
              </a:rPr>
              <a:t>著作清單</a:t>
            </a:r>
            <a:endParaRPr lang="en-US" altLang="zh-TW" sz="26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51435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hlinkClick r:id="rId5" action="ppaction://hlinksldjump"/>
              </a:rPr>
              <a:t>方式一：自外部資料庫匯入</a:t>
            </a:r>
            <a:r>
              <a:rPr lang="en-US" altLang="zh-TW" sz="1800" dirty="0" smtClean="0"/>
              <a:t>(</a:t>
            </a:r>
            <a:r>
              <a:rPr lang="en-US" altLang="zh-TW" sz="1800" dirty="0" err="1" smtClean="0"/>
              <a:t>CrossRef</a:t>
            </a:r>
            <a:r>
              <a:rPr lang="zh-TW" altLang="en-US" sz="1800" dirty="0" smtClean="0"/>
              <a:t>、</a:t>
            </a:r>
            <a:r>
              <a:rPr lang="en-US" altLang="zh-TW" sz="1800" dirty="0" err="1" smtClean="0"/>
              <a:t>Airiti</a:t>
            </a:r>
            <a:r>
              <a:rPr lang="zh-TW" altLang="en-US" sz="1800" dirty="0" smtClean="0"/>
              <a:t>、</a:t>
            </a:r>
            <a:r>
              <a:rPr lang="en-US" altLang="zh-TW" sz="1800" dirty="0" smtClean="0"/>
              <a:t>Scopus)</a:t>
            </a:r>
          </a:p>
          <a:p>
            <a:pPr marL="914400" lvl="1" indent="-514350"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hlinkClick r:id="rId6" action="ppaction://hlinksldjump"/>
              </a:rPr>
              <a:t>方式二：匯入個人已整理的著作清單</a:t>
            </a:r>
            <a:r>
              <a:rPr lang="en-US" altLang="zh-TW" sz="1800" dirty="0" smtClean="0"/>
              <a:t>(Google Scholar</a:t>
            </a:r>
            <a:r>
              <a:rPr lang="zh-TW" altLang="en-US" sz="1800" dirty="0" smtClean="0"/>
              <a:t> 、</a:t>
            </a:r>
            <a:r>
              <a:rPr lang="en-US" altLang="zh-TW" sz="1800" dirty="0" smtClean="0"/>
              <a:t>EndNote)</a:t>
            </a:r>
          </a:p>
          <a:p>
            <a:pPr marL="514350" indent="-514350">
              <a:buFont typeface="+mj-ea"/>
              <a:buAutoNum type="ea1ChtPeriod"/>
            </a:pPr>
            <a:endParaRPr lang="en-US" altLang="zh-TW" sz="2800" dirty="0" smtClean="0"/>
          </a:p>
          <a:p>
            <a:pPr marL="514350" indent="-514350">
              <a:buFont typeface="+mj-ea"/>
              <a:buAutoNum type="ea1ChtPeriod"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09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39552" y="711918"/>
            <a:ext cx="842493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匯入已整理之著作清單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-Google Scholar(II)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1340768"/>
            <a:ext cx="8136904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" y="1340768"/>
            <a:ext cx="9144000" cy="264653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77072"/>
            <a:ext cx="5243487" cy="24513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52328" y="1760926"/>
            <a:ext cx="907504" cy="266690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直線圖說文字 2 13"/>
          <p:cNvSpPr/>
          <p:nvPr/>
        </p:nvSpPr>
        <p:spPr>
          <a:xfrm>
            <a:off x="3707904" y="1457116"/>
            <a:ext cx="1429172" cy="2560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6360"/>
              <a:gd name="adj6" fmla="val -43284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書目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endPara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12160" y="2636912"/>
            <a:ext cx="2376264" cy="216024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15"/>
          <p:cNvSpPr/>
          <p:nvPr/>
        </p:nvSpPr>
        <p:spPr>
          <a:xfrm>
            <a:off x="6516216" y="2312197"/>
            <a:ext cx="1980220" cy="23872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7232"/>
              <a:gd name="adj6" fmla="val -20277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顯示文字檔另存新檔</a:t>
            </a:r>
          </a:p>
        </p:txBody>
      </p:sp>
      <p:sp>
        <p:nvSpPr>
          <p:cNvPr id="18" name="直線圖說文字 2 17"/>
          <p:cNvSpPr/>
          <p:nvPr/>
        </p:nvSpPr>
        <p:spPr>
          <a:xfrm>
            <a:off x="7337130" y="4212204"/>
            <a:ext cx="1777716" cy="5129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002"/>
              <a:gd name="adj6" fmla="val -20833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點選此鍵匯入檔案，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即可成功匯入著作</a:t>
            </a:r>
          </a:p>
        </p:txBody>
      </p:sp>
      <p:sp>
        <p:nvSpPr>
          <p:cNvPr id="19" name="矩形 18"/>
          <p:cNvSpPr/>
          <p:nvPr/>
        </p:nvSpPr>
        <p:spPr>
          <a:xfrm>
            <a:off x="4579068" y="4500300"/>
            <a:ext cx="828092" cy="296852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72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1560" y="700254"/>
            <a:ext cx="8604956" cy="61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匯入已整理之著作清單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-EndNote(I)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134076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：開啟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EndNote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軟體及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Library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，選擇要匯出的書目，點選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Export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請留意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Output Style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BibTex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Export(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若選單沒有請選擇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Select </a:t>
            </a:r>
          </a:p>
          <a:p>
            <a:pPr>
              <a:lnSpc>
                <a:spcPts val="2400"/>
              </a:lnSpc>
            </a:pP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Another Style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並存檔。</a:t>
            </a: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2780928"/>
            <a:ext cx="6948264" cy="3272632"/>
          </a:xfrm>
          <a:prstGeom prst="rect">
            <a:avLst/>
          </a:prstGeom>
        </p:spPr>
      </p:pic>
      <p:sp>
        <p:nvSpPr>
          <p:cNvPr id="14" name="直線圖說文字 2 13"/>
          <p:cNvSpPr/>
          <p:nvPr/>
        </p:nvSpPr>
        <p:spPr>
          <a:xfrm>
            <a:off x="2699792" y="4289234"/>
            <a:ext cx="1429172" cy="2560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6360"/>
              <a:gd name="adj6" fmla="val -43284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書目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endPara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129" y="4777283"/>
            <a:ext cx="648072" cy="166500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2 16"/>
          <p:cNvSpPr/>
          <p:nvPr/>
        </p:nvSpPr>
        <p:spPr>
          <a:xfrm>
            <a:off x="7074024" y="5134708"/>
            <a:ext cx="2016224" cy="2560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965"/>
              <a:gd name="adj6" fmla="val -34965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請選擇</a:t>
            </a:r>
            <a:r>
              <a:rPr lang="en-US" altLang="zh-TW" sz="1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BibTeX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Export</a:t>
            </a:r>
            <a:endPara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40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1560" y="700254"/>
            <a:ext cx="860495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匯入已整理之著作清單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-EndNote(II)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2213847"/>
            <a:ext cx="7596336" cy="4416839"/>
          </a:xfrm>
          <a:prstGeom prst="rect">
            <a:avLst/>
          </a:prstGeom>
        </p:spPr>
      </p:pic>
      <p:sp>
        <p:nvSpPr>
          <p:cNvPr id="7" name="直線圖說文字 2 6"/>
          <p:cNvSpPr/>
          <p:nvPr/>
        </p:nvSpPr>
        <p:spPr>
          <a:xfrm flipH="1">
            <a:off x="5940152" y="5139310"/>
            <a:ext cx="1777716" cy="5129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2275"/>
              <a:gd name="adj6" fmla="val -17371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點選此鍵匯入檔案，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即可成功匯入著作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141277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步驟二：登入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，點選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Add works-&gt;Import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BibTeX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-&gt;Choose file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入儲存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的檔案即可。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0072" y="6093296"/>
            <a:ext cx="936104" cy="233790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6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7768" y="1412776"/>
            <a:ext cx="7916416" cy="1656184"/>
          </a:xfrm>
        </p:spPr>
        <p:txBody>
          <a:bodyPr>
            <a:normAutofit/>
          </a:bodyPr>
          <a:lstStyle/>
          <a:p>
            <a:pPr algn="ctr"/>
            <a:r>
              <a:rPr lang="zh-TW" alt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如有任何問題歡迎洽詢讀者服務組</a:t>
            </a:r>
            <a:endParaRPr lang="en-US" altLang="zh-TW" sz="3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zh-TW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zh-TW" altLang="en-US" sz="2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31640" y="2685273"/>
            <a:ext cx="432048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電話：分機</a:t>
            </a:r>
            <a:r>
              <a:rPr lang="en-US" altLang="zh-TW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2133</a:t>
            </a:r>
            <a:r>
              <a:rPr lang="zh-TW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64-65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郵件：</a:t>
            </a:r>
            <a:r>
              <a:rPr lang="en-US" altLang="zh-TW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erm@kmu.edu.tw</a:t>
            </a:r>
            <a:endParaRPr lang="en-US" altLang="zh-TW" sz="25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現場：圖書館後棟三樓</a:t>
            </a:r>
            <a:endParaRPr lang="en-US" altLang="zh-TW" sz="25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LINEID :@ayr1866v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4904"/>
            <a:ext cx="2699957" cy="33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39552" y="908720"/>
            <a:ext cx="7416824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帳號的優點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endParaRPr lang="en-US" altLang="zh-TW" sz="2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ts val="2600"/>
              </a:lnSpc>
            </a:pPr>
            <a:endParaRPr lang="en-US" altLang="zh-TW" sz="2000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63479" y="191683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buFont typeface="+mj-ea"/>
              <a:buAutoNum type="ea1ChtPeriod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建立專屬個人學術識別碼，有助於辨識同名作者問題。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+mj-ea"/>
              <a:buAutoNum type="ea1ChtPeriod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快速建立個人學術履歷，節省反覆輸入履歷與個人著作檔案。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+mj-ea"/>
              <a:buAutoNum type="ea1ChtPeriod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WOS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資料庫查詢個人著作被引用次數、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h-index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精確率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18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1560" y="827588"/>
            <a:ext cx="79928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帳號並查詢被引用次數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7693" y="1470072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步驟一：請連線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官網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orcid.org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，並註冊個人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6876256" cy="3956888"/>
          </a:xfrm>
          <a:prstGeom prst="rect">
            <a:avLst/>
          </a:prstGeom>
        </p:spPr>
      </p:pic>
      <p:sp>
        <p:nvSpPr>
          <p:cNvPr id="5" name="直線圖說文字 2 4"/>
          <p:cNvSpPr/>
          <p:nvPr/>
        </p:nvSpPr>
        <p:spPr>
          <a:xfrm>
            <a:off x="6895618" y="2852936"/>
            <a:ext cx="1564814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191"/>
              <a:gd name="adj6" fmla="val -16594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SIGN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</a:t>
            </a:r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4008946" y="3125498"/>
            <a:ext cx="2304257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191"/>
              <a:gd name="adj6" fmla="val -16594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開始進行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</a:p>
        </p:txBody>
      </p:sp>
    </p:spTree>
    <p:extLst>
      <p:ext uri="{BB962C8B-B14F-4D97-AF65-F5344CB8AC3E}">
        <p14:creationId xmlns:p14="http://schemas.microsoft.com/office/powerpoint/2010/main" val="23862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11560" y="827588"/>
            <a:ext cx="7920880" cy="61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帳號並查詢被引用次數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7693" y="1470072"/>
            <a:ext cx="8136904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步驟二：成功註冊個人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 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後，請利用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Works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項目下的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Add works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維護個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人著作清單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建議優先使用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Search &amp; link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匯入功能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54" y="2268608"/>
            <a:ext cx="5800182" cy="4415776"/>
          </a:xfrm>
          <a:prstGeom prst="rect">
            <a:avLst/>
          </a:prstGeom>
        </p:spPr>
      </p:pic>
      <p:sp>
        <p:nvSpPr>
          <p:cNvPr id="5" name="直線圖說文字 2 4"/>
          <p:cNvSpPr/>
          <p:nvPr/>
        </p:nvSpPr>
        <p:spPr>
          <a:xfrm>
            <a:off x="3995936" y="3099047"/>
            <a:ext cx="2674486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2191"/>
              <a:gd name="adj6" fmla="val -16594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My ORCID RECORD</a:t>
            </a:r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2420888"/>
            <a:ext cx="1008112" cy="360040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7596236" y="4941168"/>
            <a:ext cx="1440260" cy="1180896"/>
          </a:xfrm>
          <a:prstGeom prst="borderCallout2">
            <a:avLst>
              <a:gd name="adj1" fmla="val 17765"/>
              <a:gd name="adj2" fmla="val 213"/>
              <a:gd name="adj3" fmla="val 21704"/>
              <a:gd name="adj4" fmla="val -13004"/>
              <a:gd name="adj5" fmla="val 104686"/>
              <a:gd name="adj6" fmla="val -24771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Add works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並使用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Search &amp;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link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匯入著作清單</a:t>
            </a:r>
          </a:p>
        </p:txBody>
      </p:sp>
      <p:sp>
        <p:nvSpPr>
          <p:cNvPr id="9" name="矩形 8"/>
          <p:cNvSpPr/>
          <p:nvPr/>
        </p:nvSpPr>
        <p:spPr>
          <a:xfrm>
            <a:off x="3347864" y="5934808"/>
            <a:ext cx="3888432" cy="158488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6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3" y="684996"/>
            <a:ext cx="7416824" cy="61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帳號並查詢被引用次數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9552" y="1484784"/>
            <a:ext cx="833590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步驟三：進入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Search &amp; link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頁面，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提供多種資料庫匯入個人著作。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英文著作建議使用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Scopus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，中文著作建議使用</a:t>
            </a:r>
            <a:r>
              <a:rPr lang="en-US" altLang="zh-TW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Airiti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華藝資料庫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73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2" y="684996"/>
            <a:ext cx="7832739" cy="61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帳號並查詢被引用次數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9620" y="1412776"/>
            <a:ext cx="787831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步驟四：以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Scopus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資料庫匯入為例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，請連結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Scopus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選相符之作者名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字及服務機構，篩選個人文獻，逐步按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Next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即可完成匯入。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94472"/>
            <a:ext cx="7668344" cy="277714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9" y="4581128"/>
            <a:ext cx="6336704" cy="2166284"/>
          </a:xfrm>
          <a:prstGeom prst="rect">
            <a:avLst/>
          </a:prstGeom>
        </p:spPr>
      </p:pic>
      <p:sp>
        <p:nvSpPr>
          <p:cNvPr id="10" name="直線圖說文字 2 9"/>
          <p:cNvSpPr/>
          <p:nvPr/>
        </p:nvSpPr>
        <p:spPr>
          <a:xfrm>
            <a:off x="1835696" y="3768761"/>
            <a:ext cx="4248472" cy="292336"/>
          </a:xfrm>
          <a:prstGeom prst="borderCallout2">
            <a:avLst>
              <a:gd name="adj1" fmla="val 35041"/>
              <a:gd name="adj2" fmla="val -3591"/>
              <a:gd name="adj3" fmla="val 35041"/>
              <a:gd name="adj4" fmla="val -9531"/>
              <a:gd name="adj5" fmla="val 105789"/>
              <a:gd name="adj6" fmla="val -9474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請勾選顯示相符之作者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研究領域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服務機構</a:t>
            </a:r>
          </a:p>
        </p:txBody>
      </p:sp>
      <p:sp>
        <p:nvSpPr>
          <p:cNvPr id="11" name="直線圖說文字 2 10"/>
          <p:cNvSpPr/>
          <p:nvPr/>
        </p:nvSpPr>
        <p:spPr>
          <a:xfrm>
            <a:off x="7524328" y="4149080"/>
            <a:ext cx="1296143" cy="292336"/>
          </a:xfrm>
          <a:prstGeom prst="borderCallout2">
            <a:avLst>
              <a:gd name="adj1" fmla="val 224019"/>
              <a:gd name="adj2" fmla="val 49722"/>
              <a:gd name="adj3" fmla="val 227278"/>
              <a:gd name="adj4" fmla="val 52411"/>
              <a:gd name="adj5" fmla="val 118821"/>
              <a:gd name="adj6" fmla="val 70598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Next</a:t>
            </a:r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1691680" y="4808823"/>
            <a:ext cx="4896544" cy="292336"/>
          </a:xfrm>
          <a:prstGeom prst="borderCallout2">
            <a:avLst>
              <a:gd name="adj1" fmla="val 35041"/>
              <a:gd name="adj2" fmla="val -3591"/>
              <a:gd name="adj3" fmla="val 35041"/>
              <a:gd name="adj4" fmla="val -9531"/>
              <a:gd name="adj5" fmla="val 262185"/>
              <a:gd name="adj6" fmla="val -11789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篩選著作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，不是請按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，之後依序按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Next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完成匯入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80190"/>
            <a:ext cx="7668344" cy="2777142"/>
          </a:xfrm>
          <a:prstGeom prst="rect">
            <a:avLst/>
          </a:prstGeom>
        </p:spPr>
      </p:pic>
      <p:sp>
        <p:nvSpPr>
          <p:cNvPr id="14" name="直線圖說文字 2 13"/>
          <p:cNvSpPr/>
          <p:nvPr/>
        </p:nvSpPr>
        <p:spPr>
          <a:xfrm>
            <a:off x="1835696" y="3754479"/>
            <a:ext cx="4248472" cy="292336"/>
          </a:xfrm>
          <a:prstGeom prst="borderCallout2">
            <a:avLst>
              <a:gd name="adj1" fmla="val 35041"/>
              <a:gd name="adj2" fmla="val -3591"/>
              <a:gd name="adj3" fmla="val 35041"/>
              <a:gd name="adj4" fmla="val -9531"/>
              <a:gd name="adj5" fmla="val 105789"/>
              <a:gd name="adj6" fmla="val -9474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請勾選顯示相符之作者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研究領域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服務機構</a:t>
            </a:r>
          </a:p>
        </p:txBody>
      </p:sp>
      <p:sp>
        <p:nvSpPr>
          <p:cNvPr id="15" name="直線圖說文字 2 14"/>
          <p:cNvSpPr/>
          <p:nvPr/>
        </p:nvSpPr>
        <p:spPr>
          <a:xfrm>
            <a:off x="7524328" y="4134798"/>
            <a:ext cx="1296143" cy="292336"/>
          </a:xfrm>
          <a:prstGeom prst="borderCallout2">
            <a:avLst>
              <a:gd name="adj1" fmla="val 224019"/>
              <a:gd name="adj2" fmla="val 49722"/>
              <a:gd name="adj3" fmla="val 227278"/>
              <a:gd name="adj4" fmla="val 52411"/>
              <a:gd name="adj5" fmla="val 118821"/>
              <a:gd name="adj6" fmla="val 70598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Next</a:t>
            </a:r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15"/>
          <p:cNvSpPr/>
          <p:nvPr/>
        </p:nvSpPr>
        <p:spPr>
          <a:xfrm>
            <a:off x="1691680" y="4794541"/>
            <a:ext cx="4896544" cy="292336"/>
          </a:xfrm>
          <a:prstGeom prst="borderCallout2">
            <a:avLst>
              <a:gd name="adj1" fmla="val 35041"/>
              <a:gd name="adj2" fmla="val -3591"/>
              <a:gd name="adj3" fmla="val 35041"/>
              <a:gd name="adj4" fmla="val -9531"/>
              <a:gd name="adj5" fmla="val 262185"/>
              <a:gd name="adj6" fmla="val -11789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篩選著作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，不是請按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，之後依序按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Next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完成匯入</a:t>
            </a:r>
          </a:p>
        </p:txBody>
      </p:sp>
    </p:spTree>
    <p:extLst>
      <p:ext uri="{BB962C8B-B14F-4D97-AF65-F5344CB8AC3E}">
        <p14:creationId xmlns:p14="http://schemas.microsoft.com/office/powerpoint/2010/main" val="39469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3" y="684996"/>
            <a:ext cx="7416824" cy="61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帳號並查詢被引用次數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7693" y="1304333"/>
            <a:ext cx="8335906" cy="408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步驟五：返回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個人頁面確認資料已匯入著作清單。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7720"/>
            <a:ext cx="5406116" cy="45908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75856" y="5404088"/>
            <a:ext cx="3960440" cy="1008112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87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27693" y="684996"/>
            <a:ext cx="7416824" cy="61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帳號並查詢被引用次數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27693" y="1304333"/>
            <a:ext cx="8335906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步驟六：如要查詢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個人著作被引次數與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h-index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，請記下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ORCID ID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，並在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使用作者識別碼進行查詢。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資料庫網址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http://erm.kmu.edu.tw/idserm?URL=http://isiknowledge.com/wos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52893"/>
            <a:ext cx="8316416" cy="2328277"/>
          </a:xfrm>
          <a:prstGeom prst="rect">
            <a:avLst/>
          </a:prstGeom>
        </p:spPr>
      </p:pic>
      <p:sp>
        <p:nvSpPr>
          <p:cNvPr id="5" name="直線圖說文字 1 4"/>
          <p:cNvSpPr/>
          <p:nvPr/>
        </p:nvSpPr>
        <p:spPr>
          <a:xfrm>
            <a:off x="1619672" y="3677227"/>
            <a:ext cx="1872208" cy="288032"/>
          </a:xfrm>
          <a:prstGeom prst="borderCallout1">
            <a:avLst>
              <a:gd name="adj1" fmla="val 18750"/>
              <a:gd name="adj2" fmla="val -8333"/>
              <a:gd name="adj3" fmla="val -46232"/>
              <a:gd name="adj4" fmla="val -11548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請輸入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ORCID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endPara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1 8"/>
          <p:cNvSpPr/>
          <p:nvPr/>
        </p:nvSpPr>
        <p:spPr>
          <a:xfrm>
            <a:off x="6300192" y="2780928"/>
            <a:ext cx="2216116" cy="288032"/>
          </a:xfrm>
          <a:prstGeom prst="borderCallout1">
            <a:avLst>
              <a:gd name="adj1" fmla="val 18750"/>
              <a:gd name="adj2" fmla="val -8333"/>
              <a:gd name="adj3" fmla="val 121658"/>
              <a:gd name="adj4" fmla="val -13427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選擇作者識別碼欄位</a:t>
            </a:r>
          </a:p>
        </p:txBody>
      </p:sp>
      <p:sp>
        <p:nvSpPr>
          <p:cNvPr id="10" name="直線圖說文字 1 9"/>
          <p:cNvSpPr/>
          <p:nvPr/>
        </p:nvSpPr>
        <p:spPr>
          <a:xfrm>
            <a:off x="8236061" y="3821243"/>
            <a:ext cx="807005" cy="600489"/>
          </a:xfrm>
          <a:prstGeom prst="borderCallout1">
            <a:avLst>
              <a:gd name="adj1" fmla="val -8417"/>
              <a:gd name="adj2" fmla="val 42952"/>
              <a:gd name="adj3" fmla="val -53874"/>
              <a:gd name="adj4" fmla="val 33262"/>
            </a:avLst>
          </a:prstGeom>
          <a:solidFill>
            <a:srgbClr val="C00000"/>
          </a:solidFill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點選檢索</a:t>
            </a:r>
          </a:p>
        </p:txBody>
      </p:sp>
    </p:spTree>
    <p:extLst>
      <p:ext uri="{BB962C8B-B14F-4D97-AF65-F5344CB8AC3E}">
        <p14:creationId xmlns:p14="http://schemas.microsoft.com/office/powerpoint/2010/main" val="24900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高醫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0" cmpd="sng"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1135</Words>
  <Application>Microsoft Office PowerPoint</Application>
  <PresentationFormat>如螢幕大小 (4:3)</PresentationFormat>
  <Paragraphs>204</Paragraphs>
  <Slides>23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高醫</vt:lpstr>
      <vt:lpstr>PhotoImpact</vt:lpstr>
      <vt:lpstr>ORCID懶人包   圖資處讀者服務組 </vt:lpstr>
      <vt:lpstr>ORCID懶人包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建立ORCID個人著作清單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如何在WOS查詢 個人著作引用次數與H值?</dc:title>
  <dc:creator>徐淑倩</dc:creator>
  <cp:lastModifiedBy>No More Ransom</cp:lastModifiedBy>
  <cp:revision>272</cp:revision>
  <dcterms:created xsi:type="dcterms:W3CDTF">2019-01-18T08:10:43Z</dcterms:created>
  <dcterms:modified xsi:type="dcterms:W3CDTF">2019-09-21T00:05:06Z</dcterms:modified>
</cp:coreProperties>
</file>